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82" r:id="rId4"/>
  </p:sldMasterIdLst>
  <p:notesMasterIdLst>
    <p:notesMasterId r:id="rId14"/>
  </p:notesMasterIdLst>
  <p:handoutMasterIdLst>
    <p:handoutMasterId r:id="rId15"/>
  </p:handoutMasterIdLst>
  <p:sldIdLst>
    <p:sldId id="264" r:id="rId5"/>
    <p:sldId id="266" r:id="rId6"/>
    <p:sldId id="257" r:id="rId7"/>
    <p:sldId id="259" r:id="rId8"/>
    <p:sldId id="260" r:id="rId9"/>
    <p:sldId id="261" r:id="rId10"/>
    <p:sldId id="262" r:id="rId11"/>
    <p:sldId id="263" r:id="rId12"/>
    <p:sldId id="265" r:id="rId13"/>
  </p:sldIdLst>
  <p:sldSz cx="12436475" cy="6994525"/>
  <p:notesSz cx="6858000" cy="9144000"/>
  <p:defaultTex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1" name="Mary Feil-Jacobs" initials="MFJ" lastIdx="43" clrIdx="1"/>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8E8"/>
    <a:srgbClr val="9E7B41"/>
    <a:srgbClr val="C429A3"/>
    <a:srgbClr val="3ADD7C"/>
    <a:srgbClr val="421D5E"/>
    <a:srgbClr val="F7941D"/>
    <a:srgbClr val="662D91"/>
    <a:srgbClr val="000000"/>
    <a:srgbClr val="16C172"/>
    <a:srgbClr val="EABA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83094" autoAdjust="0"/>
  </p:normalViewPr>
  <p:slideViewPr>
    <p:cSldViewPr>
      <p:cViewPr varScale="1">
        <p:scale>
          <a:sx n="93" d="100"/>
          <a:sy n="93" d="100"/>
        </p:scale>
        <p:origin x="1200" y="66"/>
      </p:cViewPr>
      <p:guideLst/>
    </p:cSldViewPr>
  </p:slideViewPr>
  <p:notesTextViewPr>
    <p:cViewPr>
      <p:scale>
        <a:sx n="3" d="2"/>
        <a:sy n="3" d="2"/>
      </p:scale>
      <p:origin x="0" y="0"/>
    </p:cViewPr>
  </p:notesTextViewPr>
  <p:sorterViewPr>
    <p:cViewPr varScale="1">
      <p:scale>
        <a:sx n="1" d="1"/>
        <a:sy n="1" d="1"/>
      </p:scale>
      <p:origin x="0" y="22794"/>
    </p:cViewPr>
  </p:sorterViewPr>
  <p:notesViewPr>
    <p:cSldViewPr showGuides="1">
      <p:cViewPr varScale="1">
        <p:scale>
          <a:sx n="83" d="100"/>
          <a:sy n="83" d="100"/>
        </p:scale>
        <p:origin x="385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latin typeface="Segoe UI" pitchFamily="34" charset="0"/>
            </a:endParaRPr>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E219B1A-AE41-483B-A766-69B9363DDA6A}" type="datetimeFigureOut">
              <a:rPr lang="en-US" smtClean="0">
                <a:latin typeface="Segoe UI" pitchFamily="34" charset="0"/>
              </a:rPr>
              <a:t>3/15/2018</a:t>
            </a:fld>
            <a:endParaRPr lang="en-US" dirty="0">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a:t>
            </a:r>
          </a:p>
          <a:p>
            <a:pPr marL="398463" defTabSz="914099" eaLnBrk="0" hangingPunct="0"/>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dirty="0">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endParaRPr lang="en-US" dirty="0"/>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a:t>
            </a:r>
          </a:p>
          <a:p>
            <a:pPr defTabSz="914099"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D51B1278-D92B-4AF3-A9C1-71DD298190CE}" type="datetimeFigureOut">
              <a:rPr lang="en-US" smtClean="0"/>
              <a:pPr/>
              <a:t>3/15/2018</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742" rtl="0" eaLnBrk="1" latinLnBrk="0" hangingPunct="1">
      <a:lnSpc>
        <a:spcPct val="90000"/>
      </a:lnSpc>
      <a:spcAft>
        <a:spcPts val="340"/>
      </a:spcAft>
      <a:defRPr sz="900" kern="1200">
        <a:solidFill>
          <a:schemeClr val="tx1"/>
        </a:solidFill>
        <a:latin typeface="Segoe UI Light" pitchFamily="34" charset="0"/>
        <a:ea typeface="+mn-ea"/>
        <a:cs typeface="+mn-cs"/>
      </a:defRPr>
    </a:lvl1pPr>
    <a:lvl2pPr marL="217262" indent="-107956"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2pPr>
    <a:lvl3pPr marL="334664"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3pPr>
    <a:lvl4pPr marL="492551" indent="-149789"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4pPr>
    <a:lvl5pPr marL="627496"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5pPr>
    <a:lvl6pPr marL="2331856" algn="l" defTabSz="932742" rtl="0" eaLnBrk="1" latinLnBrk="0" hangingPunct="1">
      <a:defRPr sz="1200" kern="1200">
        <a:solidFill>
          <a:schemeClr val="tx1"/>
        </a:solidFill>
        <a:latin typeface="+mn-lt"/>
        <a:ea typeface="+mn-ea"/>
        <a:cs typeface="+mn-cs"/>
      </a:defRPr>
    </a:lvl6pPr>
    <a:lvl7pPr marL="2798226" algn="l" defTabSz="932742" rtl="0" eaLnBrk="1" latinLnBrk="0" hangingPunct="1">
      <a:defRPr sz="1200" kern="1200">
        <a:solidFill>
          <a:schemeClr val="tx1"/>
        </a:solidFill>
        <a:latin typeface="+mn-lt"/>
        <a:ea typeface="+mn-ea"/>
        <a:cs typeface="+mn-cs"/>
      </a:defRPr>
    </a:lvl7pPr>
    <a:lvl8pPr marL="3264597" algn="l" defTabSz="932742" rtl="0" eaLnBrk="1" latinLnBrk="0" hangingPunct="1">
      <a:defRPr sz="1200" kern="1200">
        <a:solidFill>
          <a:schemeClr val="tx1"/>
        </a:solidFill>
        <a:latin typeface="+mn-lt"/>
        <a:ea typeface="+mn-ea"/>
        <a:cs typeface="+mn-cs"/>
      </a:defRPr>
    </a:lvl8pPr>
    <a:lvl9pPr marL="3730969" algn="l" defTabSz="93274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2742" rtl="0" eaLnBrk="1" fontAlgn="auto" latinLnBrk="0" hangingPunct="1">
              <a:lnSpc>
                <a:spcPct val="90000"/>
              </a:lnSpc>
              <a:spcBef>
                <a:spcPts val="0"/>
              </a:spcBef>
              <a:spcAft>
                <a:spcPts val="340"/>
              </a:spcAft>
              <a:buClrTx/>
              <a:buSzTx/>
              <a:buFontTx/>
              <a:buNone/>
              <a:tabLst/>
              <a:defRPr/>
            </a:pPr>
            <a:r>
              <a:rPr lang="en-US" dirty="0"/>
              <a:t>Please open up the slide master so I can make the title changes myself</a:t>
            </a:r>
          </a:p>
          <a:p>
            <a:pPr marL="0" marR="0" lvl="0" indent="0" algn="l" defTabSz="932742" rtl="0" eaLnBrk="1" fontAlgn="auto" latinLnBrk="0" hangingPunct="1">
              <a:lnSpc>
                <a:spcPct val="90000"/>
              </a:lnSpc>
              <a:spcBef>
                <a:spcPts val="0"/>
              </a:spcBef>
              <a:spcAft>
                <a:spcPts val="340"/>
              </a:spcAft>
              <a:buClrTx/>
              <a:buSzTx/>
              <a:buFontTx/>
              <a:buNone/>
              <a:tabLst/>
              <a:defRPr/>
            </a:pPr>
            <a:endParaRPr lang="en-US" dirty="0"/>
          </a:p>
          <a:p>
            <a:pPr marL="0" marR="0" lvl="0" indent="0" algn="l" defTabSz="932742" rtl="0" eaLnBrk="1" fontAlgn="auto" latinLnBrk="0" hangingPunct="1">
              <a:lnSpc>
                <a:spcPct val="90000"/>
              </a:lnSpc>
              <a:spcBef>
                <a:spcPts val="0"/>
              </a:spcBef>
              <a:spcAft>
                <a:spcPts val="340"/>
              </a:spcAft>
              <a:buClrTx/>
              <a:buSzTx/>
              <a:buFontTx/>
              <a:buNone/>
              <a:tabLst/>
              <a:defRPr/>
            </a:pPr>
            <a:r>
              <a:rPr lang="en-US" dirty="0"/>
              <a:t>Change Title to: “How We Can Help – </a:t>
            </a:r>
            <a:r>
              <a:rPr lang="en-US" u="sng" dirty="0"/>
              <a:t>Increasing Your Value 	Across the Full Care Continuum</a:t>
            </a:r>
            <a:r>
              <a:rPr lang="en-US" dirty="0"/>
              <a:t>”</a:t>
            </a:r>
          </a:p>
          <a:p>
            <a:pPr marL="0" marR="0" lvl="0" indent="0" algn="l" defTabSz="932742" rtl="0" eaLnBrk="1" fontAlgn="auto" latinLnBrk="0" hangingPunct="1">
              <a:lnSpc>
                <a:spcPct val="90000"/>
              </a:lnSpc>
              <a:spcBef>
                <a:spcPts val="0"/>
              </a:spcBef>
              <a:spcAft>
                <a:spcPts val="340"/>
              </a:spcAft>
              <a:buClrTx/>
              <a:buSzTx/>
              <a:buFontTx/>
              <a:buNone/>
              <a:tabLst/>
              <a:defRPr/>
            </a:pPr>
            <a:endParaRPr lang="en-US" dirty="0"/>
          </a:p>
          <a:p>
            <a:pPr marL="0" marR="0" lvl="0" indent="0" algn="l" defTabSz="932742" rtl="0" eaLnBrk="1" fontAlgn="auto" latinLnBrk="0" hangingPunct="1">
              <a:lnSpc>
                <a:spcPct val="90000"/>
              </a:lnSpc>
              <a:spcBef>
                <a:spcPts val="0"/>
              </a:spcBef>
              <a:spcAft>
                <a:spcPts val="340"/>
              </a:spcAft>
              <a:buClrTx/>
              <a:buSzTx/>
              <a:buFontTx/>
              <a:buNone/>
              <a:tabLst/>
              <a:defRPr/>
            </a:pPr>
            <a:r>
              <a:rPr lang="en-US" dirty="0"/>
              <a:t>Also – add an icon representing a hospital right before the Skilled Nursing icon</a:t>
            </a:r>
          </a:p>
          <a:p>
            <a:pPr marL="0" marR="0" lvl="0" indent="0" algn="l" defTabSz="932742" rtl="0" eaLnBrk="1" fontAlgn="auto" latinLnBrk="0" hangingPunct="1">
              <a:lnSpc>
                <a:spcPct val="90000"/>
              </a:lnSpc>
              <a:spcBef>
                <a:spcPts val="0"/>
              </a:spcBef>
              <a:spcAft>
                <a:spcPts val="340"/>
              </a:spcAft>
              <a:buClrTx/>
              <a:buSzTx/>
              <a:buFontTx/>
              <a:buNone/>
              <a:tabLst/>
              <a:defRPr/>
            </a:pPr>
            <a:endParaRPr lang="en-US" dirty="0"/>
          </a:p>
          <a:p>
            <a:pPr marL="0" marR="0" lvl="0" indent="0" algn="l" defTabSz="932742" rtl="0" eaLnBrk="1" fontAlgn="auto" latinLnBrk="0" hangingPunct="1">
              <a:lnSpc>
                <a:spcPct val="90000"/>
              </a:lnSpc>
              <a:spcBef>
                <a:spcPts val="0"/>
              </a:spcBef>
              <a:spcAft>
                <a:spcPts val="340"/>
              </a:spcAft>
              <a:buClrTx/>
              <a:buSzTx/>
              <a:buFontTx/>
              <a:buNone/>
              <a:tabLst/>
              <a:defRPr/>
            </a:pPr>
            <a:r>
              <a:rPr lang="en-US" dirty="0"/>
              <a:t>Help you increase membership in your Health Information Exchange (HIE, specializing in post-acute care (SNFs, rehab, hospice, home health, dialysis providers, and even adult day care)</a:t>
            </a:r>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a:t>
            </a:r>
          </a:p>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7F61FCCA-5631-4C85-98AD-A2CC81CCADE6}" type="datetime1">
              <a:rPr lang="en-US" smtClean="0"/>
              <a:t>3/15/2018</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1</a:t>
            </a:fld>
            <a:endParaRPr lang="en-US" dirty="0"/>
          </a:p>
        </p:txBody>
      </p:sp>
    </p:spTree>
    <p:extLst>
      <p:ext uri="{BB962C8B-B14F-4D97-AF65-F5344CB8AC3E}">
        <p14:creationId xmlns:p14="http://schemas.microsoft.com/office/powerpoint/2010/main" val="9380728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Title change – “Problem We Solve –  </a:t>
            </a:r>
            <a:r>
              <a:rPr lang="en-US" u="sng" dirty="0"/>
              <a:t>Timing</a:t>
            </a:r>
            <a:r>
              <a:rPr lang="en-US" dirty="0"/>
              <a:t> – You Need to Add Membership Now”</a:t>
            </a:r>
          </a:p>
          <a:p>
            <a:endParaRPr lang="en-US" dirty="0"/>
          </a:p>
          <a:p>
            <a:r>
              <a:rPr lang="en-US" dirty="0"/>
              <a:t>Create “campaigns” to reach targeted industries across the care continuum:</a:t>
            </a:r>
          </a:p>
          <a:p>
            <a:endParaRPr lang="en-US" dirty="0"/>
          </a:p>
          <a:p>
            <a:pPr marL="457200" indent="-457200">
              <a:buFont typeface="+mj-lt"/>
              <a:buAutoNum type="arabicPeriod"/>
            </a:pPr>
            <a:r>
              <a:rPr lang="en-US" sz="1800" kern="1200" dirty="0">
                <a:solidFill>
                  <a:schemeClr val="tx1"/>
                </a:solidFill>
                <a:latin typeface="Segoe UI Light" pitchFamily="34" charset="0"/>
                <a:ea typeface="+mn-ea"/>
                <a:cs typeface="+mn-cs"/>
              </a:rPr>
              <a:t>Identify the facilities you want to reach</a:t>
            </a:r>
          </a:p>
          <a:p>
            <a:pPr marL="457200" indent="-457200">
              <a:buFont typeface="+mj-lt"/>
              <a:buAutoNum type="arabicPeriod"/>
            </a:pPr>
            <a:r>
              <a:rPr lang="en-US" sz="1800" kern="1200" dirty="0">
                <a:solidFill>
                  <a:schemeClr val="tx1"/>
                </a:solidFill>
                <a:latin typeface="Segoe UI Light" pitchFamily="34" charset="0"/>
                <a:ea typeface="+mn-ea"/>
                <a:cs typeface="+mn-cs"/>
              </a:rPr>
              <a:t>Target the executives within the facilities you want to connect with</a:t>
            </a:r>
          </a:p>
          <a:p>
            <a:pPr marL="457200" indent="-457200">
              <a:buFont typeface="+mj-lt"/>
              <a:buAutoNum type="arabicPeriod"/>
            </a:pPr>
            <a:r>
              <a:rPr lang="en-US" sz="1800" kern="1200" dirty="0">
                <a:solidFill>
                  <a:schemeClr val="tx1"/>
                </a:solidFill>
                <a:latin typeface="Segoe UI Light" pitchFamily="34" charset="0"/>
                <a:ea typeface="+mn-ea"/>
                <a:cs typeface="+mn-cs"/>
              </a:rPr>
              <a:t>Create marketing materials/messaging specific to the target industry (for example, </a:t>
            </a:r>
            <a:r>
              <a:rPr lang="en-US" sz="1800" kern="1200" dirty="0" err="1">
                <a:solidFill>
                  <a:schemeClr val="tx1"/>
                </a:solidFill>
                <a:latin typeface="Segoe UI Light" pitchFamily="34" charset="0"/>
                <a:ea typeface="+mn-ea"/>
                <a:cs typeface="+mn-cs"/>
              </a:rPr>
              <a:t>SNFs</a:t>
            </a:r>
            <a:r>
              <a:rPr lang="en-US" sz="1800" kern="1200" dirty="0">
                <a:solidFill>
                  <a:schemeClr val="tx1"/>
                </a:solidFill>
                <a:latin typeface="Segoe UI Light" pitchFamily="34" charset="0"/>
                <a:ea typeface="+mn-ea"/>
                <a:cs typeface="+mn-cs"/>
              </a:rPr>
              <a:t> don’t “speak” acute care language, </a:t>
            </a:r>
            <a:r>
              <a:rPr lang="en-US" sz="1800" kern="1200" dirty="0" err="1">
                <a:solidFill>
                  <a:schemeClr val="tx1"/>
                </a:solidFill>
                <a:latin typeface="Segoe UI Light" pitchFamily="34" charset="0"/>
                <a:ea typeface="+mn-ea"/>
                <a:cs typeface="+mn-cs"/>
              </a:rPr>
              <a:t>DRGs</a:t>
            </a:r>
            <a:r>
              <a:rPr lang="en-US" sz="1800" kern="1200" dirty="0">
                <a:solidFill>
                  <a:schemeClr val="tx1"/>
                </a:solidFill>
                <a:latin typeface="Segoe UI Light" pitchFamily="34" charset="0"/>
                <a:ea typeface="+mn-ea"/>
                <a:cs typeface="+mn-cs"/>
              </a:rPr>
              <a:t>? patients? – no, it’s “RUGS” and “residents”) and executives you want to reach:</a:t>
            </a:r>
          </a:p>
          <a:p>
            <a:pPr marL="755650" lvl="1" indent="-298450">
              <a:buFont typeface="+mj-lt"/>
              <a:buAutoNum type="romanUcPeriod"/>
            </a:pPr>
            <a:r>
              <a:rPr lang="en-US" sz="1600" kern="1200" dirty="0">
                <a:solidFill>
                  <a:schemeClr val="tx1"/>
                </a:solidFill>
                <a:latin typeface="Segoe UI Light" pitchFamily="34" charset="0"/>
                <a:ea typeface="+mn-ea"/>
                <a:cs typeface="+mn-cs"/>
              </a:rPr>
              <a:t>What problems will an HIE solve for SNFs, hospice, and home health?</a:t>
            </a:r>
          </a:p>
          <a:p>
            <a:pPr marL="755650" lvl="1" indent="-298450">
              <a:buFont typeface="+mj-lt"/>
              <a:buAutoNum type="romanUcPeriod"/>
            </a:pPr>
            <a:r>
              <a:rPr lang="en-US" sz="1600" kern="1200" dirty="0">
                <a:solidFill>
                  <a:schemeClr val="tx1"/>
                </a:solidFill>
                <a:latin typeface="Segoe UI Light" pitchFamily="34" charset="0"/>
                <a:ea typeface="+mn-ea"/>
                <a:cs typeface="+mn-cs"/>
              </a:rPr>
              <a:t>How to best communicate this message</a:t>
            </a:r>
          </a:p>
          <a:p>
            <a:pPr marL="755650" lvl="1" indent="-298450">
              <a:buFont typeface="+mj-lt"/>
              <a:buAutoNum type="romanUcPeriod"/>
            </a:pPr>
            <a:r>
              <a:rPr lang="en-US" sz="1600" kern="1200" dirty="0">
                <a:solidFill>
                  <a:schemeClr val="tx1"/>
                </a:solidFill>
                <a:latin typeface="Segoe UI Light" pitchFamily="34" charset="0"/>
                <a:ea typeface="+mn-ea"/>
                <a:cs typeface="+mn-cs"/>
              </a:rPr>
              <a:t>How to get the attention of targeted executives and engage them in dialogue</a:t>
            </a:r>
          </a:p>
          <a:p>
            <a:pPr marL="457200" indent="-457200">
              <a:buFont typeface="+mj-lt"/>
              <a:buAutoNum type="arabicPeriod"/>
            </a:pPr>
            <a:r>
              <a:rPr lang="en-US" sz="1800" kern="1200" dirty="0">
                <a:solidFill>
                  <a:schemeClr val="tx1"/>
                </a:solidFill>
                <a:latin typeface="Segoe UI Light" pitchFamily="34" charset="0"/>
                <a:ea typeface="+mn-ea"/>
                <a:cs typeface="+mn-cs"/>
              </a:rPr>
              <a:t>Conduct/organize “road tours” with executive level presentations to explain the HIE message in manner that the targeted audience understands (they don’t understand the technical language of an HIE)</a:t>
            </a:r>
          </a:p>
          <a:p>
            <a:pPr marL="457200" indent="-457200">
              <a:buFont typeface="+mj-lt"/>
              <a:buAutoNum type="arabicPeriod"/>
            </a:pPr>
            <a:r>
              <a:rPr lang="en-US" sz="1800" kern="1200" dirty="0">
                <a:solidFill>
                  <a:schemeClr val="tx1"/>
                </a:solidFill>
                <a:latin typeface="Segoe UI Light" pitchFamily="34" charset="0"/>
                <a:ea typeface="+mn-ea"/>
                <a:cs typeface="+mn-cs"/>
              </a:rPr>
              <a:t>Create a process to identify interest, commitment, and tracking to close prospective members </a:t>
            </a:r>
          </a:p>
          <a:p>
            <a:pPr marL="457200" indent="-457200">
              <a:buFont typeface="+mj-lt"/>
              <a:buAutoNum type="arabicPeriod"/>
            </a:pPr>
            <a:r>
              <a:rPr lang="en-US" sz="1800" kern="1200" dirty="0">
                <a:solidFill>
                  <a:schemeClr val="tx1"/>
                </a:solidFill>
                <a:latin typeface="Segoe UI Light" pitchFamily="34" charset="0"/>
                <a:ea typeface="+mn-ea"/>
                <a:cs typeface="+mn-cs"/>
              </a:rPr>
              <a:t>Review of your Participation Agreement, coordinate legal review, and finalize execution of the agreement</a:t>
            </a:r>
          </a:p>
          <a:p>
            <a:pPr marL="457200" indent="-457200">
              <a:buFont typeface="+mj-lt"/>
              <a:buAutoNum type="arabicPeriod"/>
            </a:pPr>
            <a:r>
              <a:rPr lang="en-US" sz="1800" kern="1200" dirty="0">
                <a:solidFill>
                  <a:schemeClr val="tx1"/>
                </a:solidFill>
                <a:latin typeface="Segoe UI Light" pitchFamily="34" charset="0"/>
                <a:ea typeface="+mn-ea"/>
                <a:cs typeface="+mn-cs"/>
              </a:rPr>
              <a:t>Or, “plug in” where you need us per the steps outlined above (you may already have some steps completed)</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a:t>
            </a:r>
          </a:p>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7F61FCCA-5631-4C85-98AD-A2CC81CCADE6}" type="datetime1">
              <a:rPr lang="en-US" smtClean="0"/>
              <a:t>3/15/2018</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2</a:t>
            </a:fld>
            <a:endParaRPr lang="en-US" dirty="0"/>
          </a:p>
        </p:txBody>
      </p:sp>
    </p:spTree>
    <p:extLst>
      <p:ext uri="{BB962C8B-B14F-4D97-AF65-F5344CB8AC3E}">
        <p14:creationId xmlns:p14="http://schemas.microsoft.com/office/powerpoint/2010/main" val="1379554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Problem We Solve – </a:t>
            </a:r>
            <a:r>
              <a:rPr lang="en-US" u="sng" dirty="0"/>
              <a:t>Funding</a:t>
            </a:r>
            <a:r>
              <a:rPr lang="en-US" dirty="0"/>
              <a:t> – How Do We Grow with Limited Funds?”</a:t>
            </a:r>
          </a:p>
          <a:p>
            <a:endParaRPr lang="en-US" dirty="0"/>
          </a:p>
          <a:p>
            <a:r>
              <a:rPr lang="en-US" dirty="0"/>
              <a:t>Help you qualify/apply for IAPD funding</a:t>
            </a:r>
          </a:p>
          <a:p>
            <a:endParaRPr lang="en-US" dirty="0"/>
          </a:p>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a:t>
            </a:r>
          </a:p>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EFAB51ED-38AA-4F6C-BE22-1EF75CCA72B1}" type="datetime1">
              <a:rPr lang="en-US" smtClean="0"/>
              <a:t>3/15/2018</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3</a:t>
            </a:fld>
            <a:endParaRPr lang="en-US" dirty="0"/>
          </a:p>
        </p:txBody>
      </p:sp>
    </p:spTree>
    <p:extLst>
      <p:ext uri="{BB962C8B-B14F-4D97-AF65-F5344CB8AC3E}">
        <p14:creationId xmlns:p14="http://schemas.microsoft.com/office/powerpoint/2010/main" val="3679481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Problem We Solve – </a:t>
            </a:r>
            <a:r>
              <a:rPr lang="en-US" u="sng" dirty="0"/>
              <a:t>Training</a:t>
            </a:r>
            <a:r>
              <a:rPr lang="en-US" dirty="0"/>
              <a:t> - Your HIE Just Added Members, Who Will Train Them?</a:t>
            </a:r>
          </a:p>
          <a:p>
            <a:endParaRPr lang="en-US" dirty="0"/>
          </a:p>
          <a:p>
            <a:r>
              <a:rPr lang="en-US" dirty="0"/>
              <a:t>Help with on-boarding/training for new members (industry specific, i.e. home health needs are different than </a:t>
            </a:r>
            <a:r>
              <a:rPr lang="en-US" dirty="0" err="1"/>
              <a:t>SNFs</a:t>
            </a:r>
            <a:r>
              <a:rPr lang="en-US" dirty="0"/>
              <a:t>)</a:t>
            </a:r>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a:t>
            </a:r>
          </a:p>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F5F73509-6733-4465-AC81-495668153617}" type="datetime1">
              <a:rPr lang="en-US" smtClean="0"/>
              <a:t>3/15/2018</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4</a:t>
            </a:fld>
            <a:endParaRPr lang="en-US" dirty="0"/>
          </a:p>
        </p:txBody>
      </p:sp>
    </p:spTree>
    <p:extLst>
      <p:ext uri="{BB962C8B-B14F-4D97-AF65-F5344CB8AC3E}">
        <p14:creationId xmlns:p14="http://schemas.microsoft.com/office/powerpoint/2010/main" val="28249707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Problem We Solve – </a:t>
            </a:r>
            <a:r>
              <a:rPr lang="en-US" u="sng" dirty="0"/>
              <a:t>Follow-up</a:t>
            </a:r>
            <a:r>
              <a:rPr lang="en-US" dirty="0"/>
              <a:t> - Your Investment in Outreach Must be Tracked and Documented </a:t>
            </a:r>
          </a:p>
          <a:p>
            <a:endParaRPr lang="en-US" dirty="0"/>
          </a:p>
          <a:p>
            <a:r>
              <a:rPr lang="en-US" dirty="0"/>
              <a:t>Use your salesforce automation tool (Salesforce.com) to track/monitor process of the campaign and/or create custom reports to track progress</a:t>
            </a:r>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a:t>
            </a:r>
          </a:p>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EB49AC9E-9008-434A-A6F9-AD8F8C4C4DC3}" type="datetime1">
              <a:rPr lang="en-US" smtClean="0"/>
              <a:t>3/15/2018</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5</a:t>
            </a:fld>
            <a:endParaRPr lang="en-US" dirty="0"/>
          </a:p>
        </p:txBody>
      </p:sp>
    </p:spTree>
    <p:extLst>
      <p:ext uri="{BB962C8B-B14F-4D97-AF65-F5344CB8AC3E}">
        <p14:creationId xmlns:p14="http://schemas.microsoft.com/office/powerpoint/2010/main" val="17500294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Problem We Solve – With </a:t>
            </a:r>
            <a:r>
              <a:rPr lang="en-US" u="sng" dirty="0"/>
              <a:t>Limited Funding</a:t>
            </a:r>
            <a:r>
              <a:rPr lang="en-US" dirty="0"/>
              <a:t>, You Need Seasoned Executives with </a:t>
            </a:r>
            <a:r>
              <a:rPr lang="en-US" u="sng" dirty="0"/>
              <a:t>both Healthcare and HIE Experience Now </a:t>
            </a:r>
          </a:p>
          <a:p>
            <a:endParaRPr lang="en-US" dirty="0"/>
          </a:p>
          <a:p>
            <a:r>
              <a:rPr lang="en-US" dirty="0"/>
              <a:t>Completely project based, no need to add full time, expensive senior level executives with experience in the healthcare/HIE industry – we can work hourly, and project based to provide these services until we meet your project goals</a:t>
            </a:r>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a:t>
            </a:r>
          </a:p>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50FA9FC2-2817-4A45-B190-0C2083461446}" type="datetime1">
              <a:rPr lang="en-US" smtClean="0"/>
              <a:t>3/15/2018</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6</a:t>
            </a:fld>
            <a:endParaRPr lang="en-US" dirty="0"/>
          </a:p>
        </p:txBody>
      </p:sp>
    </p:spTree>
    <p:extLst>
      <p:ext uri="{BB962C8B-B14F-4D97-AF65-F5344CB8AC3E}">
        <p14:creationId xmlns:p14="http://schemas.microsoft.com/office/powerpoint/2010/main" val="3965990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Problem We Solve – </a:t>
            </a:r>
            <a:r>
              <a:rPr lang="en-US" u="sng" dirty="0"/>
              <a:t>Timing</a:t>
            </a:r>
            <a:r>
              <a:rPr lang="en-US" u="none" dirty="0"/>
              <a:t> - You Need a </a:t>
            </a:r>
            <a:r>
              <a:rPr lang="en-US" u="sng" dirty="0"/>
              <a:t>Proven, Fully Deployed, Turnkey</a:t>
            </a:r>
            <a:r>
              <a:rPr lang="en-US" u="none" dirty="0"/>
              <a:t> Solution Now”</a:t>
            </a:r>
            <a:endParaRPr lang="en-US" u="sng" dirty="0"/>
          </a:p>
          <a:p>
            <a:endParaRPr lang="en-US" dirty="0"/>
          </a:p>
          <a:p>
            <a:r>
              <a:rPr lang="en-US" dirty="0"/>
              <a:t>Prove our value by sharing case studies of successes in multiple states</a:t>
            </a:r>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a:t>
            </a:r>
          </a:p>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A7991FBE-1D36-46B0-948D-5CBE9EBD5367}" type="datetime1">
              <a:rPr lang="en-US" smtClean="0"/>
              <a:t>3/15/2018</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7</a:t>
            </a:fld>
            <a:endParaRPr lang="en-US" dirty="0"/>
          </a:p>
        </p:txBody>
      </p:sp>
    </p:spTree>
    <p:extLst>
      <p:ext uri="{BB962C8B-B14F-4D97-AF65-F5344CB8AC3E}">
        <p14:creationId xmlns:p14="http://schemas.microsoft.com/office/powerpoint/2010/main" val="35475970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Problem We Solve – You Need to Interface to the Leading Post-acute Software Vendors with Limited Resources</a:t>
            </a:r>
          </a:p>
          <a:p>
            <a:endParaRPr lang="en-US" dirty="0"/>
          </a:p>
          <a:p>
            <a:r>
              <a:rPr lang="en-US" dirty="0"/>
              <a:t>Have experience/relationships with the leading software vendors in the post-acute industry to assist you in integration projects</a:t>
            </a:r>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a:t>
            </a:r>
          </a:p>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F32B79E8-F9C9-4CC0-A36B-DCE54A9E82AE}" type="datetime1">
              <a:rPr lang="en-US" smtClean="0"/>
              <a:t>3/15/2018</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8</a:t>
            </a:fld>
            <a:endParaRPr lang="en-US" dirty="0"/>
          </a:p>
        </p:txBody>
      </p:sp>
    </p:spTree>
    <p:extLst>
      <p:ext uri="{BB962C8B-B14F-4D97-AF65-F5344CB8AC3E}">
        <p14:creationId xmlns:p14="http://schemas.microsoft.com/office/powerpoint/2010/main" val="69058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ec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831975"/>
          </a:xfrm>
          <a:noFill/>
        </p:spPr>
        <p:txBody>
          <a:bodyPr tIns="91440" bIns="91440" anchor="t" anchorCtr="0"/>
          <a:lstStyle>
            <a:lvl1pPr>
              <a:defRPr sz="8800" spc="-100" baseline="0">
                <a:gradFill>
                  <a:gsLst>
                    <a:gs pos="100000">
                      <a:schemeClr val="tx1"/>
                    </a:gs>
                    <a:gs pos="0">
                      <a:schemeClr val="tx1"/>
                    </a:gs>
                  </a:gsLst>
                  <a:lin ang="5400000" scaled="0"/>
                </a:gradFill>
              </a:defRPr>
            </a:lvl1pPr>
          </a:lstStyle>
          <a:p>
            <a:r>
              <a:rPr lang="en-US" dirty="0"/>
              <a:t>Section title</a:t>
            </a:r>
          </a:p>
        </p:txBody>
      </p:sp>
    </p:spTree>
    <p:extLst>
      <p:ext uri="{BB962C8B-B14F-4D97-AF65-F5344CB8AC3E}">
        <p14:creationId xmlns:p14="http://schemas.microsoft.com/office/powerpoint/2010/main" val="407535725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49"/>
            <a:ext cx="11887200" cy="5486401"/>
          </a:xfrm>
        </p:spPr>
        <p:txBody>
          <a:bodyPr>
            <a:noAutofit/>
          </a:bodyPr>
          <a:lstStyle>
            <a:lvl1pPr>
              <a:defRPr>
                <a:gradFill>
                  <a:gsLst>
                    <a:gs pos="1250">
                      <a:schemeClr val="tx2"/>
                    </a:gs>
                    <a:gs pos="99000">
                      <a:schemeClr val="tx2"/>
                    </a:gs>
                  </a:gsLst>
                  <a:lin ang="5400000" scaled="0"/>
                </a:gradFill>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5"/>
          <p:cNvSpPr>
            <a:spLocks noGrp="1"/>
          </p:cNvSpPr>
          <p:nvPr>
            <p:ph type="title" hasCustomPrompt="1"/>
          </p:nvPr>
        </p:nvSpPr>
        <p:spPr/>
        <p:txBody>
          <a:bodyPr/>
          <a:lstStyle>
            <a:lvl1pPr algn="l">
              <a:defRPr cap="none"/>
            </a:lvl1pPr>
          </a:lstStyle>
          <a:p>
            <a:r>
              <a:rPr lang="en-US" dirty="0"/>
              <a:t>Click to edit master title style</a:t>
            </a:r>
          </a:p>
        </p:txBody>
      </p:sp>
    </p:spTree>
    <p:extLst>
      <p:ext uri="{BB962C8B-B14F-4D97-AF65-F5344CB8AC3E}">
        <p14:creationId xmlns:p14="http://schemas.microsoft.com/office/powerpoint/2010/main" val="222994197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Text Placeholder 3"/>
          <p:cNvSpPr>
            <a:spLocks noGrp="1"/>
          </p:cNvSpPr>
          <p:nvPr>
            <p:ph type="body" sz="quarter" idx="10"/>
          </p:nvPr>
        </p:nvSpPr>
        <p:spPr>
          <a:xfrm>
            <a:off x="274639" y="1212849"/>
            <a:ext cx="5486399" cy="5486402"/>
          </a:xfrm>
        </p:spPr>
        <p:txBody>
          <a:bodyPr wrap="square">
            <a:noAutofit/>
          </a:bodyPr>
          <a:lstStyle>
            <a:lvl1pPr marL="0" indent="0">
              <a:spcBef>
                <a:spcPts val="1224"/>
              </a:spcBef>
              <a:buClr>
                <a:schemeClr val="tx1"/>
              </a:buClr>
              <a:buFont typeface="Wingdings" pitchFamily="2" charset="2"/>
              <a:buNone/>
              <a:defRPr sz="3600">
                <a:gradFill>
                  <a:gsLst>
                    <a:gs pos="1250">
                      <a:schemeClr val="tx2"/>
                    </a:gs>
                    <a:gs pos="99000">
                      <a:schemeClr val="tx2"/>
                    </a:gs>
                  </a:gsLst>
                  <a:lin ang="5400000" scaled="0"/>
                </a:gradFill>
              </a:defRPr>
            </a:lvl1pPr>
            <a:lvl2pPr marL="0" indent="0">
              <a:buNone/>
              <a:defRPr sz="2000"/>
            </a:lvl2pPr>
            <a:lvl3pPr marL="231775" indent="0">
              <a:buNone/>
              <a:tabLst/>
              <a:defRPr sz="2000"/>
            </a:lvl3pPr>
            <a:lvl4pPr marL="460375" indent="0">
              <a:buNone/>
              <a:defRPr/>
            </a:lvl4pPr>
            <a:lvl5pPr marL="685800" indent="0">
              <a:buNone/>
              <a:tabLs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3"/>
          <p:cNvSpPr>
            <a:spLocks noGrp="1"/>
          </p:cNvSpPr>
          <p:nvPr>
            <p:ph type="body" sz="quarter" idx="11"/>
          </p:nvPr>
        </p:nvSpPr>
        <p:spPr>
          <a:xfrm>
            <a:off x="6675439" y="1212849"/>
            <a:ext cx="5486399" cy="5486402"/>
          </a:xfrm>
        </p:spPr>
        <p:txBody>
          <a:bodyPr wrap="square">
            <a:noAutofit/>
          </a:bodyPr>
          <a:lstStyle>
            <a:lvl1pPr marL="0" indent="0">
              <a:spcBef>
                <a:spcPts val="1224"/>
              </a:spcBef>
              <a:buClr>
                <a:schemeClr val="tx1"/>
              </a:buClr>
              <a:buFont typeface="Wingdings" pitchFamily="2" charset="2"/>
              <a:buNone/>
              <a:defRPr sz="3600">
                <a:gradFill>
                  <a:gsLst>
                    <a:gs pos="1250">
                      <a:schemeClr val="tx2"/>
                    </a:gs>
                    <a:gs pos="99000">
                      <a:schemeClr val="tx2"/>
                    </a:gs>
                  </a:gsLst>
                  <a:lin ang="5400000" scaled="0"/>
                </a:gradFill>
              </a:defRPr>
            </a:lvl1pPr>
            <a:lvl2pPr marL="0" indent="0">
              <a:buNone/>
              <a:defRPr sz="2000"/>
            </a:lvl2pPr>
            <a:lvl3pPr marL="231775" indent="0">
              <a:buNone/>
              <a:tabLst/>
              <a:defRPr sz="2000"/>
            </a:lvl3pPr>
            <a:lvl4pPr marL="460375" indent="0">
              <a:buNone/>
              <a:defRPr/>
            </a:lvl4pPr>
            <a:lvl5pPr marL="685800" indent="0">
              <a:buNone/>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6853403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111357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8FF953C-22FE-42DF-8749-DEC13B1C9E48}"/>
              </a:ext>
            </a:extLst>
          </p:cNvPr>
          <p:cNvSpPr/>
          <p:nvPr userDrawn="1"/>
        </p:nvSpPr>
        <p:spPr bwMode="auto">
          <a:xfrm>
            <a:off x="0" y="0"/>
            <a:ext cx="12436474" cy="906462"/>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74320" tIns="146304" rIns="182880" bIns="146304" numCol="1" spcCol="0" rtlCol="0" fromWordArt="0" anchor="ctr" anchorCtr="0" forceAA="0" compatLnSpc="1">
            <a:prstTxWarp prst="textNoShape">
              <a:avLst/>
            </a:prstTxWarp>
            <a:noAutofit/>
          </a:bodyPr>
          <a:lstStyle/>
          <a:p>
            <a:pPr defTabSz="932472" fontAlgn="base">
              <a:spcBef>
                <a:spcPct val="0"/>
              </a:spcBef>
              <a:spcAft>
                <a:spcPct val="0"/>
              </a:spcAft>
            </a:pPr>
            <a:endParaRPr lang="en-US" sz="4000" dirty="0">
              <a:solidFill>
                <a:schemeClr val="tx2"/>
              </a:solidFill>
              <a:latin typeface="+mj-lt"/>
              <a:ea typeface="Segoe UI" pitchFamily="34" charset="0"/>
              <a:cs typeface="Segoe UI" pitchFamily="34" charset="0"/>
            </a:endParaRPr>
          </a:p>
        </p:txBody>
      </p:sp>
      <p:sp>
        <p:nvSpPr>
          <p:cNvPr id="5" name="Rectangle 4">
            <a:extLst>
              <a:ext uri="{FF2B5EF4-FFF2-40B4-BE49-F238E27FC236}">
                <a16:creationId xmlns:a16="http://schemas.microsoft.com/office/drawing/2014/main" id="{D0B2854A-5732-49CE-B056-09938748874A}"/>
              </a:ext>
            </a:extLst>
          </p:cNvPr>
          <p:cNvSpPr/>
          <p:nvPr userDrawn="1"/>
        </p:nvSpPr>
        <p:spPr bwMode="auto">
          <a:xfrm>
            <a:off x="-1" y="906462"/>
            <a:ext cx="12436475" cy="27432"/>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pic>
        <p:nvPicPr>
          <p:cNvPr id="8" name="Picture 7">
            <a:extLst>
              <a:ext uri="{FF2B5EF4-FFF2-40B4-BE49-F238E27FC236}">
                <a16:creationId xmlns:a16="http://schemas.microsoft.com/office/drawing/2014/main" id="{E9D00F47-16D6-4506-94D5-BD1B01067ABE}"/>
              </a:ext>
            </a:extLst>
          </p:cNvPr>
          <p:cNvPicPr>
            <a:picLocks noChangeAspect="1"/>
          </p:cNvPicPr>
          <p:nvPr userDrawn="1"/>
        </p:nvPicPr>
        <p:blipFill>
          <a:blip r:embed="rId2"/>
          <a:stretch>
            <a:fillRect/>
          </a:stretch>
        </p:blipFill>
        <p:spPr>
          <a:xfrm>
            <a:off x="10333038" y="114377"/>
            <a:ext cx="1828800" cy="677708"/>
          </a:xfrm>
          <a:prstGeom prst="rect">
            <a:avLst/>
          </a:prstGeom>
        </p:spPr>
      </p:pic>
    </p:spTree>
    <p:extLst>
      <p:ext uri="{BB962C8B-B14F-4D97-AF65-F5344CB8AC3E}">
        <p14:creationId xmlns:p14="http://schemas.microsoft.com/office/powerpoint/2010/main" val="218952680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Accent">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845078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2EDD43A-506A-492B-B697-D95DB8F88E80}"/>
              </a:ext>
            </a:extLst>
          </p:cNvPr>
          <p:cNvSpPr/>
          <p:nvPr userDrawn="1"/>
        </p:nvSpPr>
        <p:spPr bwMode="auto">
          <a:xfrm>
            <a:off x="0" y="0"/>
            <a:ext cx="12436474" cy="906462"/>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74320" tIns="146304" rIns="182880" bIns="146304" numCol="1" spcCol="0" rtlCol="0" fromWordArt="0" anchor="ctr" anchorCtr="0" forceAA="0" compatLnSpc="1">
            <a:prstTxWarp prst="textNoShape">
              <a:avLst/>
            </a:prstTxWarp>
            <a:noAutofit/>
          </a:bodyPr>
          <a:lstStyle/>
          <a:p>
            <a:pPr defTabSz="932472" fontAlgn="base">
              <a:spcBef>
                <a:spcPct val="0"/>
              </a:spcBef>
              <a:spcAft>
                <a:spcPct val="0"/>
              </a:spcAft>
            </a:pPr>
            <a:endParaRPr lang="en-US" sz="4000" dirty="0">
              <a:solidFill>
                <a:schemeClr val="tx2"/>
              </a:solidFill>
              <a:latin typeface="+mj-lt"/>
              <a:ea typeface="Segoe UI" pitchFamily="34" charset="0"/>
              <a:cs typeface="Segoe UI" pitchFamily="34" charset="0"/>
            </a:endParaRPr>
          </a:p>
        </p:txBody>
      </p:sp>
      <p:sp>
        <p:nvSpPr>
          <p:cNvPr id="6" name="Rectangle 5">
            <a:extLst>
              <a:ext uri="{FF2B5EF4-FFF2-40B4-BE49-F238E27FC236}">
                <a16:creationId xmlns:a16="http://schemas.microsoft.com/office/drawing/2014/main" id="{344DD8AD-009D-40C3-8E58-38DB7CC1011B}"/>
              </a:ext>
            </a:extLst>
          </p:cNvPr>
          <p:cNvSpPr/>
          <p:nvPr userDrawn="1"/>
        </p:nvSpPr>
        <p:spPr bwMode="auto">
          <a:xfrm>
            <a:off x="-1" y="906462"/>
            <a:ext cx="12436475" cy="27432"/>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pic>
        <p:nvPicPr>
          <p:cNvPr id="7" name="Picture 6">
            <a:extLst>
              <a:ext uri="{FF2B5EF4-FFF2-40B4-BE49-F238E27FC236}">
                <a16:creationId xmlns:a16="http://schemas.microsoft.com/office/drawing/2014/main" id="{E2F0322B-0D02-4DB2-96C8-058440734F52}"/>
              </a:ext>
            </a:extLst>
          </p:cNvPr>
          <p:cNvPicPr>
            <a:picLocks noChangeAspect="1"/>
          </p:cNvPicPr>
          <p:nvPr userDrawn="1"/>
        </p:nvPicPr>
        <p:blipFill>
          <a:blip r:embed="rId8"/>
          <a:stretch>
            <a:fillRect/>
          </a:stretch>
        </p:blipFill>
        <p:spPr>
          <a:xfrm>
            <a:off x="10333038" y="114377"/>
            <a:ext cx="1828800" cy="677708"/>
          </a:xfrm>
          <a:prstGeom prst="rect">
            <a:avLst/>
          </a:prstGeom>
        </p:spPr>
      </p:pic>
      <p:sp>
        <p:nvSpPr>
          <p:cNvPr id="2" name="Title Placeholder 1"/>
          <p:cNvSpPr>
            <a:spLocks noGrp="1"/>
          </p:cNvSpPr>
          <p:nvPr>
            <p:ph type="title"/>
          </p:nvPr>
        </p:nvSpPr>
        <p:spPr>
          <a:xfrm>
            <a:off x="274639" y="1"/>
            <a:ext cx="9905998" cy="906462"/>
          </a:xfrm>
          <a:prstGeom prst="rect">
            <a:avLst/>
          </a:prstGeom>
        </p:spPr>
        <p:txBody>
          <a:bodyPr vert="horz" wrap="square" lIns="0" tIns="0" rIns="0" bIns="0" rtlCol="0" anchor="ctr">
            <a:noAutofit/>
          </a:bodyPr>
          <a:lstStyle/>
          <a:p>
            <a:r>
              <a:rPr lang="en-US" dirty="0"/>
              <a:t>CLICK TO EDIT MASTER TITLE STYLE</a:t>
            </a:r>
          </a:p>
        </p:txBody>
      </p:sp>
      <p:sp>
        <p:nvSpPr>
          <p:cNvPr id="4" name="Text Placeholder 3"/>
          <p:cNvSpPr>
            <a:spLocks noGrp="1"/>
          </p:cNvSpPr>
          <p:nvPr>
            <p:ph type="body" idx="1"/>
          </p:nvPr>
        </p:nvSpPr>
        <p:spPr>
          <a:xfrm>
            <a:off x="274638" y="1198563"/>
            <a:ext cx="11887198" cy="5500688"/>
          </a:xfrm>
          <a:prstGeom prst="rect">
            <a:avLst/>
          </a:prstGeom>
        </p:spPr>
        <p:txBody>
          <a:bodyPr vert="horz" wrap="square" lIns="146304" tIns="91440" rIns="146304" bIns="9144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90270825"/>
      </p:ext>
    </p:extLst>
  </p:cSld>
  <p:clrMap bg1="lt1" tx1="dk1" bg2="lt2" tx2="dk2" accent1="accent1" accent2="accent2" accent3="accent3" accent4="accent4" accent5="accent5" accent6="accent6" hlink="hlink" folHlink="folHlink"/>
  <p:sldLayoutIdLst>
    <p:sldLayoutId id="2147484130" r:id="rId1"/>
    <p:sldLayoutId id="2147484107" r:id="rId2"/>
    <p:sldLayoutId id="2147484099" r:id="rId3"/>
    <p:sldLayoutId id="2147484092" r:id="rId4"/>
    <p:sldLayoutId id="2147484093" r:id="rId5"/>
    <p:sldLayoutId id="2147484127" r:id="rId6"/>
  </p:sldLayoutIdLst>
  <p:transition>
    <p:fade/>
  </p:transition>
  <p:txStyles>
    <p:titleStyle>
      <a:lvl1pPr algn="l" defTabSz="932742" rtl="0" eaLnBrk="1" latinLnBrk="0" hangingPunct="1">
        <a:lnSpc>
          <a:spcPct val="90000"/>
        </a:lnSpc>
        <a:spcBef>
          <a:spcPct val="0"/>
        </a:spcBef>
        <a:buNone/>
        <a:defRPr lang="en-US" sz="4000" b="0" kern="1200" cap="all"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6" pos="173" userDrawn="1">
          <p15:clr>
            <a:srgbClr val="C35EA4"/>
          </p15:clr>
        </p15:guide>
        <p15:guide id="17" pos="7661" userDrawn="1">
          <p15:clr>
            <a:srgbClr val="C35EA4"/>
          </p15:clr>
        </p15:guide>
        <p15:guide id="25" orient="horz" pos="187" userDrawn="1">
          <p15:clr>
            <a:srgbClr val="C35EA4"/>
          </p15:clr>
        </p15:guide>
        <p15:guide id="26" orient="horz" pos="4219" userDrawn="1">
          <p15:clr>
            <a:srgbClr val="C35EA4"/>
          </p15:clr>
        </p15:guide>
        <p15:guide id="27" orient="horz" pos="755" userDrawn="1">
          <p15:clr>
            <a:srgbClr val="C35EA4"/>
          </p15:clr>
        </p15:guide>
        <p15:guide id="28" pos="3821" userDrawn="1">
          <p15:clr>
            <a:srgbClr val="C35EA4"/>
          </p15:clr>
        </p15:guide>
        <p15:guide id="29" pos="4013" userDrawn="1">
          <p15:clr>
            <a:srgbClr val="C35E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Rectangle 64">
            <a:extLst>
              <a:ext uri="{FF2B5EF4-FFF2-40B4-BE49-F238E27FC236}">
                <a16:creationId xmlns:a16="http://schemas.microsoft.com/office/drawing/2014/main" id="{69314675-6A4C-4C67-91A8-E6460D93BFF4}"/>
              </a:ext>
            </a:extLst>
          </p:cNvPr>
          <p:cNvSpPr/>
          <p:nvPr/>
        </p:nvSpPr>
        <p:spPr bwMode="auto">
          <a:xfrm rot="5400000">
            <a:off x="4351108" y="-2493890"/>
            <a:ext cx="4038601" cy="11506200"/>
          </a:xfrm>
          <a:custGeom>
            <a:avLst/>
            <a:gdLst>
              <a:gd name="connsiteX0" fmla="*/ 0 w 4038601"/>
              <a:gd name="connsiteY0" fmla="*/ 0 h 11506200"/>
              <a:gd name="connsiteX1" fmla="*/ 4038601 w 4038601"/>
              <a:gd name="connsiteY1" fmla="*/ 0 h 11506200"/>
              <a:gd name="connsiteX2" fmla="*/ 4038601 w 4038601"/>
              <a:gd name="connsiteY2" fmla="*/ 11506200 h 11506200"/>
              <a:gd name="connsiteX3" fmla="*/ 0 w 4038601"/>
              <a:gd name="connsiteY3" fmla="*/ 11506200 h 11506200"/>
              <a:gd name="connsiteX4" fmla="*/ 0 w 4038601"/>
              <a:gd name="connsiteY4" fmla="*/ 0 h 11506200"/>
              <a:gd name="connsiteX0" fmla="*/ 0 w 4038601"/>
              <a:gd name="connsiteY0" fmla="*/ 0 h 11506200"/>
              <a:gd name="connsiteX1" fmla="*/ 4038601 w 4038601"/>
              <a:gd name="connsiteY1" fmla="*/ 0 h 11506200"/>
              <a:gd name="connsiteX2" fmla="*/ 4038601 w 4038601"/>
              <a:gd name="connsiteY2" fmla="*/ 11506200 h 11506200"/>
              <a:gd name="connsiteX3" fmla="*/ 0 w 4038601"/>
              <a:gd name="connsiteY3" fmla="*/ 0 h 11506200"/>
            </a:gdLst>
            <a:ahLst/>
            <a:cxnLst>
              <a:cxn ang="0">
                <a:pos x="connsiteX0" y="connsiteY0"/>
              </a:cxn>
              <a:cxn ang="0">
                <a:pos x="connsiteX1" y="connsiteY1"/>
              </a:cxn>
              <a:cxn ang="0">
                <a:pos x="connsiteX2" y="connsiteY2"/>
              </a:cxn>
              <a:cxn ang="0">
                <a:pos x="connsiteX3" y="connsiteY3"/>
              </a:cxn>
            </a:cxnLst>
            <a:rect l="l" t="t" r="r" b="b"/>
            <a:pathLst>
              <a:path w="4038601" h="11506200">
                <a:moveTo>
                  <a:pt x="0" y="0"/>
                </a:moveTo>
                <a:lnTo>
                  <a:pt x="4038601" y="0"/>
                </a:lnTo>
                <a:lnTo>
                  <a:pt x="4038601" y="11506200"/>
                </a:lnTo>
                <a:lnTo>
                  <a:pt x="0" y="0"/>
                </a:lnTo>
                <a:close/>
              </a:path>
            </a:pathLst>
          </a:custGeom>
          <a:gradFill>
            <a:gsLst>
              <a:gs pos="0">
                <a:schemeClr val="bg1"/>
              </a:gs>
              <a:gs pos="100000">
                <a:schemeClr val="bg2"/>
              </a:gs>
            </a:gsLst>
            <a:lin ang="5400000" scaled="1"/>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6" name="Rectangle 5">
            <a:extLst>
              <a:ext uri="{FF2B5EF4-FFF2-40B4-BE49-F238E27FC236}">
                <a16:creationId xmlns:a16="http://schemas.microsoft.com/office/drawing/2014/main" id="{D1FC6E8C-FE86-44A2-BE90-5A1433A6605A}"/>
              </a:ext>
            </a:extLst>
          </p:cNvPr>
          <p:cNvSpPr/>
          <p:nvPr/>
        </p:nvSpPr>
        <p:spPr bwMode="auto">
          <a:xfrm>
            <a:off x="274639" y="5478462"/>
            <a:ext cx="11887198" cy="656431"/>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r>
              <a:rPr lang="en-US" sz="5000" cap="all" dirty="0">
                <a:solidFill>
                  <a:schemeClr val="tx2"/>
                </a:solidFill>
                <a:latin typeface="+mj-lt"/>
                <a:ea typeface="Segoe UI" pitchFamily="34" charset="0"/>
                <a:cs typeface="Segoe UI" pitchFamily="34" charset="0"/>
              </a:rPr>
              <a:t>Help you increase membership in your</a:t>
            </a:r>
          </a:p>
        </p:txBody>
      </p:sp>
      <p:cxnSp>
        <p:nvCxnSpPr>
          <p:cNvPr id="17" name="Straight Arrow Connector 16">
            <a:extLst>
              <a:ext uri="{FF2B5EF4-FFF2-40B4-BE49-F238E27FC236}">
                <a16:creationId xmlns:a16="http://schemas.microsoft.com/office/drawing/2014/main" id="{F84F62D0-F7FB-4081-A04C-AB8C8EDE6CAB}"/>
              </a:ext>
            </a:extLst>
          </p:cNvPr>
          <p:cNvCxnSpPr>
            <a:cxnSpLocks/>
          </p:cNvCxnSpPr>
          <p:nvPr/>
        </p:nvCxnSpPr>
        <p:spPr>
          <a:xfrm>
            <a:off x="655637" y="5249862"/>
            <a:ext cx="11506201" cy="0"/>
          </a:xfrm>
          <a:prstGeom prst="straightConnector1">
            <a:avLst/>
          </a:prstGeom>
          <a:ln w="76200" cap="rnd">
            <a:solidFill>
              <a:schemeClr val="accent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C9CD279A-C66D-45F0-B550-B7CEA97AF920}"/>
              </a:ext>
            </a:extLst>
          </p:cNvPr>
          <p:cNvSpPr/>
          <p:nvPr/>
        </p:nvSpPr>
        <p:spPr bwMode="auto">
          <a:xfrm>
            <a:off x="275464" y="6117431"/>
            <a:ext cx="11887198" cy="656431"/>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r>
              <a:rPr lang="en-US" sz="6300" cap="all" dirty="0">
                <a:solidFill>
                  <a:schemeClr val="accent1"/>
                </a:solidFill>
                <a:latin typeface="+mj-lt"/>
                <a:ea typeface="Segoe UI" pitchFamily="34" charset="0"/>
                <a:cs typeface="Segoe UI" pitchFamily="34" charset="0"/>
              </a:rPr>
              <a:t>Health Information Exchange</a:t>
            </a:r>
          </a:p>
        </p:txBody>
      </p:sp>
      <p:cxnSp>
        <p:nvCxnSpPr>
          <p:cNvPr id="12" name="Straight Arrow Connector 11">
            <a:extLst>
              <a:ext uri="{FF2B5EF4-FFF2-40B4-BE49-F238E27FC236}">
                <a16:creationId xmlns:a16="http://schemas.microsoft.com/office/drawing/2014/main" id="{419919B9-4F42-4C8D-BF70-48CDEACE1887}"/>
              </a:ext>
            </a:extLst>
          </p:cNvPr>
          <p:cNvCxnSpPr>
            <a:cxnSpLocks/>
          </p:cNvCxnSpPr>
          <p:nvPr/>
        </p:nvCxnSpPr>
        <p:spPr>
          <a:xfrm flipV="1">
            <a:off x="655637" y="1198564"/>
            <a:ext cx="11506201" cy="4051298"/>
          </a:xfrm>
          <a:prstGeom prst="straightConnector1">
            <a:avLst/>
          </a:prstGeom>
          <a:ln w="76200" cap="rnd">
            <a:solidFill>
              <a:schemeClr val="accent1"/>
            </a:solidFill>
            <a:headEnd type="none"/>
            <a:tailEnd type="triangle"/>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A73AB75C-F249-4B7F-996F-3AAB585B69E3}"/>
              </a:ext>
            </a:extLst>
          </p:cNvPr>
          <p:cNvGrpSpPr/>
          <p:nvPr/>
        </p:nvGrpSpPr>
        <p:grpSpPr>
          <a:xfrm>
            <a:off x="274637" y="2354264"/>
            <a:ext cx="1066800" cy="2868167"/>
            <a:chOff x="4204192" y="2109244"/>
            <a:chExt cx="88877" cy="238952"/>
          </a:xfrm>
          <a:solidFill>
            <a:schemeClr val="accent2"/>
          </a:solidFill>
        </p:grpSpPr>
        <p:sp>
          <p:nvSpPr>
            <p:cNvPr id="14" name="Circle">
              <a:extLst>
                <a:ext uri="{FF2B5EF4-FFF2-40B4-BE49-F238E27FC236}">
                  <a16:creationId xmlns:a16="http://schemas.microsoft.com/office/drawing/2014/main" id="{D3D6E90A-E11B-47A3-9CF1-31A1BF48C60D}"/>
                </a:ext>
              </a:extLst>
            </p:cNvPr>
            <p:cNvSpPr/>
            <p:nvPr/>
          </p:nvSpPr>
          <p:spPr>
            <a:xfrm>
              <a:off x="4226411" y="2109244"/>
              <a:ext cx="44439" cy="46027"/>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endParaRPr sz="2400">
                <a:gradFill>
                  <a:gsLst>
                    <a:gs pos="0">
                      <a:srgbClr val="FFFFFF"/>
                    </a:gs>
                    <a:gs pos="100000">
                      <a:srgbClr val="FFFFFF"/>
                    </a:gs>
                  </a:gsLst>
                  <a:lin ang="5400000" scaled="0"/>
                </a:gradFill>
                <a:latin typeface="+mj-lt"/>
                <a:ea typeface="Segoe UI" pitchFamily="34" charset="0"/>
                <a:cs typeface="Segoe UI" pitchFamily="34" charset="0"/>
              </a:endParaRPr>
            </a:p>
          </p:txBody>
        </p:sp>
        <p:sp>
          <p:nvSpPr>
            <p:cNvPr id="16" name="Shape">
              <a:extLst>
                <a:ext uri="{FF2B5EF4-FFF2-40B4-BE49-F238E27FC236}">
                  <a16:creationId xmlns:a16="http://schemas.microsoft.com/office/drawing/2014/main" id="{E50EA5B9-D494-4C2A-8DED-56D9126115FA}"/>
                </a:ext>
              </a:extLst>
            </p:cNvPr>
            <p:cNvSpPr/>
            <p:nvPr/>
          </p:nvSpPr>
          <p:spPr>
            <a:xfrm>
              <a:off x="4204192" y="2172028"/>
              <a:ext cx="88877" cy="176168"/>
            </a:xfrm>
            <a:custGeom>
              <a:avLst/>
              <a:gdLst/>
              <a:ahLst/>
              <a:cxnLst>
                <a:cxn ang="0">
                  <a:pos x="wd2" y="hd2"/>
                </a:cxn>
                <a:cxn ang="5400000">
                  <a:pos x="wd2" y="hd2"/>
                </a:cxn>
                <a:cxn ang="10800000">
                  <a:pos x="wd2" y="hd2"/>
                </a:cxn>
                <a:cxn ang="16200000">
                  <a:pos x="wd2" y="hd2"/>
                </a:cxn>
              </a:cxnLst>
              <a:rect l="0" t="0" r="r" b="b"/>
              <a:pathLst>
                <a:path w="21600" h="21600" extrusionOk="0">
                  <a:moveTo>
                    <a:pt x="16200" y="0"/>
                  </a:moveTo>
                  <a:cubicBezTo>
                    <a:pt x="10800" y="5055"/>
                    <a:pt x="10800" y="5055"/>
                    <a:pt x="10800" y="5055"/>
                  </a:cubicBezTo>
                  <a:cubicBezTo>
                    <a:pt x="5400" y="0"/>
                    <a:pt x="5400" y="0"/>
                    <a:pt x="5400" y="0"/>
                  </a:cubicBezTo>
                  <a:cubicBezTo>
                    <a:pt x="3600" y="0"/>
                    <a:pt x="1800" y="460"/>
                    <a:pt x="0" y="919"/>
                  </a:cubicBezTo>
                  <a:cubicBezTo>
                    <a:pt x="0" y="10570"/>
                    <a:pt x="0" y="10570"/>
                    <a:pt x="0" y="10570"/>
                  </a:cubicBezTo>
                  <a:cubicBezTo>
                    <a:pt x="5400" y="10570"/>
                    <a:pt x="5400" y="10570"/>
                    <a:pt x="5400" y="10570"/>
                  </a:cubicBezTo>
                  <a:cubicBezTo>
                    <a:pt x="7200" y="21600"/>
                    <a:pt x="7200" y="21600"/>
                    <a:pt x="7200" y="21600"/>
                  </a:cubicBezTo>
                  <a:cubicBezTo>
                    <a:pt x="14400" y="21600"/>
                    <a:pt x="14400" y="21600"/>
                    <a:pt x="14400" y="21600"/>
                  </a:cubicBezTo>
                  <a:cubicBezTo>
                    <a:pt x="16200" y="10570"/>
                    <a:pt x="16200" y="10570"/>
                    <a:pt x="16200" y="10570"/>
                  </a:cubicBezTo>
                  <a:cubicBezTo>
                    <a:pt x="21600" y="10570"/>
                    <a:pt x="21600" y="10570"/>
                    <a:pt x="21600" y="10570"/>
                  </a:cubicBezTo>
                  <a:cubicBezTo>
                    <a:pt x="21600" y="919"/>
                    <a:pt x="21600" y="919"/>
                    <a:pt x="21600" y="919"/>
                  </a:cubicBezTo>
                  <a:cubicBezTo>
                    <a:pt x="19800" y="460"/>
                    <a:pt x="18000" y="0"/>
                    <a:pt x="16200" y="0"/>
                  </a:cubicBezTo>
                  <a:close/>
                </a:path>
              </a:pathLst>
            </a:cu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endParaRPr sz="2400">
                <a:gradFill>
                  <a:gsLst>
                    <a:gs pos="0">
                      <a:srgbClr val="FFFFFF"/>
                    </a:gs>
                    <a:gs pos="100000">
                      <a:srgbClr val="FFFFFF"/>
                    </a:gs>
                  </a:gsLst>
                  <a:lin ang="5400000" scaled="0"/>
                </a:gradFill>
                <a:latin typeface="+mj-lt"/>
                <a:ea typeface="Segoe UI" pitchFamily="34" charset="0"/>
                <a:cs typeface="Segoe UI" pitchFamily="34" charset="0"/>
              </a:endParaRPr>
            </a:p>
          </p:txBody>
        </p:sp>
      </p:grpSp>
      <p:grpSp>
        <p:nvGrpSpPr>
          <p:cNvPr id="66" name="Group 65">
            <a:extLst>
              <a:ext uri="{FF2B5EF4-FFF2-40B4-BE49-F238E27FC236}">
                <a16:creationId xmlns:a16="http://schemas.microsoft.com/office/drawing/2014/main" id="{99AA1A9D-D7A3-41BB-B2DB-34EBA0606238}"/>
              </a:ext>
            </a:extLst>
          </p:cNvPr>
          <p:cNvGrpSpPr/>
          <p:nvPr/>
        </p:nvGrpSpPr>
        <p:grpSpPr>
          <a:xfrm>
            <a:off x="5227833" y="3868962"/>
            <a:ext cx="1041008" cy="1074088"/>
            <a:chOff x="4618037" y="4099569"/>
            <a:chExt cx="1188720" cy="1226493"/>
          </a:xfrm>
        </p:grpSpPr>
        <p:sp>
          <p:nvSpPr>
            <p:cNvPr id="19" name="Rectangle 18">
              <a:extLst>
                <a:ext uri="{FF2B5EF4-FFF2-40B4-BE49-F238E27FC236}">
                  <a16:creationId xmlns:a16="http://schemas.microsoft.com/office/drawing/2014/main" id="{2B3D7BD2-9906-4907-B54C-C52E669A73B6}"/>
                </a:ext>
              </a:extLst>
            </p:cNvPr>
            <p:cNvSpPr/>
            <p:nvPr/>
          </p:nvSpPr>
          <p:spPr bwMode="auto">
            <a:xfrm>
              <a:off x="4618037" y="4798554"/>
              <a:ext cx="1188720" cy="527508"/>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none" lIns="0" tIns="0" rIns="0" bIns="0"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r>
                <a:rPr lang="en-US" sz="1600" b="1" dirty="0">
                  <a:solidFill>
                    <a:schemeClr val="tx1"/>
                  </a:solidFill>
                  <a:latin typeface="Segoe UI Semibold" panose="020B0702040204020203" pitchFamily="34" charset="0"/>
                  <a:ea typeface="Segoe UI" pitchFamily="34" charset="0"/>
                  <a:cs typeface="Segoe UI" pitchFamily="34" charset="0"/>
                </a:rPr>
                <a:t>Skilled</a:t>
              </a:r>
              <a:br>
                <a:rPr lang="en-US" sz="1600" b="1" dirty="0">
                  <a:solidFill>
                    <a:schemeClr val="tx1"/>
                  </a:solidFill>
                  <a:latin typeface="Segoe UI Semibold" panose="020B0702040204020203" pitchFamily="34" charset="0"/>
                  <a:ea typeface="Segoe UI" pitchFamily="34" charset="0"/>
                  <a:cs typeface="Segoe UI" pitchFamily="34" charset="0"/>
                </a:rPr>
              </a:br>
              <a:r>
                <a:rPr lang="en-US" sz="1600" b="1" dirty="0">
                  <a:solidFill>
                    <a:schemeClr val="tx1"/>
                  </a:solidFill>
                  <a:latin typeface="Segoe UI Semibold" panose="020B0702040204020203" pitchFamily="34" charset="0"/>
                  <a:ea typeface="Segoe UI" pitchFamily="34" charset="0"/>
                  <a:cs typeface="Segoe UI" pitchFamily="34" charset="0"/>
                </a:rPr>
                <a:t> Nursing </a:t>
              </a:r>
            </a:p>
          </p:txBody>
        </p:sp>
        <p:grpSp>
          <p:nvGrpSpPr>
            <p:cNvPr id="25" name="Group 24">
              <a:extLst>
                <a:ext uri="{FF2B5EF4-FFF2-40B4-BE49-F238E27FC236}">
                  <a16:creationId xmlns:a16="http://schemas.microsoft.com/office/drawing/2014/main" id="{29D96DAC-0D1C-4C1D-9F95-BDDE9900A132}"/>
                </a:ext>
              </a:extLst>
            </p:cNvPr>
            <p:cNvGrpSpPr/>
            <p:nvPr/>
          </p:nvGrpSpPr>
          <p:grpSpPr>
            <a:xfrm>
              <a:off x="4931368" y="4099569"/>
              <a:ext cx="562058" cy="617624"/>
              <a:chOff x="8101013" y="3300413"/>
              <a:chExt cx="417513" cy="458788"/>
            </a:xfrm>
            <a:solidFill>
              <a:schemeClr val="accent1"/>
            </a:solidFill>
          </p:grpSpPr>
          <p:sp>
            <p:nvSpPr>
              <p:cNvPr id="26" name="Freeform 387">
                <a:extLst>
                  <a:ext uri="{FF2B5EF4-FFF2-40B4-BE49-F238E27FC236}">
                    <a16:creationId xmlns:a16="http://schemas.microsoft.com/office/drawing/2014/main" id="{F66C2B4D-B31E-492F-8E9E-54BF1A6F2561}"/>
                  </a:ext>
                </a:extLst>
              </p:cNvPr>
              <p:cNvSpPr>
                <a:spLocks noEditPoints="1"/>
              </p:cNvSpPr>
              <p:nvPr/>
            </p:nvSpPr>
            <p:spPr bwMode="auto">
              <a:xfrm>
                <a:off x="8101013" y="3300413"/>
                <a:ext cx="417513" cy="458788"/>
              </a:xfrm>
              <a:custGeom>
                <a:avLst/>
                <a:gdLst>
                  <a:gd name="T0" fmla="*/ 463 w 570"/>
                  <a:gd name="T1" fmla="*/ 341 h 623"/>
                  <a:gd name="T2" fmla="*/ 421 w 570"/>
                  <a:gd name="T3" fmla="*/ 340 h 623"/>
                  <a:gd name="T4" fmla="*/ 378 w 570"/>
                  <a:gd name="T5" fmla="*/ 307 h 623"/>
                  <a:gd name="T6" fmla="*/ 444 w 570"/>
                  <a:gd name="T7" fmla="*/ 193 h 623"/>
                  <a:gd name="T8" fmla="*/ 384 w 570"/>
                  <a:gd name="T9" fmla="*/ 40 h 623"/>
                  <a:gd name="T10" fmla="*/ 195 w 570"/>
                  <a:gd name="T11" fmla="*/ 38 h 623"/>
                  <a:gd name="T12" fmla="*/ 132 w 570"/>
                  <a:gd name="T13" fmla="*/ 190 h 623"/>
                  <a:gd name="T14" fmla="*/ 196 w 570"/>
                  <a:gd name="T15" fmla="*/ 306 h 623"/>
                  <a:gd name="T16" fmla="*/ 153 w 570"/>
                  <a:gd name="T17" fmla="*/ 337 h 623"/>
                  <a:gd name="T18" fmla="*/ 110 w 570"/>
                  <a:gd name="T19" fmla="*/ 337 h 623"/>
                  <a:gd name="T20" fmla="*/ 7 w 570"/>
                  <a:gd name="T21" fmla="*/ 526 h 623"/>
                  <a:gd name="T22" fmla="*/ 152 w 570"/>
                  <a:gd name="T23" fmla="*/ 608 h 623"/>
                  <a:gd name="T24" fmla="*/ 287 w 570"/>
                  <a:gd name="T25" fmla="*/ 623 h 623"/>
                  <a:gd name="T26" fmla="*/ 560 w 570"/>
                  <a:gd name="T27" fmla="*/ 536 h 623"/>
                  <a:gd name="T28" fmla="*/ 422 w 570"/>
                  <a:gd name="T29" fmla="*/ 149 h 623"/>
                  <a:gd name="T30" fmla="*/ 422 w 570"/>
                  <a:gd name="T31" fmla="*/ 149 h 623"/>
                  <a:gd name="T32" fmla="*/ 155 w 570"/>
                  <a:gd name="T33" fmla="*/ 146 h 623"/>
                  <a:gd name="T34" fmla="*/ 260 w 570"/>
                  <a:gd name="T35" fmla="*/ 76 h 623"/>
                  <a:gd name="T36" fmla="*/ 390 w 570"/>
                  <a:gd name="T37" fmla="*/ 105 h 623"/>
                  <a:gd name="T38" fmla="*/ 296 w 570"/>
                  <a:gd name="T39" fmla="*/ 130 h 623"/>
                  <a:gd name="T40" fmla="*/ 281 w 570"/>
                  <a:gd name="T41" fmla="*/ 130 h 623"/>
                  <a:gd name="T42" fmla="*/ 186 w 570"/>
                  <a:gd name="T43" fmla="*/ 115 h 623"/>
                  <a:gd name="T44" fmla="*/ 321 w 570"/>
                  <a:gd name="T45" fmla="*/ 180 h 623"/>
                  <a:gd name="T46" fmla="*/ 319 w 570"/>
                  <a:gd name="T47" fmla="*/ 131 h 623"/>
                  <a:gd name="T48" fmla="*/ 372 w 570"/>
                  <a:gd name="T49" fmla="*/ 130 h 623"/>
                  <a:gd name="T50" fmla="*/ 274 w 570"/>
                  <a:gd name="T51" fmla="*/ 147 h 623"/>
                  <a:gd name="T52" fmla="*/ 255 w 570"/>
                  <a:gd name="T53" fmla="*/ 179 h 623"/>
                  <a:gd name="T54" fmla="*/ 195 w 570"/>
                  <a:gd name="T55" fmla="*/ 140 h 623"/>
                  <a:gd name="T56" fmla="*/ 232 w 570"/>
                  <a:gd name="T57" fmla="*/ 127 h 623"/>
                  <a:gd name="T58" fmla="*/ 184 w 570"/>
                  <a:gd name="T59" fmla="*/ 208 h 623"/>
                  <a:gd name="T60" fmla="*/ 185 w 570"/>
                  <a:gd name="T61" fmla="*/ 146 h 623"/>
                  <a:gd name="T62" fmla="*/ 196 w 570"/>
                  <a:gd name="T63" fmla="*/ 179 h 623"/>
                  <a:gd name="T64" fmla="*/ 255 w 570"/>
                  <a:gd name="T65" fmla="*/ 188 h 623"/>
                  <a:gd name="T66" fmla="*/ 276 w 570"/>
                  <a:gd name="T67" fmla="*/ 163 h 623"/>
                  <a:gd name="T68" fmla="*/ 289 w 570"/>
                  <a:gd name="T69" fmla="*/ 148 h 623"/>
                  <a:gd name="T70" fmla="*/ 301 w 570"/>
                  <a:gd name="T71" fmla="*/ 163 h 623"/>
                  <a:gd name="T72" fmla="*/ 348 w 570"/>
                  <a:gd name="T73" fmla="*/ 196 h 623"/>
                  <a:gd name="T74" fmla="*/ 392 w 570"/>
                  <a:gd name="T75" fmla="*/ 148 h 623"/>
                  <a:gd name="T76" fmla="*/ 392 w 570"/>
                  <a:gd name="T77" fmla="*/ 148 h 623"/>
                  <a:gd name="T78" fmla="*/ 287 w 570"/>
                  <a:gd name="T79" fmla="*/ 315 h 623"/>
                  <a:gd name="T80" fmla="*/ 285 w 570"/>
                  <a:gd name="T81" fmla="*/ 493 h 623"/>
                  <a:gd name="T82" fmla="*/ 224 w 570"/>
                  <a:gd name="T83" fmla="*/ 326 h 623"/>
                  <a:gd name="T84" fmla="*/ 287 w 570"/>
                  <a:gd name="T85" fmla="*/ 342 h 623"/>
                  <a:gd name="T86" fmla="*/ 352 w 570"/>
                  <a:gd name="T87" fmla="*/ 336 h 623"/>
                  <a:gd name="T88" fmla="*/ 526 w 570"/>
                  <a:gd name="T89" fmla="*/ 530 h 623"/>
                  <a:gd name="T90" fmla="*/ 287 w 570"/>
                  <a:gd name="T91" fmla="*/ 593 h 623"/>
                  <a:gd name="T92" fmla="*/ 161 w 570"/>
                  <a:gd name="T93" fmla="*/ 580 h 623"/>
                  <a:gd name="T94" fmla="*/ 34 w 570"/>
                  <a:gd name="T95" fmla="*/ 515 h 623"/>
                  <a:gd name="T96" fmla="*/ 112 w 570"/>
                  <a:gd name="T97" fmla="*/ 366 h 623"/>
                  <a:gd name="T98" fmla="*/ 152 w 570"/>
                  <a:gd name="T99" fmla="*/ 367 h 623"/>
                  <a:gd name="T100" fmla="*/ 285 w 570"/>
                  <a:gd name="T101" fmla="*/ 516 h 623"/>
                  <a:gd name="T102" fmla="*/ 421 w 570"/>
                  <a:gd name="T103" fmla="*/ 369 h 623"/>
                  <a:gd name="T104" fmla="*/ 461 w 570"/>
                  <a:gd name="T105" fmla="*/ 370 h 623"/>
                  <a:gd name="T106" fmla="*/ 536 w 570"/>
                  <a:gd name="T107" fmla="*/ 520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70" h="623">
                    <a:moveTo>
                      <a:pt x="565" y="448"/>
                    </a:moveTo>
                    <a:cubicBezTo>
                      <a:pt x="559" y="417"/>
                      <a:pt x="548" y="389"/>
                      <a:pt x="534" y="370"/>
                    </a:cubicBezTo>
                    <a:cubicBezTo>
                      <a:pt x="516" y="347"/>
                      <a:pt x="488" y="343"/>
                      <a:pt x="463" y="341"/>
                    </a:cubicBezTo>
                    <a:cubicBezTo>
                      <a:pt x="459" y="340"/>
                      <a:pt x="455" y="340"/>
                      <a:pt x="449" y="340"/>
                    </a:cubicBezTo>
                    <a:cubicBezTo>
                      <a:pt x="445" y="340"/>
                      <a:pt x="440" y="340"/>
                      <a:pt x="435" y="340"/>
                    </a:cubicBezTo>
                    <a:cubicBezTo>
                      <a:pt x="431" y="340"/>
                      <a:pt x="426" y="340"/>
                      <a:pt x="421" y="340"/>
                    </a:cubicBezTo>
                    <a:cubicBezTo>
                      <a:pt x="410" y="340"/>
                      <a:pt x="397" y="340"/>
                      <a:pt x="387" y="336"/>
                    </a:cubicBezTo>
                    <a:cubicBezTo>
                      <a:pt x="385" y="336"/>
                      <a:pt x="382" y="334"/>
                      <a:pt x="379" y="327"/>
                    </a:cubicBezTo>
                    <a:cubicBezTo>
                      <a:pt x="378" y="322"/>
                      <a:pt x="377" y="315"/>
                      <a:pt x="378" y="307"/>
                    </a:cubicBezTo>
                    <a:cubicBezTo>
                      <a:pt x="379" y="306"/>
                      <a:pt x="380" y="305"/>
                      <a:pt x="381" y="304"/>
                    </a:cubicBezTo>
                    <a:cubicBezTo>
                      <a:pt x="406" y="281"/>
                      <a:pt x="420" y="249"/>
                      <a:pt x="421" y="215"/>
                    </a:cubicBezTo>
                    <a:cubicBezTo>
                      <a:pt x="430" y="210"/>
                      <a:pt x="438" y="202"/>
                      <a:pt x="444" y="193"/>
                    </a:cubicBezTo>
                    <a:cubicBezTo>
                      <a:pt x="450" y="182"/>
                      <a:pt x="453" y="171"/>
                      <a:pt x="452" y="161"/>
                    </a:cubicBezTo>
                    <a:cubicBezTo>
                      <a:pt x="451" y="152"/>
                      <a:pt x="445" y="136"/>
                      <a:pt x="422" y="128"/>
                    </a:cubicBezTo>
                    <a:cubicBezTo>
                      <a:pt x="421" y="95"/>
                      <a:pt x="408" y="64"/>
                      <a:pt x="384" y="40"/>
                    </a:cubicBezTo>
                    <a:cubicBezTo>
                      <a:pt x="359" y="14"/>
                      <a:pt x="326" y="0"/>
                      <a:pt x="290" y="0"/>
                    </a:cubicBezTo>
                    <a:cubicBezTo>
                      <a:pt x="290" y="0"/>
                      <a:pt x="290" y="0"/>
                      <a:pt x="290" y="0"/>
                    </a:cubicBezTo>
                    <a:cubicBezTo>
                      <a:pt x="254" y="0"/>
                      <a:pt x="221" y="13"/>
                      <a:pt x="195" y="38"/>
                    </a:cubicBezTo>
                    <a:cubicBezTo>
                      <a:pt x="171" y="61"/>
                      <a:pt x="158" y="92"/>
                      <a:pt x="156" y="126"/>
                    </a:cubicBezTo>
                    <a:cubicBezTo>
                      <a:pt x="133" y="133"/>
                      <a:pt x="127" y="148"/>
                      <a:pt x="125" y="158"/>
                    </a:cubicBezTo>
                    <a:cubicBezTo>
                      <a:pt x="124" y="168"/>
                      <a:pt x="126" y="179"/>
                      <a:pt x="132" y="190"/>
                    </a:cubicBezTo>
                    <a:cubicBezTo>
                      <a:pt x="138" y="199"/>
                      <a:pt x="146" y="207"/>
                      <a:pt x="155" y="213"/>
                    </a:cubicBezTo>
                    <a:cubicBezTo>
                      <a:pt x="156" y="246"/>
                      <a:pt x="169" y="278"/>
                      <a:pt x="193" y="302"/>
                    </a:cubicBezTo>
                    <a:cubicBezTo>
                      <a:pt x="194" y="304"/>
                      <a:pt x="195" y="305"/>
                      <a:pt x="196" y="306"/>
                    </a:cubicBezTo>
                    <a:cubicBezTo>
                      <a:pt x="197" y="313"/>
                      <a:pt x="196" y="320"/>
                      <a:pt x="194" y="325"/>
                    </a:cubicBezTo>
                    <a:cubicBezTo>
                      <a:pt x="192" y="332"/>
                      <a:pt x="189" y="334"/>
                      <a:pt x="186" y="334"/>
                    </a:cubicBezTo>
                    <a:cubicBezTo>
                      <a:pt x="176" y="337"/>
                      <a:pt x="163" y="338"/>
                      <a:pt x="153" y="337"/>
                    </a:cubicBezTo>
                    <a:cubicBezTo>
                      <a:pt x="148" y="337"/>
                      <a:pt x="143" y="337"/>
                      <a:pt x="138" y="337"/>
                    </a:cubicBezTo>
                    <a:cubicBezTo>
                      <a:pt x="134" y="337"/>
                      <a:pt x="129" y="337"/>
                      <a:pt x="124" y="337"/>
                    </a:cubicBezTo>
                    <a:cubicBezTo>
                      <a:pt x="119" y="337"/>
                      <a:pt x="114" y="337"/>
                      <a:pt x="110" y="337"/>
                    </a:cubicBezTo>
                    <a:cubicBezTo>
                      <a:pt x="86" y="338"/>
                      <a:pt x="57" y="342"/>
                      <a:pt x="39" y="365"/>
                    </a:cubicBezTo>
                    <a:cubicBezTo>
                      <a:pt x="24" y="384"/>
                      <a:pt x="13" y="411"/>
                      <a:pt x="7" y="442"/>
                    </a:cubicBezTo>
                    <a:cubicBezTo>
                      <a:pt x="0" y="472"/>
                      <a:pt x="1" y="502"/>
                      <a:pt x="7" y="526"/>
                    </a:cubicBezTo>
                    <a:cubicBezTo>
                      <a:pt x="7" y="527"/>
                      <a:pt x="8" y="529"/>
                      <a:pt x="9" y="530"/>
                    </a:cubicBezTo>
                    <a:cubicBezTo>
                      <a:pt x="10" y="531"/>
                      <a:pt x="27" y="554"/>
                      <a:pt x="69" y="577"/>
                    </a:cubicBezTo>
                    <a:cubicBezTo>
                      <a:pt x="93" y="590"/>
                      <a:pt x="121" y="600"/>
                      <a:pt x="152" y="608"/>
                    </a:cubicBezTo>
                    <a:cubicBezTo>
                      <a:pt x="191" y="617"/>
                      <a:pt x="234" y="622"/>
                      <a:pt x="281" y="623"/>
                    </a:cubicBezTo>
                    <a:cubicBezTo>
                      <a:pt x="282" y="623"/>
                      <a:pt x="283" y="622"/>
                      <a:pt x="284" y="622"/>
                    </a:cubicBezTo>
                    <a:cubicBezTo>
                      <a:pt x="285" y="622"/>
                      <a:pt x="286" y="623"/>
                      <a:pt x="287" y="623"/>
                    </a:cubicBezTo>
                    <a:cubicBezTo>
                      <a:pt x="334" y="623"/>
                      <a:pt x="377" y="619"/>
                      <a:pt x="416" y="611"/>
                    </a:cubicBezTo>
                    <a:cubicBezTo>
                      <a:pt x="447" y="604"/>
                      <a:pt x="475" y="594"/>
                      <a:pt x="500" y="581"/>
                    </a:cubicBezTo>
                    <a:cubicBezTo>
                      <a:pt x="534" y="564"/>
                      <a:pt x="554" y="545"/>
                      <a:pt x="560" y="536"/>
                    </a:cubicBezTo>
                    <a:cubicBezTo>
                      <a:pt x="561" y="535"/>
                      <a:pt x="562" y="533"/>
                      <a:pt x="563" y="531"/>
                    </a:cubicBezTo>
                    <a:cubicBezTo>
                      <a:pt x="570" y="508"/>
                      <a:pt x="570" y="478"/>
                      <a:pt x="565" y="448"/>
                    </a:cubicBezTo>
                    <a:close/>
                    <a:moveTo>
                      <a:pt x="422" y="149"/>
                    </a:moveTo>
                    <a:cubicBezTo>
                      <a:pt x="430" y="153"/>
                      <a:pt x="433" y="159"/>
                      <a:pt x="433" y="163"/>
                    </a:cubicBezTo>
                    <a:cubicBezTo>
                      <a:pt x="434" y="172"/>
                      <a:pt x="430" y="183"/>
                      <a:pt x="422" y="191"/>
                    </a:cubicBezTo>
                    <a:lnTo>
                      <a:pt x="422" y="149"/>
                    </a:lnTo>
                    <a:close/>
                    <a:moveTo>
                      <a:pt x="155" y="188"/>
                    </a:moveTo>
                    <a:cubicBezTo>
                      <a:pt x="147" y="180"/>
                      <a:pt x="142" y="169"/>
                      <a:pt x="144" y="160"/>
                    </a:cubicBezTo>
                    <a:cubicBezTo>
                      <a:pt x="145" y="156"/>
                      <a:pt x="147" y="150"/>
                      <a:pt x="155" y="146"/>
                    </a:cubicBezTo>
                    <a:lnTo>
                      <a:pt x="155" y="188"/>
                    </a:lnTo>
                    <a:close/>
                    <a:moveTo>
                      <a:pt x="186" y="115"/>
                    </a:moveTo>
                    <a:cubicBezTo>
                      <a:pt x="201" y="112"/>
                      <a:pt x="219" y="104"/>
                      <a:pt x="260" y="76"/>
                    </a:cubicBezTo>
                    <a:cubicBezTo>
                      <a:pt x="260" y="76"/>
                      <a:pt x="257" y="105"/>
                      <a:pt x="240" y="116"/>
                    </a:cubicBezTo>
                    <a:cubicBezTo>
                      <a:pt x="240" y="116"/>
                      <a:pt x="334" y="91"/>
                      <a:pt x="346" y="77"/>
                    </a:cubicBezTo>
                    <a:cubicBezTo>
                      <a:pt x="346" y="77"/>
                      <a:pt x="363" y="94"/>
                      <a:pt x="390" y="105"/>
                    </a:cubicBezTo>
                    <a:cubicBezTo>
                      <a:pt x="391" y="111"/>
                      <a:pt x="392" y="118"/>
                      <a:pt x="393" y="124"/>
                    </a:cubicBezTo>
                    <a:cubicBezTo>
                      <a:pt x="386" y="123"/>
                      <a:pt x="372" y="122"/>
                      <a:pt x="356" y="121"/>
                    </a:cubicBezTo>
                    <a:cubicBezTo>
                      <a:pt x="333" y="121"/>
                      <a:pt x="312" y="124"/>
                      <a:pt x="296" y="130"/>
                    </a:cubicBezTo>
                    <a:cubicBezTo>
                      <a:pt x="296" y="130"/>
                      <a:pt x="296" y="130"/>
                      <a:pt x="296" y="130"/>
                    </a:cubicBezTo>
                    <a:cubicBezTo>
                      <a:pt x="282" y="130"/>
                      <a:pt x="282" y="130"/>
                      <a:pt x="282" y="130"/>
                    </a:cubicBezTo>
                    <a:cubicBezTo>
                      <a:pt x="281" y="130"/>
                      <a:pt x="281" y="130"/>
                      <a:pt x="281" y="130"/>
                    </a:cubicBezTo>
                    <a:cubicBezTo>
                      <a:pt x="265" y="124"/>
                      <a:pt x="245" y="120"/>
                      <a:pt x="221" y="120"/>
                    </a:cubicBezTo>
                    <a:cubicBezTo>
                      <a:pt x="206" y="120"/>
                      <a:pt x="192" y="121"/>
                      <a:pt x="185" y="122"/>
                    </a:cubicBezTo>
                    <a:cubicBezTo>
                      <a:pt x="185" y="119"/>
                      <a:pt x="186" y="117"/>
                      <a:pt x="186" y="115"/>
                    </a:cubicBezTo>
                    <a:close/>
                    <a:moveTo>
                      <a:pt x="376" y="174"/>
                    </a:moveTo>
                    <a:cubicBezTo>
                      <a:pt x="372" y="180"/>
                      <a:pt x="365" y="188"/>
                      <a:pt x="350" y="188"/>
                    </a:cubicBezTo>
                    <a:cubicBezTo>
                      <a:pt x="341" y="188"/>
                      <a:pt x="330" y="185"/>
                      <a:pt x="321" y="180"/>
                    </a:cubicBezTo>
                    <a:cubicBezTo>
                      <a:pt x="318" y="178"/>
                      <a:pt x="313" y="173"/>
                      <a:pt x="308" y="163"/>
                    </a:cubicBezTo>
                    <a:cubicBezTo>
                      <a:pt x="305" y="156"/>
                      <a:pt x="303" y="149"/>
                      <a:pt x="303" y="147"/>
                    </a:cubicBezTo>
                    <a:cubicBezTo>
                      <a:pt x="304" y="140"/>
                      <a:pt x="309" y="134"/>
                      <a:pt x="319" y="131"/>
                    </a:cubicBezTo>
                    <a:cubicBezTo>
                      <a:pt x="326" y="129"/>
                      <a:pt x="335" y="128"/>
                      <a:pt x="346" y="128"/>
                    </a:cubicBezTo>
                    <a:cubicBezTo>
                      <a:pt x="348" y="128"/>
                      <a:pt x="350" y="128"/>
                      <a:pt x="351" y="128"/>
                    </a:cubicBezTo>
                    <a:cubicBezTo>
                      <a:pt x="360" y="128"/>
                      <a:pt x="366" y="129"/>
                      <a:pt x="372" y="130"/>
                    </a:cubicBezTo>
                    <a:cubicBezTo>
                      <a:pt x="377" y="132"/>
                      <a:pt x="381" y="137"/>
                      <a:pt x="382" y="142"/>
                    </a:cubicBezTo>
                    <a:cubicBezTo>
                      <a:pt x="384" y="152"/>
                      <a:pt x="380" y="165"/>
                      <a:pt x="376" y="174"/>
                    </a:cubicBezTo>
                    <a:close/>
                    <a:moveTo>
                      <a:pt x="274" y="147"/>
                    </a:moveTo>
                    <a:cubicBezTo>
                      <a:pt x="274" y="149"/>
                      <a:pt x="272" y="155"/>
                      <a:pt x="269" y="162"/>
                    </a:cubicBezTo>
                    <a:cubicBezTo>
                      <a:pt x="264" y="173"/>
                      <a:pt x="259" y="177"/>
                      <a:pt x="255" y="179"/>
                    </a:cubicBezTo>
                    <a:cubicBezTo>
                      <a:pt x="255" y="179"/>
                      <a:pt x="255" y="179"/>
                      <a:pt x="255" y="179"/>
                    </a:cubicBezTo>
                    <a:cubicBezTo>
                      <a:pt x="247" y="184"/>
                      <a:pt x="236" y="187"/>
                      <a:pt x="227" y="187"/>
                    </a:cubicBezTo>
                    <a:cubicBezTo>
                      <a:pt x="211" y="186"/>
                      <a:pt x="204" y="178"/>
                      <a:pt x="201" y="172"/>
                    </a:cubicBezTo>
                    <a:cubicBezTo>
                      <a:pt x="197" y="163"/>
                      <a:pt x="193" y="150"/>
                      <a:pt x="195" y="140"/>
                    </a:cubicBezTo>
                    <a:cubicBezTo>
                      <a:pt x="197" y="135"/>
                      <a:pt x="201" y="130"/>
                      <a:pt x="206" y="129"/>
                    </a:cubicBezTo>
                    <a:cubicBezTo>
                      <a:pt x="211" y="127"/>
                      <a:pt x="218" y="126"/>
                      <a:pt x="226" y="126"/>
                    </a:cubicBezTo>
                    <a:cubicBezTo>
                      <a:pt x="228" y="126"/>
                      <a:pt x="230" y="126"/>
                      <a:pt x="232" y="127"/>
                    </a:cubicBezTo>
                    <a:cubicBezTo>
                      <a:pt x="243" y="127"/>
                      <a:pt x="252" y="128"/>
                      <a:pt x="259" y="130"/>
                    </a:cubicBezTo>
                    <a:cubicBezTo>
                      <a:pt x="269" y="134"/>
                      <a:pt x="274" y="139"/>
                      <a:pt x="274" y="147"/>
                    </a:cubicBezTo>
                    <a:close/>
                    <a:moveTo>
                      <a:pt x="184" y="208"/>
                    </a:moveTo>
                    <a:cubicBezTo>
                      <a:pt x="184" y="144"/>
                      <a:pt x="184" y="144"/>
                      <a:pt x="184" y="144"/>
                    </a:cubicBezTo>
                    <a:cubicBezTo>
                      <a:pt x="185" y="145"/>
                      <a:pt x="185" y="146"/>
                      <a:pt x="185" y="146"/>
                    </a:cubicBezTo>
                    <a:cubicBezTo>
                      <a:pt x="185" y="146"/>
                      <a:pt x="185" y="146"/>
                      <a:pt x="185" y="146"/>
                    </a:cubicBezTo>
                    <a:cubicBezTo>
                      <a:pt x="185" y="146"/>
                      <a:pt x="185" y="146"/>
                      <a:pt x="185" y="146"/>
                    </a:cubicBezTo>
                    <a:cubicBezTo>
                      <a:pt x="185" y="146"/>
                      <a:pt x="185" y="146"/>
                      <a:pt x="185" y="146"/>
                    </a:cubicBezTo>
                    <a:cubicBezTo>
                      <a:pt x="187" y="160"/>
                      <a:pt x="191" y="171"/>
                      <a:pt x="196" y="179"/>
                    </a:cubicBezTo>
                    <a:cubicBezTo>
                      <a:pt x="200" y="184"/>
                      <a:pt x="204" y="188"/>
                      <a:pt x="210" y="191"/>
                    </a:cubicBezTo>
                    <a:cubicBezTo>
                      <a:pt x="216" y="193"/>
                      <a:pt x="222" y="195"/>
                      <a:pt x="228" y="195"/>
                    </a:cubicBezTo>
                    <a:cubicBezTo>
                      <a:pt x="237" y="195"/>
                      <a:pt x="247" y="192"/>
                      <a:pt x="255" y="188"/>
                    </a:cubicBezTo>
                    <a:cubicBezTo>
                      <a:pt x="264" y="184"/>
                      <a:pt x="270" y="177"/>
                      <a:pt x="274" y="170"/>
                    </a:cubicBezTo>
                    <a:cubicBezTo>
                      <a:pt x="275" y="168"/>
                      <a:pt x="275" y="165"/>
                      <a:pt x="276" y="163"/>
                    </a:cubicBezTo>
                    <a:cubicBezTo>
                      <a:pt x="276" y="163"/>
                      <a:pt x="276" y="163"/>
                      <a:pt x="276" y="163"/>
                    </a:cubicBezTo>
                    <a:cubicBezTo>
                      <a:pt x="278" y="158"/>
                      <a:pt x="279" y="153"/>
                      <a:pt x="282" y="151"/>
                    </a:cubicBezTo>
                    <a:cubicBezTo>
                      <a:pt x="284" y="148"/>
                      <a:pt x="288" y="148"/>
                      <a:pt x="289" y="148"/>
                    </a:cubicBezTo>
                    <a:cubicBezTo>
                      <a:pt x="289" y="148"/>
                      <a:pt x="289" y="148"/>
                      <a:pt x="289" y="148"/>
                    </a:cubicBezTo>
                    <a:cubicBezTo>
                      <a:pt x="289" y="148"/>
                      <a:pt x="293" y="148"/>
                      <a:pt x="295" y="151"/>
                    </a:cubicBezTo>
                    <a:cubicBezTo>
                      <a:pt x="298" y="153"/>
                      <a:pt x="300" y="158"/>
                      <a:pt x="301" y="163"/>
                    </a:cubicBezTo>
                    <a:cubicBezTo>
                      <a:pt x="301" y="163"/>
                      <a:pt x="301" y="163"/>
                      <a:pt x="301" y="163"/>
                    </a:cubicBezTo>
                    <a:cubicBezTo>
                      <a:pt x="302" y="165"/>
                      <a:pt x="302" y="168"/>
                      <a:pt x="303" y="170"/>
                    </a:cubicBezTo>
                    <a:cubicBezTo>
                      <a:pt x="307" y="177"/>
                      <a:pt x="313" y="184"/>
                      <a:pt x="322" y="189"/>
                    </a:cubicBezTo>
                    <a:cubicBezTo>
                      <a:pt x="330" y="193"/>
                      <a:pt x="339" y="196"/>
                      <a:pt x="348" y="196"/>
                    </a:cubicBezTo>
                    <a:cubicBezTo>
                      <a:pt x="355" y="196"/>
                      <a:pt x="361" y="195"/>
                      <a:pt x="366" y="192"/>
                    </a:cubicBezTo>
                    <a:cubicBezTo>
                      <a:pt x="372" y="190"/>
                      <a:pt x="377" y="186"/>
                      <a:pt x="380" y="181"/>
                    </a:cubicBezTo>
                    <a:cubicBezTo>
                      <a:pt x="386" y="173"/>
                      <a:pt x="390" y="162"/>
                      <a:pt x="392" y="148"/>
                    </a:cubicBezTo>
                    <a:cubicBezTo>
                      <a:pt x="392" y="148"/>
                      <a:pt x="392" y="148"/>
                      <a:pt x="392" y="148"/>
                    </a:cubicBezTo>
                    <a:cubicBezTo>
                      <a:pt x="392" y="148"/>
                      <a:pt x="392" y="148"/>
                      <a:pt x="392" y="148"/>
                    </a:cubicBezTo>
                    <a:cubicBezTo>
                      <a:pt x="392" y="148"/>
                      <a:pt x="392" y="148"/>
                      <a:pt x="392" y="148"/>
                    </a:cubicBezTo>
                    <a:cubicBezTo>
                      <a:pt x="392" y="148"/>
                      <a:pt x="393" y="147"/>
                      <a:pt x="393" y="147"/>
                    </a:cubicBezTo>
                    <a:cubicBezTo>
                      <a:pt x="392" y="210"/>
                      <a:pt x="392" y="210"/>
                      <a:pt x="392" y="210"/>
                    </a:cubicBezTo>
                    <a:cubicBezTo>
                      <a:pt x="392" y="269"/>
                      <a:pt x="344" y="316"/>
                      <a:pt x="287" y="315"/>
                    </a:cubicBezTo>
                    <a:cubicBezTo>
                      <a:pt x="229" y="315"/>
                      <a:pt x="183" y="267"/>
                      <a:pt x="184" y="208"/>
                    </a:cubicBezTo>
                    <a:close/>
                    <a:moveTo>
                      <a:pt x="366" y="357"/>
                    </a:moveTo>
                    <a:cubicBezTo>
                      <a:pt x="285" y="493"/>
                      <a:pt x="285" y="493"/>
                      <a:pt x="285" y="493"/>
                    </a:cubicBezTo>
                    <a:cubicBezTo>
                      <a:pt x="208" y="356"/>
                      <a:pt x="208" y="356"/>
                      <a:pt x="208" y="356"/>
                    </a:cubicBezTo>
                    <a:cubicBezTo>
                      <a:pt x="214" y="351"/>
                      <a:pt x="219" y="344"/>
                      <a:pt x="222" y="335"/>
                    </a:cubicBezTo>
                    <a:cubicBezTo>
                      <a:pt x="223" y="332"/>
                      <a:pt x="224" y="329"/>
                      <a:pt x="224" y="326"/>
                    </a:cubicBezTo>
                    <a:cubicBezTo>
                      <a:pt x="243" y="336"/>
                      <a:pt x="264" y="342"/>
                      <a:pt x="285" y="342"/>
                    </a:cubicBezTo>
                    <a:cubicBezTo>
                      <a:pt x="286" y="342"/>
                      <a:pt x="286" y="342"/>
                      <a:pt x="287" y="342"/>
                    </a:cubicBezTo>
                    <a:cubicBezTo>
                      <a:pt x="287" y="342"/>
                      <a:pt x="287" y="342"/>
                      <a:pt x="287" y="342"/>
                    </a:cubicBezTo>
                    <a:cubicBezTo>
                      <a:pt x="287" y="342"/>
                      <a:pt x="287" y="342"/>
                      <a:pt x="288" y="342"/>
                    </a:cubicBezTo>
                    <a:cubicBezTo>
                      <a:pt x="310" y="342"/>
                      <a:pt x="331" y="337"/>
                      <a:pt x="350" y="327"/>
                    </a:cubicBezTo>
                    <a:cubicBezTo>
                      <a:pt x="350" y="330"/>
                      <a:pt x="351" y="333"/>
                      <a:pt x="352" y="336"/>
                    </a:cubicBezTo>
                    <a:cubicBezTo>
                      <a:pt x="355" y="345"/>
                      <a:pt x="359" y="352"/>
                      <a:pt x="366" y="357"/>
                    </a:cubicBezTo>
                    <a:close/>
                    <a:moveTo>
                      <a:pt x="536" y="520"/>
                    </a:moveTo>
                    <a:cubicBezTo>
                      <a:pt x="534" y="522"/>
                      <a:pt x="531" y="526"/>
                      <a:pt x="526" y="530"/>
                    </a:cubicBezTo>
                    <a:cubicBezTo>
                      <a:pt x="518" y="537"/>
                      <a:pt x="505" y="546"/>
                      <a:pt x="485" y="556"/>
                    </a:cubicBezTo>
                    <a:cubicBezTo>
                      <a:pt x="463" y="567"/>
                      <a:pt x="437" y="576"/>
                      <a:pt x="408" y="582"/>
                    </a:cubicBezTo>
                    <a:cubicBezTo>
                      <a:pt x="372" y="590"/>
                      <a:pt x="331" y="594"/>
                      <a:pt x="287" y="593"/>
                    </a:cubicBezTo>
                    <a:cubicBezTo>
                      <a:pt x="286" y="593"/>
                      <a:pt x="285" y="594"/>
                      <a:pt x="284" y="594"/>
                    </a:cubicBezTo>
                    <a:cubicBezTo>
                      <a:pt x="283" y="594"/>
                      <a:pt x="282" y="593"/>
                      <a:pt x="281" y="593"/>
                    </a:cubicBezTo>
                    <a:cubicBezTo>
                      <a:pt x="237" y="593"/>
                      <a:pt x="196" y="588"/>
                      <a:pt x="161" y="580"/>
                    </a:cubicBezTo>
                    <a:cubicBezTo>
                      <a:pt x="132" y="573"/>
                      <a:pt x="106" y="564"/>
                      <a:pt x="84" y="552"/>
                    </a:cubicBezTo>
                    <a:cubicBezTo>
                      <a:pt x="65" y="542"/>
                      <a:pt x="52" y="532"/>
                      <a:pt x="44" y="525"/>
                    </a:cubicBezTo>
                    <a:cubicBezTo>
                      <a:pt x="39" y="521"/>
                      <a:pt x="36" y="517"/>
                      <a:pt x="34" y="515"/>
                    </a:cubicBezTo>
                    <a:cubicBezTo>
                      <a:pt x="30" y="497"/>
                      <a:pt x="30" y="472"/>
                      <a:pt x="35" y="448"/>
                    </a:cubicBezTo>
                    <a:cubicBezTo>
                      <a:pt x="40" y="422"/>
                      <a:pt x="50" y="398"/>
                      <a:pt x="62" y="383"/>
                    </a:cubicBezTo>
                    <a:cubicBezTo>
                      <a:pt x="73" y="369"/>
                      <a:pt x="93" y="367"/>
                      <a:pt x="112" y="366"/>
                    </a:cubicBezTo>
                    <a:cubicBezTo>
                      <a:pt x="115" y="366"/>
                      <a:pt x="119" y="366"/>
                      <a:pt x="124" y="366"/>
                    </a:cubicBezTo>
                    <a:cubicBezTo>
                      <a:pt x="128" y="366"/>
                      <a:pt x="133" y="366"/>
                      <a:pt x="137" y="366"/>
                    </a:cubicBezTo>
                    <a:cubicBezTo>
                      <a:pt x="142" y="366"/>
                      <a:pt x="147" y="367"/>
                      <a:pt x="152" y="367"/>
                    </a:cubicBezTo>
                    <a:cubicBezTo>
                      <a:pt x="165" y="367"/>
                      <a:pt x="181" y="366"/>
                      <a:pt x="194" y="362"/>
                    </a:cubicBezTo>
                    <a:cubicBezTo>
                      <a:pt x="278" y="512"/>
                      <a:pt x="278" y="512"/>
                      <a:pt x="278" y="512"/>
                    </a:cubicBezTo>
                    <a:cubicBezTo>
                      <a:pt x="280" y="515"/>
                      <a:pt x="282" y="516"/>
                      <a:pt x="285" y="516"/>
                    </a:cubicBezTo>
                    <a:cubicBezTo>
                      <a:pt x="288" y="516"/>
                      <a:pt x="290" y="515"/>
                      <a:pt x="292" y="513"/>
                    </a:cubicBezTo>
                    <a:cubicBezTo>
                      <a:pt x="379" y="364"/>
                      <a:pt x="379" y="364"/>
                      <a:pt x="379" y="364"/>
                    </a:cubicBezTo>
                    <a:cubicBezTo>
                      <a:pt x="393" y="368"/>
                      <a:pt x="408" y="369"/>
                      <a:pt x="421" y="369"/>
                    </a:cubicBezTo>
                    <a:cubicBezTo>
                      <a:pt x="426" y="369"/>
                      <a:pt x="431" y="369"/>
                      <a:pt x="436" y="369"/>
                    </a:cubicBezTo>
                    <a:cubicBezTo>
                      <a:pt x="440" y="369"/>
                      <a:pt x="445" y="369"/>
                      <a:pt x="449" y="369"/>
                    </a:cubicBezTo>
                    <a:cubicBezTo>
                      <a:pt x="454" y="369"/>
                      <a:pt x="458" y="369"/>
                      <a:pt x="461" y="370"/>
                    </a:cubicBezTo>
                    <a:cubicBezTo>
                      <a:pt x="480" y="371"/>
                      <a:pt x="500" y="374"/>
                      <a:pt x="511" y="388"/>
                    </a:cubicBezTo>
                    <a:cubicBezTo>
                      <a:pt x="522" y="403"/>
                      <a:pt x="532" y="427"/>
                      <a:pt x="536" y="453"/>
                    </a:cubicBezTo>
                    <a:cubicBezTo>
                      <a:pt x="541" y="478"/>
                      <a:pt x="540" y="502"/>
                      <a:pt x="536" y="52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1600"/>
              </a:p>
            </p:txBody>
          </p:sp>
          <p:sp>
            <p:nvSpPr>
              <p:cNvPr id="27" name="Freeform 388">
                <a:extLst>
                  <a:ext uri="{FF2B5EF4-FFF2-40B4-BE49-F238E27FC236}">
                    <a16:creationId xmlns:a16="http://schemas.microsoft.com/office/drawing/2014/main" id="{B54AB6CC-62FA-4412-8A3C-202411822011}"/>
                  </a:ext>
                </a:extLst>
              </p:cNvPr>
              <p:cNvSpPr>
                <a:spLocks/>
              </p:cNvSpPr>
              <p:nvPr/>
            </p:nvSpPr>
            <p:spPr bwMode="auto">
              <a:xfrm>
                <a:off x="8397876" y="3616326"/>
                <a:ext cx="60325" cy="58738"/>
              </a:xfrm>
              <a:custGeom>
                <a:avLst/>
                <a:gdLst>
                  <a:gd name="T0" fmla="*/ 26 w 38"/>
                  <a:gd name="T1" fmla="*/ 0 h 37"/>
                  <a:gd name="T2" fmla="*/ 12 w 38"/>
                  <a:gd name="T3" fmla="*/ 0 h 37"/>
                  <a:gd name="T4" fmla="*/ 12 w 38"/>
                  <a:gd name="T5" fmla="*/ 11 h 37"/>
                  <a:gd name="T6" fmla="*/ 0 w 38"/>
                  <a:gd name="T7" fmla="*/ 11 h 37"/>
                  <a:gd name="T8" fmla="*/ 0 w 38"/>
                  <a:gd name="T9" fmla="*/ 25 h 37"/>
                  <a:gd name="T10" fmla="*/ 12 w 38"/>
                  <a:gd name="T11" fmla="*/ 26 h 37"/>
                  <a:gd name="T12" fmla="*/ 12 w 38"/>
                  <a:gd name="T13" fmla="*/ 37 h 37"/>
                  <a:gd name="T14" fmla="*/ 26 w 38"/>
                  <a:gd name="T15" fmla="*/ 37 h 37"/>
                  <a:gd name="T16" fmla="*/ 26 w 38"/>
                  <a:gd name="T17" fmla="*/ 26 h 37"/>
                  <a:gd name="T18" fmla="*/ 38 w 38"/>
                  <a:gd name="T19" fmla="*/ 26 h 37"/>
                  <a:gd name="T20" fmla="*/ 38 w 38"/>
                  <a:gd name="T21" fmla="*/ 12 h 37"/>
                  <a:gd name="T22" fmla="*/ 26 w 38"/>
                  <a:gd name="T23" fmla="*/ 11 h 37"/>
                  <a:gd name="T24" fmla="*/ 26 w 38"/>
                  <a:gd name="T25"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 h="37">
                    <a:moveTo>
                      <a:pt x="26" y="0"/>
                    </a:moveTo>
                    <a:lnTo>
                      <a:pt x="12" y="0"/>
                    </a:lnTo>
                    <a:lnTo>
                      <a:pt x="12" y="11"/>
                    </a:lnTo>
                    <a:lnTo>
                      <a:pt x="0" y="11"/>
                    </a:lnTo>
                    <a:lnTo>
                      <a:pt x="0" y="25"/>
                    </a:lnTo>
                    <a:lnTo>
                      <a:pt x="12" y="26"/>
                    </a:lnTo>
                    <a:lnTo>
                      <a:pt x="12" y="37"/>
                    </a:lnTo>
                    <a:lnTo>
                      <a:pt x="26" y="37"/>
                    </a:lnTo>
                    <a:lnTo>
                      <a:pt x="26" y="26"/>
                    </a:lnTo>
                    <a:lnTo>
                      <a:pt x="38" y="26"/>
                    </a:lnTo>
                    <a:lnTo>
                      <a:pt x="38" y="12"/>
                    </a:lnTo>
                    <a:lnTo>
                      <a:pt x="26" y="11"/>
                    </a:lnTo>
                    <a:lnTo>
                      <a:pt x="26" y="0"/>
                    </a:lnTo>
                    <a:close/>
                  </a:path>
                </a:pathLst>
              </a:custGeom>
              <a:grpFill/>
              <a:ln>
                <a:noFill/>
              </a:ln>
            </p:spPr>
            <p:txBody>
              <a:bodyPr vert="horz" wrap="square" lIns="91440" tIns="45720" rIns="91440" bIns="45720" numCol="1" anchor="t" anchorCtr="0" compatLnSpc="1">
                <a:prstTxWarp prst="textNoShape">
                  <a:avLst/>
                </a:prstTxWarp>
              </a:bodyPr>
              <a:lstStyle/>
              <a:p>
                <a:endParaRPr lang="en-US" sz="1600"/>
              </a:p>
            </p:txBody>
          </p:sp>
        </p:grpSp>
      </p:grpSp>
      <p:grpSp>
        <p:nvGrpSpPr>
          <p:cNvPr id="68" name="Group 67">
            <a:extLst>
              <a:ext uri="{FF2B5EF4-FFF2-40B4-BE49-F238E27FC236}">
                <a16:creationId xmlns:a16="http://schemas.microsoft.com/office/drawing/2014/main" id="{E828CA28-5659-48E1-B900-A9D9879DF223}"/>
              </a:ext>
            </a:extLst>
          </p:cNvPr>
          <p:cNvGrpSpPr/>
          <p:nvPr/>
        </p:nvGrpSpPr>
        <p:grpSpPr>
          <a:xfrm>
            <a:off x="7569699" y="3204362"/>
            <a:ext cx="1041008" cy="976084"/>
            <a:chOff x="7174279" y="3344862"/>
            <a:chExt cx="1188720" cy="1114584"/>
          </a:xfrm>
        </p:grpSpPr>
        <p:sp>
          <p:nvSpPr>
            <p:cNvPr id="21" name="Rectangle 20">
              <a:extLst>
                <a:ext uri="{FF2B5EF4-FFF2-40B4-BE49-F238E27FC236}">
                  <a16:creationId xmlns:a16="http://schemas.microsoft.com/office/drawing/2014/main" id="{51F69AAA-7897-4062-BA1C-E17301222F20}"/>
                </a:ext>
              </a:extLst>
            </p:cNvPr>
            <p:cNvSpPr/>
            <p:nvPr/>
          </p:nvSpPr>
          <p:spPr bwMode="auto">
            <a:xfrm>
              <a:off x="7174279" y="3931938"/>
              <a:ext cx="1188720" cy="527508"/>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none" lIns="0" tIns="0" rIns="0" bIns="0"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r>
                <a:rPr lang="en-US" sz="1600" b="1" dirty="0">
                  <a:solidFill>
                    <a:schemeClr val="tx1"/>
                  </a:solidFill>
                  <a:latin typeface="Segoe UI Semibold" panose="020B0702040204020203" pitchFamily="34" charset="0"/>
                  <a:ea typeface="Segoe UI" pitchFamily="34" charset="0"/>
                  <a:cs typeface="Segoe UI" pitchFamily="34" charset="0"/>
                </a:rPr>
                <a:t>Hospice</a:t>
              </a:r>
            </a:p>
          </p:txBody>
        </p:sp>
        <p:grpSp>
          <p:nvGrpSpPr>
            <p:cNvPr id="38" name="Group 37">
              <a:extLst>
                <a:ext uri="{FF2B5EF4-FFF2-40B4-BE49-F238E27FC236}">
                  <a16:creationId xmlns:a16="http://schemas.microsoft.com/office/drawing/2014/main" id="{CAE33A3E-D130-43DA-8808-8259F3777471}"/>
                </a:ext>
              </a:extLst>
            </p:cNvPr>
            <p:cNvGrpSpPr/>
            <p:nvPr/>
          </p:nvGrpSpPr>
          <p:grpSpPr>
            <a:xfrm>
              <a:off x="7363905" y="3344862"/>
              <a:ext cx="771216" cy="515782"/>
              <a:chOff x="7072313" y="1757363"/>
              <a:chExt cx="498475" cy="333375"/>
            </a:xfrm>
            <a:solidFill>
              <a:schemeClr val="accent1"/>
            </a:solidFill>
          </p:grpSpPr>
          <p:sp>
            <p:nvSpPr>
              <p:cNvPr id="39" name="Freeform 491">
                <a:extLst>
                  <a:ext uri="{FF2B5EF4-FFF2-40B4-BE49-F238E27FC236}">
                    <a16:creationId xmlns:a16="http://schemas.microsoft.com/office/drawing/2014/main" id="{DC5CE459-92E0-4739-A418-2D984A9E6A8A}"/>
                  </a:ext>
                </a:extLst>
              </p:cNvPr>
              <p:cNvSpPr>
                <a:spLocks/>
              </p:cNvSpPr>
              <p:nvPr/>
            </p:nvSpPr>
            <p:spPr bwMode="auto">
              <a:xfrm>
                <a:off x="7072313" y="1992313"/>
                <a:ext cx="498475" cy="98425"/>
              </a:xfrm>
              <a:custGeom>
                <a:avLst/>
                <a:gdLst>
                  <a:gd name="T0" fmla="*/ 671 w 679"/>
                  <a:gd name="T1" fmla="*/ 0 h 133"/>
                  <a:gd name="T2" fmla="*/ 8 w 679"/>
                  <a:gd name="T3" fmla="*/ 0 h 133"/>
                  <a:gd name="T4" fmla="*/ 0 w 679"/>
                  <a:gd name="T5" fmla="*/ 8 h 133"/>
                  <a:gd name="T6" fmla="*/ 0 w 679"/>
                  <a:gd name="T7" fmla="*/ 44 h 133"/>
                  <a:gd name="T8" fmla="*/ 8 w 679"/>
                  <a:gd name="T9" fmla="*/ 52 h 133"/>
                  <a:gd name="T10" fmla="*/ 274 w 679"/>
                  <a:gd name="T11" fmla="*/ 52 h 133"/>
                  <a:gd name="T12" fmla="*/ 274 w 679"/>
                  <a:gd name="T13" fmla="*/ 67 h 133"/>
                  <a:gd name="T14" fmla="*/ 89 w 679"/>
                  <a:gd name="T15" fmla="*/ 67 h 133"/>
                  <a:gd name="T16" fmla="*/ 81 w 679"/>
                  <a:gd name="T17" fmla="*/ 75 h 133"/>
                  <a:gd name="T18" fmla="*/ 81 w 679"/>
                  <a:gd name="T19" fmla="*/ 125 h 133"/>
                  <a:gd name="T20" fmla="*/ 89 w 679"/>
                  <a:gd name="T21" fmla="*/ 133 h 133"/>
                  <a:gd name="T22" fmla="*/ 591 w 679"/>
                  <a:gd name="T23" fmla="*/ 133 h 133"/>
                  <a:gd name="T24" fmla="*/ 599 w 679"/>
                  <a:gd name="T25" fmla="*/ 125 h 133"/>
                  <a:gd name="T26" fmla="*/ 599 w 679"/>
                  <a:gd name="T27" fmla="*/ 75 h 133"/>
                  <a:gd name="T28" fmla="*/ 591 w 679"/>
                  <a:gd name="T29" fmla="*/ 67 h 133"/>
                  <a:gd name="T30" fmla="*/ 406 w 679"/>
                  <a:gd name="T31" fmla="*/ 67 h 133"/>
                  <a:gd name="T32" fmla="*/ 406 w 679"/>
                  <a:gd name="T33" fmla="*/ 52 h 133"/>
                  <a:gd name="T34" fmla="*/ 671 w 679"/>
                  <a:gd name="T35" fmla="*/ 52 h 133"/>
                  <a:gd name="T36" fmla="*/ 679 w 679"/>
                  <a:gd name="T37" fmla="*/ 44 h 133"/>
                  <a:gd name="T38" fmla="*/ 679 w 679"/>
                  <a:gd name="T39" fmla="*/ 8 h 133"/>
                  <a:gd name="T40" fmla="*/ 671 w 679"/>
                  <a:gd name="T41" fmla="*/ 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79" h="133">
                    <a:moveTo>
                      <a:pt x="671" y="0"/>
                    </a:moveTo>
                    <a:cubicBezTo>
                      <a:pt x="8" y="0"/>
                      <a:pt x="8" y="0"/>
                      <a:pt x="8" y="0"/>
                    </a:cubicBezTo>
                    <a:cubicBezTo>
                      <a:pt x="4" y="0"/>
                      <a:pt x="0" y="4"/>
                      <a:pt x="0" y="8"/>
                    </a:cubicBezTo>
                    <a:cubicBezTo>
                      <a:pt x="0" y="44"/>
                      <a:pt x="0" y="44"/>
                      <a:pt x="0" y="44"/>
                    </a:cubicBezTo>
                    <a:cubicBezTo>
                      <a:pt x="0" y="49"/>
                      <a:pt x="4" y="52"/>
                      <a:pt x="8" y="52"/>
                    </a:cubicBezTo>
                    <a:cubicBezTo>
                      <a:pt x="274" y="52"/>
                      <a:pt x="274" y="52"/>
                      <a:pt x="274" y="52"/>
                    </a:cubicBezTo>
                    <a:cubicBezTo>
                      <a:pt x="274" y="67"/>
                      <a:pt x="274" y="67"/>
                      <a:pt x="274" y="67"/>
                    </a:cubicBezTo>
                    <a:cubicBezTo>
                      <a:pt x="89" y="67"/>
                      <a:pt x="89" y="67"/>
                      <a:pt x="89" y="67"/>
                    </a:cubicBezTo>
                    <a:cubicBezTo>
                      <a:pt x="84" y="67"/>
                      <a:pt x="81" y="71"/>
                      <a:pt x="81" y="75"/>
                    </a:cubicBezTo>
                    <a:cubicBezTo>
                      <a:pt x="81" y="125"/>
                      <a:pt x="81" y="125"/>
                      <a:pt x="81" y="125"/>
                    </a:cubicBezTo>
                    <a:cubicBezTo>
                      <a:pt x="81" y="130"/>
                      <a:pt x="84" y="133"/>
                      <a:pt x="89" y="133"/>
                    </a:cubicBezTo>
                    <a:cubicBezTo>
                      <a:pt x="591" y="133"/>
                      <a:pt x="591" y="133"/>
                      <a:pt x="591" y="133"/>
                    </a:cubicBezTo>
                    <a:cubicBezTo>
                      <a:pt x="595" y="133"/>
                      <a:pt x="599" y="130"/>
                      <a:pt x="599" y="125"/>
                    </a:cubicBezTo>
                    <a:cubicBezTo>
                      <a:pt x="599" y="75"/>
                      <a:pt x="599" y="75"/>
                      <a:pt x="599" y="75"/>
                    </a:cubicBezTo>
                    <a:cubicBezTo>
                      <a:pt x="599" y="71"/>
                      <a:pt x="595" y="67"/>
                      <a:pt x="591" y="67"/>
                    </a:cubicBezTo>
                    <a:cubicBezTo>
                      <a:pt x="406" y="67"/>
                      <a:pt x="406" y="67"/>
                      <a:pt x="406" y="67"/>
                    </a:cubicBezTo>
                    <a:cubicBezTo>
                      <a:pt x="406" y="52"/>
                      <a:pt x="406" y="52"/>
                      <a:pt x="406" y="52"/>
                    </a:cubicBezTo>
                    <a:cubicBezTo>
                      <a:pt x="671" y="52"/>
                      <a:pt x="671" y="52"/>
                      <a:pt x="671" y="52"/>
                    </a:cubicBezTo>
                    <a:cubicBezTo>
                      <a:pt x="676" y="52"/>
                      <a:pt x="679" y="49"/>
                      <a:pt x="679" y="44"/>
                    </a:cubicBezTo>
                    <a:cubicBezTo>
                      <a:pt x="679" y="8"/>
                      <a:pt x="679" y="8"/>
                      <a:pt x="679" y="8"/>
                    </a:cubicBezTo>
                    <a:cubicBezTo>
                      <a:pt x="679" y="4"/>
                      <a:pt x="676" y="0"/>
                      <a:pt x="67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1600"/>
              </a:p>
            </p:txBody>
          </p:sp>
          <p:sp>
            <p:nvSpPr>
              <p:cNvPr id="40" name="Oval 492">
                <a:extLst>
                  <a:ext uri="{FF2B5EF4-FFF2-40B4-BE49-F238E27FC236}">
                    <a16:creationId xmlns:a16="http://schemas.microsoft.com/office/drawing/2014/main" id="{323445B7-E9EA-4668-B2C3-17D86F33E45F}"/>
                  </a:ext>
                </a:extLst>
              </p:cNvPr>
              <p:cNvSpPr>
                <a:spLocks noChangeArrowheads="1"/>
              </p:cNvSpPr>
              <p:nvPr/>
            </p:nvSpPr>
            <p:spPr bwMode="auto">
              <a:xfrm>
                <a:off x="7429501" y="1757363"/>
                <a:ext cx="80963" cy="80963"/>
              </a:xfrm>
              <a:prstGeom prst="ellipse">
                <a:avLst/>
              </a:prstGeom>
              <a:grpFill/>
              <a:ln>
                <a:noFill/>
              </a:ln>
            </p:spPr>
            <p:txBody>
              <a:bodyPr vert="horz" wrap="square" lIns="91440" tIns="45720" rIns="91440" bIns="45720" numCol="1" anchor="t" anchorCtr="0" compatLnSpc="1">
                <a:prstTxWarp prst="textNoShape">
                  <a:avLst/>
                </a:prstTxWarp>
              </a:bodyPr>
              <a:lstStyle/>
              <a:p>
                <a:endParaRPr lang="en-US" sz="1600"/>
              </a:p>
            </p:txBody>
          </p:sp>
          <p:sp>
            <p:nvSpPr>
              <p:cNvPr id="41" name="Freeform 493">
                <a:extLst>
                  <a:ext uri="{FF2B5EF4-FFF2-40B4-BE49-F238E27FC236}">
                    <a16:creationId xmlns:a16="http://schemas.microsoft.com/office/drawing/2014/main" id="{53E72A19-AC4D-4220-A2D6-17A940075722}"/>
                  </a:ext>
                </a:extLst>
              </p:cNvPr>
              <p:cNvSpPr>
                <a:spLocks/>
              </p:cNvSpPr>
              <p:nvPr/>
            </p:nvSpPr>
            <p:spPr bwMode="auto">
              <a:xfrm>
                <a:off x="7078663" y="1816101"/>
                <a:ext cx="477838" cy="166688"/>
              </a:xfrm>
              <a:custGeom>
                <a:avLst/>
                <a:gdLst>
                  <a:gd name="T0" fmla="*/ 9 w 653"/>
                  <a:gd name="T1" fmla="*/ 225 h 225"/>
                  <a:gd name="T2" fmla="*/ 451 w 653"/>
                  <a:gd name="T3" fmla="*/ 225 h 225"/>
                  <a:gd name="T4" fmla="*/ 650 w 653"/>
                  <a:gd name="T5" fmla="*/ 33 h 225"/>
                  <a:gd name="T6" fmla="*/ 650 w 653"/>
                  <a:gd name="T7" fmla="*/ 22 h 225"/>
                  <a:gd name="T8" fmla="*/ 632 w 653"/>
                  <a:gd name="T9" fmla="*/ 4 h 225"/>
                  <a:gd name="T10" fmla="*/ 621 w 653"/>
                  <a:gd name="T11" fmla="*/ 4 h 225"/>
                  <a:gd name="T12" fmla="*/ 451 w 653"/>
                  <a:gd name="T13" fmla="*/ 167 h 225"/>
                  <a:gd name="T14" fmla="*/ 451 w 653"/>
                  <a:gd name="T15" fmla="*/ 155 h 225"/>
                  <a:gd name="T16" fmla="*/ 446 w 653"/>
                  <a:gd name="T17" fmla="*/ 153 h 225"/>
                  <a:gd name="T18" fmla="*/ 424 w 653"/>
                  <a:gd name="T19" fmla="*/ 172 h 225"/>
                  <a:gd name="T20" fmla="*/ 410 w 653"/>
                  <a:gd name="T21" fmla="*/ 177 h 225"/>
                  <a:gd name="T22" fmla="*/ 395 w 653"/>
                  <a:gd name="T23" fmla="*/ 170 h 225"/>
                  <a:gd name="T24" fmla="*/ 341 w 653"/>
                  <a:gd name="T25" fmla="*/ 107 h 225"/>
                  <a:gd name="T26" fmla="*/ 344 w 653"/>
                  <a:gd name="T27" fmla="*/ 78 h 225"/>
                  <a:gd name="T28" fmla="*/ 357 w 653"/>
                  <a:gd name="T29" fmla="*/ 73 h 225"/>
                  <a:gd name="T30" fmla="*/ 373 w 653"/>
                  <a:gd name="T31" fmla="*/ 80 h 225"/>
                  <a:gd name="T32" fmla="*/ 409 w 653"/>
                  <a:gd name="T33" fmla="*/ 122 h 225"/>
                  <a:gd name="T34" fmla="*/ 418 w 653"/>
                  <a:gd name="T35" fmla="*/ 123 h 225"/>
                  <a:gd name="T36" fmla="*/ 446 w 653"/>
                  <a:gd name="T37" fmla="*/ 99 h 225"/>
                  <a:gd name="T38" fmla="*/ 451 w 653"/>
                  <a:gd name="T39" fmla="*/ 89 h 225"/>
                  <a:gd name="T40" fmla="*/ 451 w 653"/>
                  <a:gd name="T41" fmla="*/ 41 h 225"/>
                  <a:gd name="T42" fmla="*/ 445 w 653"/>
                  <a:gd name="T43" fmla="*/ 37 h 225"/>
                  <a:gd name="T44" fmla="*/ 99 w 653"/>
                  <a:gd name="T45" fmla="*/ 150 h 225"/>
                  <a:gd name="T46" fmla="*/ 94 w 653"/>
                  <a:gd name="T47" fmla="*/ 158 h 225"/>
                  <a:gd name="T48" fmla="*/ 94 w 653"/>
                  <a:gd name="T49" fmla="*/ 183 h 225"/>
                  <a:gd name="T50" fmla="*/ 9 w 653"/>
                  <a:gd name="T51" fmla="*/ 183 h 225"/>
                  <a:gd name="T52" fmla="*/ 0 w 653"/>
                  <a:gd name="T53" fmla="*/ 192 h 225"/>
                  <a:gd name="T54" fmla="*/ 0 w 653"/>
                  <a:gd name="T55" fmla="*/ 217 h 225"/>
                  <a:gd name="T56" fmla="*/ 9 w 653"/>
                  <a:gd name="T57" fmla="*/ 225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53" h="225">
                    <a:moveTo>
                      <a:pt x="9" y="225"/>
                    </a:moveTo>
                    <a:cubicBezTo>
                      <a:pt x="451" y="225"/>
                      <a:pt x="451" y="225"/>
                      <a:pt x="451" y="225"/>
                    </a:cubicBezTo>
                    <a:cubicBezTo>
                      <a:pt x="451" y="225"/>
                      <a:pt x="616" y="66"/>
                      <a:pt x="650" y="33"/>
                    </a:cubicBezTo>
                    <a:cubicBezTo>
                      <a:pt x="653" y="30"/>
                      <a:pt x="653" y="25"/>
                      <a:pt x="650" y="22"/>
                    </a:cubicBezTo>
                    <a:cubicBezTo>
                      <a:pt x="632" y="4"/>
                      <a:pt x="632" y="4"/>
                      <a:pt x="632" y="4"/>
                    </a:cubicBezTo>
                    <a:cubicBezTo>
                      <a:pt x="629" y="1"/>
                      <a:pt x="624" y="0"/>
                      <a:pt x="621" y="4"/>
                    </a:cubicBezTo>
                    <a:cubicBezTo>
                      <a:pt x="451" y="167"/>
                      <a:pt x="451" y="167"/>
                      <a:pt x="451" y="167"/>
                    </a:cubicBezTo>
                    <a:cubicBezTo>
                      <a:pt x="451" y="155"/>
                      <a:pt x="451" y="155"/>
                      <a:pt x="451" y="155"/>
                    </a:cubicBezTo>
                    <a:cubicBezTo>
                      <a:pt x="451" y="152"/>
                      <a:pt x="449" y="151"/>
                      <a:pt x="446" y="153"/>
                    </a:cubicBezTo>
                    <a:cubicBezTo>
                      <a:pt x="424" y="172"/>
                      <a:pt x="424" y="172"/>
                      <a:pt x="424" y="172"/>
                    </a:cubicBezTo>
                    <a:cubicBezTo>
                      <a:pt x="420" y="175"/>
                      <a:pt x="415" y="177"/>
                      <a:pt x="410" y="177"/>
                    </a:cubicBezTo>
                    <a:cubicBezTo>
                      <a:pt x="404" y="177"/>
                      <a:pt x="399" y="175"/>
                      <a:pt x="395" y="170"/>
                    </a:cubicBezTo>
                    <a:cubicBezTo>
                      <a:pt x="341" y="107"/>
                      <a:pt x="341" y="107"/>
                      <a:pt x="341" y="107"/>
                    </a:cubicBezTo>
                    <a:cubicBezTo>
                      <a:pt x="334" y="98"/>
                      <a:pt x="335" y="85"/>
                      <a:pt x="344" y="78"/>
                    </a:cubicBezTo>
                    <a:cubicBezTo>
                      <a:pt x="347" y="75"/>
                      <a:pt x="352" y="73"/>
                      <a:pt x="357" y="73"/>
                    </a:cubicBezTo>
                    <a:cubicBezTo>
                      <a:pt x="363" y="73"/>
                      <a:pt x="369" y="76"/>
                      <a:pt x="373" y="80"/>
                    </a:cubicBezTo>
                    <a:cubicBezTo>
                      <a:pt x="409" y="122"/>
                      <a:pt x="409" y="122"/>
                      <a:pt x="409" y="122"/>
                    </a:cubicBezTo>
                    <a:cubicBezTo>
                      <a:pt x="411" y="125"/>
                      <a:pt x="415" y="125"/>
                      <a:pt x="418" y="123"/>
                    </a:cubicBezTo>
                    <a:cubicBezTo>
                      <a:pt x="446" y="99"/>
                      <a:pt x="446" y="99"/>
                      <a:pt x="446" y="99"/>
                    </a:cubicBezTo>
                    <a:cubicBezTo>
                      <a:pt x="449" y="96"/>
                      <a:pt x="451" y="92"/>
                      <a:pt x="451" y="89"/>
                    </a:cubicBezTo>
                    <a:cubicBezTo>
                      <a:pt x="451" y="41"/>
                      <a:pt x="451" y="41"/>
                      <a:pt x="451" y="41"/>
                    </a:cubicBezTo>
                    <a:cubicBezTo>
                      <a:pt x="451" y="38"/>
                      <a:pt x="448" y="36"/>
                      <a:pt x="445" y="37"/>
                    </a:cubicBezTo>
                    <a:cubicBezTo>
                      <a:pt x="99" y="150"/>
                      <a:pt x="99" y="150"/>
                      <a:pt x="99" y="150"/>
                    </a:cubicBezTo>
                    <a:cubicBezTo>
                      <a:pt x="96" y="151"/>
                      <a:pt x="94" y="155"/>
                      <a:pt x="94" y="158"/>
                    </a:cubicBezTo>
                    <a:cubicBezTo>
                      <a:pt x="94" y="183"/>
                      <a:pt x="94" y="183"/>
                      <a:pt x="94" y="183"/>
                    </a:cubicBezTo>
                    <a:cubicBezTo>
                      <a:pt x="9" y="183"/>
                      <a:pt x="9" y="183"/>
                      <a:pt x="9" y="183"/>
                    </a:cubicBezTo>
                    <a:cubicBezTo>
                      <a:pt x="4" y="183"/>
                      <a:pt x="0" y="187"/>
                      <a:pt x="0" y="192"/>
                    </a:cubicBezTo>
                    <a:cubicBezTo>
                      <a:pt x="0" y="217"/>
                      <a:pt x="0" y="217"/>
                      <a:pt x="0" y="217"/>
                    </a:cubicBezTo>
                    <a:cubicBezTo>
                      <a:pt x="0" y="221"/>
                      <a:pt x="4" y="225"/>
                      <a:pt x="9" y="22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1600"/>
              </a:p>
            </p:txBody>
          </p:sp>
          <p:sp>
            <p:nvSpPr>
              <p:cNvPr id="42" name="Freeform 494">
                <a:extLst>
                  <a:ext uri="{FF2B5EF4-FFF2-40B4-BE49-F238E27FC236}">
                    <a16:creationId xmlns:a16="http://schemas.microsoft.com/office/drawing/2014/main" id="{7A610C6B-24AB-4E66-B73F-6D323E24E6AE}"/>
                  </a:ext>
                </a:extLst>
              </p:cNvPr>
              <p:cNvSpPr>
                <a:spLocks/>
              </p:cNvSpPr>
              <p:nvPr/>
            </p:nvSpPr>
            <p:spPr bwMode="auto">
              <a:xfrm>
                <a:off x="7329488" y="1835151"/>
                <a:ext cx="160338" cy="107950"/>
              </a:xfrm>
              <a:custGeom>
                <a:avLst/>
                <a:gdLst>
                  <a:gd name="T0" fmla="*/ 67 w 220"/>
                  <a:gd name="T1" fmla="*/ 109 h 147"/>
                  <a:gd name="T2" fmla="*/ 26 w 220"/>
                  <a:gd name="T3" fmla="*/ 60 h 147"/>
                  <a:gd name="T4" fmla="*/ 6 w 220"/>
                  <a:gd name="T5" fmla="*/ 58 h 147"/>
                  <a:gd name="T6" fmla="*/ 5 w 220"/>
                  <a:gd name="T7" fmla="*/ 78 h 147"/>
                  <a:gd name="T8" fmla="*/ 58 w 220"/>
                  <a:gd name="T9" fmla="*/ 140 h 147"/>
                  <a:gd name="T10" fmla="*/ 77 w 220"/>
                  <a:gd name="T11" fmla="*/ 142 h 147"/>
                  <a:gd name="T12" fmla="*/ 117 w 220"/>
                  <a:gd name="T13" fmla="*/ 108 h 147"/>
                  <a:gd name="T14" fmla="*/ 117 w 220"/>
                  <a:gd name="T15" fmla="*/ 117 h 147"/>
                  <a:gd name="T16" fmla="*/ 122 w 220"/>
                  <a:gd name="T17" fmla="*/ 119 h 147"/>
                  <a:gd name="T18" fmla="*/ 218 w 220"/>
                  <a:gd name="T19" fmla="*/ 22 h 147"/>
                  <a:gd name="T20" fmla="*/ 216 w 220"/>
                  <a:gd name="T21" fmla="*/ 17 h 147"/>
                  <a:gd name="T22" fmla="*/ 186 w 220"/>
                  <a:gd name="T23" fmla="*/ 15 h 147"/>
                  <a:gd name="T24" fmla="*/ 146 w 220"/>
                  <a:gd name="T25" fmla="*/ 3 h 147"/>
                  <a:gd name="T26" fmla="*/ 137 w 220"/>
                  <a:gd name="T27" fmla="*/ 2 h 147"/>
                  <a:gd name="T28" fmla="*/ 122 w 220"/>
                  <a:gd name="T29" fmla="*/ 14 h 147"/>
                  <a:gd name="T30" fmla="*/ 117 w 220"/>
                  <a:gd name="T31" fmla="*/ 24 h 147"/>
                  <a:gd name="T32" fmla="*/ 117 w 220"/>
                  <a:gd name="T33" fmla="*/ 72 h 147"/>
                  <a:gd name="T34" fmla="*/ 73 w 220"/>
                  <a:gd name="T35" fmla="*/ 109 h 147"/>
                  <a:gd name="T36" fmla="*/ 67 w 220"/>
                  <a:gd name="T37" fmla="*/ 109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20" h="147">
                    <a:moveTo>
                      <a:pt x="67" y="109"/>
                    </a:moveTo>
                    <a:cubicBezTo>
                      <a:pt x="26" y="60"/>
                      <a:pt x="26" y="60"/>
                      <a:pt x="26" y="60"/>
                    </a:cubicBezTo>
                    <a:cubicBezTo>
                      <a:pt x="21" y="54"/>
                      <a:pt x="12" y="53"/>
                      <a:pt x="6" y="58"/>
                    </a:cubicBezTo>
                    <a:cubicBezTo>
                      <a:pt x="1" y="63"/>
                      <a:pt x="0" y="72"/>
                      <a:pt x="5" y="78"/>
                    </a:cubicBezTo>
                    <a:cubicBezTo>
                      <a:pt x="58" y="140"/>
                      <a:pt x="58" y="140"/>
                      <a:pt x="58" y="140"/>
                    </a:cubicBezTo>
                    <a:cubicBezTo>
                      <a:pt x="63" y="146"/>
                      <a:pt x="72" y="147"/>
                      <a:pt x="77" y="142"/>
                    </a:cubicBezTo>
                    <a:cubicBezTo>
                      <a:pt x="117" y="108"/>
                      <a:pt x="117" y="108"/>
                      <a:pt x="117" y="108"/>
                    </a:cubicBezTo>
                    <a:cubicBezTo>
                      <a:pt x="117" y="117"/>
                      <a:pt x="117" y="117"/>
                      <a:pt x="117" y="117"/>
                    </a:cubicBezTo>
                    <a:cubicBezTo>
                      <a:pt x="117" y="121"/>
                      <a:pt x="119" y="122"/>
                      <a:pt x="122" y="119"/>
                    </a:cubicBezTo>
                    <a:cubicBezTo>
                      <a:pt x="218" y="22"/>
                      <a:pt x="218" y="22"/>
                      <a:pt x="218" y="22"/>
                    </a:cubicBezTo>
                    <a:cubicBezTo>
                      <a:pt x="220" y="20"/>
                      <a:pt x="220" y="17"/>
                      <a:pt x="216" y="17"/>
                    </a:cubicBezTo>
                    <a:cubicBezTo>
                      <a:pt x="211" y="16"/>
                      <a:pt x="202" y="15"/>
                      <a:pt x="186" y="15"/>
                    </a:cubicBezTo>
                    <a:cubicBezTo>
                      <a:pt x="165" y="16"/>
                      <a:pt x="152" y="8"/>
                      <a:pt x="146" y="3"/>
                    </a:cubicBezTo>
                    <a:cubicBezTo>
                      <a:pt x="143" y="1"/>
                      <a:pt x="140" y="0"/>
                      <a:pt x="137" y="2"/>
                    </a:cubicBezTo>
                    <a:cubicBezTo>
                      <a:pt x="122" y="14"/>
                      <a:pt x="122" y="14"/>
                      <a:pt x="122" y="14"/>
                    </a:cubicBezTo>
                    <a:cubicBezTo>
                      <a:pt x="119" y="16"/>
                      <a:pt x="117" y="21"/>
                      <a:pt x="117" y="24"/>
                    </a:cubicBezTo>
                    <a:cubicBezTo>
                      <a:pt x="117" y="72"/>
                      <a:pt x="117" y="72"/>
                      <a:pt x="117" y="72"/>
                    </a:cubicBezTo>
                    <a:cubicBezTo>
                      <a:pt x="73" y="109"/>
                      <a:pt x="73" y="109"/>
                      <a:pt x="73" y="109"/>
                    </a:cubicBezTo>
                    <a:cubicBezTo>
                      <a:pt x="72" y="111"/>
                      <a:pt x="69" y="110"/>
                      <a:pt x="67" y="109"/>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1600"/>
              </a:p>
            </p:txBody>
          </p:sp>
        </p:grpSp>
      </p:grpSp>
      <p:grpSp>
        <p:nvGrpSpPr>
          <p:cNvPr id="69" name="Group 68">
            <a:extLst>
              <a:ext uri="{FF2B5EF4-FFF2-40B4-BE49-F238E27FC236}">
                <a16:creationId xmlns:a16="http://schemas.microsoft.com/office/drawing/2014/main" id="{088B70F2-225B-49DB-A1D5-2026D4EE7FC5}"/>
              </a:ext>
            </a:extLst>
          </p:cNvPr>
          <p:cNvGrpSpPr/>
          <p:nvPr/>
        </p:nvGrpSpPr>
        <p:grpSpPr>
          <a:xfrm>
            <a:off x="8740632" y="2851661"/>
            <a:ext cx="1041008" cy="1019390"/>
            <a:chOff x="8452400" y="2862103"/>
            <a:chExt cx="1188720" cy="1164034"/>
          </a:xfrm>
        </p:grpSpPr>
        <p:sp>
          <p:nvSpPr>
            <p:cNvPr id="22" name="Rectangle 21">
              <a:extLst>
                <a:ext uri="{FF2B5EF4-FFF2-40B4-BE49-F238E27FC236}">
                  <a16:creationId xmlns:a16="http://schemas.microsoft.com/office/drawing/2014/main" id="{70B646FC-E188-41C0-A56F-A5D67DB6A9E9}"/>
                </a:ext>
              </a:extLst>
            </p:cNvPr>
            <p:cNvSpPr/>
            <p:nvPr/>
          </p:nvSpPr>
          <p:spPr bwMode="auto">
            <a:xfrm>
              <a:off x="8452400" y="3498629"/>
              <a:ext cx="1188720" cy="527508"/>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none" lIns="0" tIns="0" rIns="0" bIns="0"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r>
                <a:rPr lang="en-US" sz="1600" b="1" dirty="0">
                  <a:solidFill>
                    <a:schemeClr val="tx1"/>
                  </a:solidFill>
                  <a:latin typeface="Segoe UI Semibold" panose="020B0702040204020203" pitchFamily="34" charset="0"/>
                  <a:ea typeface="Segoe UI" pitchFamily="34" charset="0"/>
                  <a:cs typeface="Segoe UI" pitchFamily="34" charset="0"/>
                </a:rPr>
                <a:t>Home </a:t>
              </a:r>
              <a:br>
                <a:rPr lang="en-US" sz="1600" b="1" dirty="0">
                  <a:solidFill>
                    <a:schemeClr val="tx1"/>
                  </a:solidFill>
                  <a:latin typeface="Segoe UI Semibold" panose="020B0702040204020203" pitchFamily="34" charset="0"/>
                  <a:ea typeface="Segoe UI" pitchFamily="34" charset="0"/>
                  <a:cs typeface="Segoe UI" pitchFamily="34" charset="0"/>
                </a:rPr>
              </a:br>
              <a:r>
                <a:rPr lang="en-US" sz="1600" b="1" dirty="0">
                  <a:solidFill>
                    <a:schemeClr val="tx1"/>
                  </a:solidFill>
                  <a:latin typeface="Segoe UI Semibold" panose="020B0702040204020203" pitchFamily="34" charset="0"/>
                  <a:ea typeface="Segoe UI" pitchFamily="34" charset="0"/>
                  <a:cs typeface="Segoe UI" pitchFamily="34" charset="0"/>
                </a:rPr>
                <a:t>health</a:t>
              </a:r>
            </a:p>
          </p:txBody>
        </p:sp>
        <p:grpSp>
          <p:nvGrpSpPr>
            <p:cNvPr id="43" name="Group 42">
              <a:extLst>
                <a:ext uri="{FF2B5EF4-FFF2-40B4-BE49-F238E27FC236}">
                  <a16:creationId xmlns:a16="http://schemas.microsoft.com/office/drawing/2014/main" id="{9368E0DD-49B2-46B0-A493-931E7C924417}"/>
                </a:ext>
              </a:extLst>
            </p:cNvPr>
            <p:cNvGrpSpPr/>
            <p:nvPr/>
          </p:nvGrpSpPr>
          <p:grpSpPr>
            <a:xfrm>
              <a:off x="8827082" y="2862103"/>
              <a:ext cx="439356" cy="558959"/>
              <a:chOff x="8174038" y="5645151"/>
              <a:chExt cx="285750" cy="363538"/>
            </a:xfrm>
            <a:solidFill>
              <a:schemeClr val="accent1"/>
            </a:solidFill>
          </p:grpSpPr>
          <p:sp>
            <p:nvSpPr>
              <p:cNvPr id="44" name="Freeform 458">
                <a:extLst>
                  <a:ext uri="{FF2B5EF4-FFF2-40B4-BE49-F238E27FC236}">
                    <a16:creationId xmlns:a16="http://schemas.microsoft.com/office/drawing/2014/main" id="{DD6E5E87-CA73-4509-A960-44E72AFD457F}"/>
                  </a:ext>
                </a:extLst>
              </p:cNvPr>
              <p:cNvSpPr>
                <a:spLocks/>
              </p:cNvSpPr>
              <p:nvPr/>
            </p:nvSpPr>
            <p:spPr bwMode="auto">
              <a:xfrm>
                <a:off x="8278813" y="5829301"/>
                <a:ext cx="76200" cy="76200"/>
              </a:xfrm>
              <a:custGeom>
                <a:avLst/>
                <a:gdLst>
                  <a:gd name="T0" fmla="*/ 15 w 48"/>
                  <a:gd name="T1" fmla="*/ 48 h 48"/>
                  <a:gd name="T2" fmla="*/ 33 w 48"/>
                  <a:gd name="T3" fmla="*/ 48 h 48"/>
                  <a:gd name="T4" fmla="*/ 33 w 48"/>
                  <a:gd name="T5" fmla="*/ 33 h 48"/>
                  <a:gd name="T6" fmla="*/ 48 w 48"/>
                  <a:gd name="T7" fmla="*/ 33 h 48"/>
                  <a:gd name="T8" fmla="*/ 48 w 48"/>
                  <a:gd name="T9" fmla="*/ 15 h 48"/>
                  <a:gd name="T10" fmla="*/ 33 w 48"/>
                  <a:gd name="T11" fmla="*/ 15 h 48"/>
                  <a:gd name="T12" fmla="*/ 33 w 48"/>
                  <a:gd name="T13" fmla="*/ 0 h 48"/>
                  <a:gd name="T14" fmla="*/ 15 w 48"/>
                  <a:gd name="T15" fmla="*/ 0 h 48"/>
                  <a:gd name="T16" fmla="*/ 15 w 48"/>
                  <a:gd name="T17" fmla="*/ 15 h 48"/>
                  <a:gd name="T18" fmla="*/ 0 w 48"/>
                  <a:gd name="T19" fmla="*/ 15 h 48"/>
                  <a:gd name="T20" fmla="*/ 0 w 48"/>
                  <a:gd name="T21" fmla="*/ 33 h 48"/>
                  <a:gd name="T22" fmla="*/ 15 w 48"/>
                  <a:gd name="T23" fmla="*/ 33 h 48"/>
                  <a:gd name="T24" fmla="*/ 15 w 48"/>
                  <a:gd name="T25"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8" h="48">
                    <a:moveTo>
                      <a:pt x="15" y="48"/>
                    </a:moveTo>
                    <a:lnTo>
                      <a:pt x="33" y="48"/>
                    </a:lnTo>
                    <a:lnTo>
                      <a:pt x="33" y="33"/>
                    </a:lnTo>
                    <a:lnTo>
                      <a:pt x="48" y="33"/>
                    </a:lnTo>
                    <a:lnTo>
                      <a:pt x="48" y="15"/>
                    </a:lnTo>
                    <a:lnTo>
                      <a:pt x="33" y="15"/>
                    </a:lnTo>
                    <a:lnTo>
                      <a:pt x="33" y="0"/>
                    </a:lnTo>
                    <a:lnTo>
                      <a:pt x="15" y="0"/>
                    </a:lnTo>
                    <a:lnTo>
                      <a:pt x="15" y="15"/>
                    </a:lnTo>
                    <a:lnTo>
                      <a:pt x="0" y="15"/>
                    </a:lnTo>
                    <a:lnTo>
                      <a:pt x="0" y="33"/>
                    </a:lnTo>
                    <a:lnTo>
                      <a:pt x="15" y="33"/>
                    </a:lnTo>
                    <a:lnTo>
                      <a:pt x="15" y="48"/>
                    </a:lnTo>
                    <a:close/>
                  </a:path>
                </a:pathLst>
              </a:custGeom>
              <a:grpFill/>
              <a:ln>
                <a:noFill/>
              </a:ln>
            </p:spPr>
            <p:txBody>
              <a:bodyPr vert="horz" wrap="square" lIns="91440" tIns="45720" rIns="91440" bIns="45720" numCol="1" anchor="t" anchorCtr="0" compatLnSpc="1">
                <a:prstTxWarp prst="textNoShape">
                  <a:avLst/>
                </a:prstTxWarp>
              </a:bodyPr>
              <a:lstStyle/>
              <a:p>
                <a:endParaRPr lang="en-US" sz="1600"/>
              </a:p>
            </p:txBody>
          </p:sp>
          <p:sp>
            <p:nvSpPr>
              <p:cNvPr id="45" name="Freeform 459">
                <a:extLst>
                  <a:ext uri="{FF2B5EF4-FFF2-40B4-BE49-F238E27FC236}">
                    <a16:creationId xmlns:a16="http://schemas.microsoft.com/office/drawing/2014/main" id="{C98E616F-5ABB-4A82-A69B-AF41963047D8}"/>
                  </a:ext>
                </a:extLst>
              </p:cNvPr>
              <p:cNvSpPr>
                <a:spLocks noEditPoints="1"/>
              </p:cNvSpPr>
              <p:nvPr/>
            </p:nvSpPr>
            <p:spPr bwMode="auto">
              <a:xfrm>
                <a:off x="8174038" y="5645151"/>
                <a:ext cx="285750" cy="363538"/>
              </a:xfrm>
              <a:custGeom>
                <a:avLst/>
                <a:gdLst>
                  <a:gd name="T0" fmla="*/ 20 w 391"/>
                  <a:gd name="T1" fmla="*/ 0 h 494"/>
                  <a:gd name="T2" fmla="*/ 0 w 391"/>
                  <a:gd name="T3" fmla="*/ 101 h 494"/>
                  <a:gd name="T4" fmla="*/ 35 w 391"/>
                  <a:gd name="T5" fmla="*/ 121 h 494"/>
                  <a:gd name="T6" fmla="*/ 55 w 391"/>
                  <a:gd name="T7" fmla="*/ 494 h 494"/>
                  <a:gd name="T8" fmla="*/ 356 w 391"/>
                  <a:gd name="T9" fmla="*/ 474 h 494"/>
                  <a:gd name="T10" fmla="*/ 370 w 391"/>
                  <a:gd name="T11" fmla="*/ 121 h 494"/>
                  <a:gd name="T12" fmla="*/ 391 w 391"/>
                  <a:gd name="T13" fmla="*/ 20 h 494"/>
                  <a:gd name="T14" fmla="*/ 51 w 391"/>
                  <a:gd name="T15" fmla="*/ 80 h 494"/>
                  <a:gd name="T16" fmla="*/ 41 w 391"/>
                  <a:gd name="T17" fmla="*/ 41 h 494"/>
                  <a:gd name="T18" fmla="*/ 51 w 391"/>
                  <a:gd name="T19" fmla="*/ 80 h 494"/>
                  <a:gd name="T20" fmla="*/ 314 w 391"/>
                  <a:gd name="T21" fmla="*/ 41 h 494"/>
                  <a:gd name="T22" fmla="*/ 287 w 391"/>
                  <a:gd name="T23" fmla="*/ 80 h 494"/>
                  <a:gd name="T24" fmla="*/ 234 w 391"/>
                  <a:gd name="T25" fmla="*/ 41 h 494"/>
                  <a:gd name="T26" fmla="*/ 262 w 391"/>
                  <a:gd name="T27" fmla="*/ 80 h 494"/>
                  <a:gd name="T28" fmla="*/ 234 w 391"/>
                  <a:gd name="T29" fmla="*/ 41 h 494"/>
                  <a:gd name="T30" fmla="*/ 209 w 391"/>
                  <a:gd name="T31" fmla="*/ 41 h 494"/>
                  <a:gd name="T32" fmla="*/ 182 w 391"/>
                  <a:gd name="T33" fmla="*/ 80 h 494"/>
                  <a:gd name="T34" fmla="*/ 129 w 391"/>
                  <a:gd name="T35" fmla="*/ 41 h 494"/>
                  <a:gd name="T36" fmla="*/ 156 w 391"/>
                  <a:gd name="T37" fmla="*/ 80 h 494"/>
                  <a:gd name="T38" fmla="*/ 129 w 391"/>
                  <a:gd name="T39" fmla="*/ 41 h 494"/>
                  <a:gd name="T40" fmla="*/ 103 w 391"/>
                  <a:gd name="T41" fmla="*/ 41 h 494"/>
                  <a:gd name="T42" fmla="*/ 76 w 391"/>
                  <a:gd name="T43" fmla="*/ 80 h 494"/>
                  <a:gd name="T44" fmla="*/ 315 w 391"/>
                  <a:gd name="T45" fmla="*/ 453 h 494"/>
                  <a:gd name="T46" fmla="*/ 75 w 391"/>
                  <a:gd name="T47" fmla="*/ 393 h 494"/>
                  <a:gd name="T48" fmla="*/ 315 w 391"/>
                  <a:gd name="T49" fmla="*/ 453 h 494"/>
                  <a:gd name="T50" fmla="*/ 75 w 391"/>
                  <a:gd name="T51" fmla="*/ 363 h 494"/>
                  <a:gd name="T52" fmla="*/ 315 w 391"/>
                  <a:gd name="T53" fmla="*/ 225 h 494"/>
                  <a:gd name="T54" fmla="*/ 315 w 391"/>
                  <a:gd name="T55" fmla="*/ 195 h 494"/>
                  <a:gd name="T56" fmla="*/ 75 w 391"/>
                  <a:gd name="T57" fmla="*/ 121 h 494"/>
                  <a:gd name="T58" fmla="*/ 315 w 391"/>
                  <a:gd name="T59" fmla="*/ 195 h 494"/>
                  <a:gd name="T60" fmla="*/ 340 w 391"/>
                  <a:gd name="T61" fmla="*/ 80 h 494"/>
                  <a:gd name="T62" fmla="*/ 350 w 391"/>
                  <a:gd name="T63" fmla="*/ 41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91" h="494">
                    <a:moveTo>
                      <a:pt x="370" y="0"/>
                    </a:moveTo>
                    <a:cubicBezTo>
                      <a:pt x="20" y="0"/>
                      <a:pt x="20" y="0"/>
                      <a:pt x="20" y="0"/>
                    </a:cubicBezTo>
                    <a:cubicBezTo>
                      <a:pt x="9" y="0"/>
                      <a:pt x="0" y="9"/>
                      <a:pt x="0" y="20"/>
                    </a:cubicBezTo>
                    <a:cubicBezTo>
                      <a:pt x="0" y="101"/>
                      <a:pt x="0" y="101"/>
                      <a:pt x="0" y="101"/>
                    </a:cubicBezTo>
                    <a:cubicBezTo>
                      <a:pt x="0" y="112"/>
                      <a:pt x="9" y="121"/>
                      <a:pt x="20" y="121"/>
                    </a:cubicBezTo>
                    <a:cubicBezTo>
                      <a:pt x="35" y="121"/>
                      <a:pt x="35" y="121"/>
                      <a:pt x="35" y="121"/>
                    </a:cubicBezTo>
                    <a:cubicBezTo>
                      <a:pt x="35" y="474"/>
                      <a:pt x="35" y="474"/>
                      <a:pt x="35" y="474"/>
                    </a:cubicBezTo>
                    <a:cubicBezTo>
                      <a:pt x="35" y="485"/>
                      <a:pt x="44" y="494"/>
                      <a:pt x="55" y="494"/>
                    </a:cubicBezTo>
                    <a:cubicBezTo>
                      <a:pt x="336" y="494"/>
                      <a:pt x="336" y="494"/>
                      <a:pt x="336" y="494"/>
                    </a:cubicBezTo>
                    <a:cubicBezTo>
                      <a:pt x="347" y="494"/>
                      <a:pt x="356" y="485"/>
                      <a:pt x="356" y="474"/>
                    </a:cubicBezTo>
                    <a:cubicBezTo>
                      <a:pt x="356" y="121"/>
                      <a:pt x="356" y="121"/>
                      <a:pt x="356" y="121"/>
                    </a:cubicBezTo>
                    <a:cubicBezTo>
                      <a:pt x="370" y="121"/>
                      <a:pt x="370" y="121"/>
                      <a:pt x="370" y="121"/>
                    </a:cubicBezTo>
                    <a:cubicBezTo>
                      <a:pt x="382" y="121"/>
                      <a:pt x="391" y="112"/>
                      <a:pt x="391" y="101"/>
                    </a:cubicBezTo>
                    <a:cubicBezTo>
                      <a:pt x="391" y="20"/>
                      <a:pt x="391" y="20"/>
                      <a:pt x="391" y="20"/>
                    </a:cubicBezTo>
                    <a:cubicBezTo>
                      <a:pt x="391" y="9"/>
                      <a:pt x="382" y="0"/>
                      <a:pt x="370" y="0"/>
                    </a:cubicBezTo>
                    <a:close/>
                    <a:moveTo>
                      <a:pt x="51" y="80"/>
                    </a:moveTo>
                    <a:cubicBezTo>
                      <a:pt x="41" y="80"/>
                      <a:pt x="41" y="80"/>
                      <a:pt x="41" y="80"/>
                    </a:cubicBezTo>
                    <a:cubicBezTo>
                      <a:pt x="41" y="41"/>
                      <a:pt x="41" y="41"/>
                      <a:pt x="41" y="41"/>
                    </a:cubicBezTo>
                    <a:cubicBezTo>
                      <a:pt x="51" y="41"/>
                      <a:pt x="51" y="41"/>
                      <a:pt x="51" y="41"/>
                    </a:cubicBezTo>
                    <a:lnTo>
                      <a:pt x="51" y="80"/>
                    </a:lnTo>
                    <a:close/>
                    <a:moveTo>
                      <a:pt x="287" y="41"/>
                    </a:moveTo>
                    <a:cubicBezTo>
                      <a:pt x="314" y="41"/>
                      <a:pt x="314" y="41"/>
                      <a:pt x="314" y="41"/>
                    </a:cubicBezTo>
                    <a:cubicBezTo>
                      <a:pt x="314" y="80"/>
                      <a:pt x="314" y="80"/>
                      <a:pt x="314" y="80"/>
                    </a:cubicBezTo>
                    <a:cubicBezTo>
                      <a:pt x="287" y="80"/>
                      <a:pt x="287" y="80"/>
                      <a:pt x="287" y="80"/>
                    </a:cubicBezTo>
                    <a:lnTo>
                      <a:pt x="287" y="41"/>
                    </a:lnTo>
                    <a:close/>
                    <a:moveTo>
                      <a:pt x="234" y="41"/>
                    </a:moveTo>
                    <a:cubicBezTo>
                      <a:pt x="262" y="41"/>
                      <a:pt x="262" y="41"/>
                      <a:pt x="262" y="41"/>
                    </a:cubicBezTo>
                    <a:cubicBezTo>
                      <a:pt x="262" y="80"/>
                      <a:pt x="262" y="80"/>
                      <a:pt x="262" y="80"/>
                    </a:cubicBezTo>
                    <a:cubicBezTo>
                      <a:pt x="234" y="80"/>
                      <a:pt x="234" y="80"/>
                      <a:pt x="234" y="80"/>
                    </a:cubicBezTo>
                    <a:lnTo>
                      <a:pt x="234" y="41"/>
                    </a:lnTo>
                    <a:close/>
                    <a:moveTo>
                      <a:pt x="182" y="41"/>
                    </a:moveTo>
                    <a:cubicBezTo>
                      <a:pt x="209" y="41"/>
                      <a:pt x="209" y="41"/>
                      <a:pt x="209" y="41"/>
                    </a:cubicBezTo>
                    <a:cubicBezTo>
                      <a:pt x="209" y="80"/>
                      <a:pt x="209" y="80"/>
                      <a:pt x="209" y="80"/>
                    </a:cubicBezTo>
                    <a:cubicBezTo>
                      <a:pt x="182" y="80"/>
                      <a:pt x="182" y="80"/>
                      <a:pt x="182" y="80"/>
                    </a:cubicBezTo>
                    <a:lnTo>
                      <a:pt x="182" y="41"/>
                    </a:lnTo>
                    <a:close/>
                    <a:moveTo>
                      <a:pt x="129" y="41"/>
                    </a:moveTo>
                    <a:cubicBezTo>
                      <a:pt x="156" y="41"/>
                      <a:pt x="156" y="41"/>
                      <a:pt x="156" y="41"/>
                    </a:cubicBezTo>
                    <a:cubicBezTo>
                      <a:pt x="156" y="80"/>
                      <a:pt x="156" y="80"/>
                      <a:pt x="156" y="80"/>
                    </a:cubicBezTo>
                    <a:cubicBezTo>
                      <a:pt x="129" y="80"/>
                      <a:pt x="129" y="80"/>
                      <a:pt x="129" y="80"/>
                    </a:cubicBezTo>
                    <a:lnTo>
                      <a:pt x="129" y="41"/>
                    </a:lnTo>
                    <a:close/>
                    <a:moveTo>
                      <a:pt x="76" y="41"/>
                    </a:moveTo>
                    <a:cubicBezTo>
                      <a:pt x="103" y="41"/>
                      <a:pt x="103" y="41"/>
                      <a:pt x="103" y="41"/>
                    </a:cubicBezTo>
                    <a:cubicBezTo>
                      <a:pt x="103" y="80"/>
                      <a:pt x="103" y="80"/>
                      <a:pt x="103" y="80"/>
                    </a:cubicBezTo>
                    <a:cubicBezTo>
                      <a:pt x="76" y="80"/>
                      <a:pt x="76" y="80"/>
                      <a:pt x="76" y="80"/>
                    </a:cubicBezTo>
                    <a:lnTo>
                      <a:pt x="76" y="41"/>
                    </a:lnTo>
                    <a:close/>
                    <a:moveTo>
                      <a:pt x="315" y="453"/>
                    </a:moveTo>
                    <a:cubicBezTo>
                      <a:pt x="75" y="453"/>
                      <a:pt x="75" y="453"/>
                      <a:pt x="75" y="453"/>
                    </a:cubicBezTo>
                    <a:cubicBezTo>
                      <a:pt x="75" y="393"/>
                      <a:pt x="75" y="393"/>
                      <a:pt x="75" y="393"/>
                    </a:cubicBezTo>
                    <a:cubicBezTo>
                      <a:pt x="315" y="393"/>
                      <a:pt x="315" y="393"/>
                      <a:pt x="315" y="393"/>
                    </a:cubicBezTo>
                    <a:lnTo>
                      <a:pt x="315" y="453"/>
                    </a:lnTo>
                    <a:close/>
                    <a:moveTo>
                      <a:pt x="315" y="363"/>
                    </a:moveTo>
                    <a:cubicBezTo>
                      <a:pt x="75" y="363"/>
                      <a:pt x="75" y="363"/>
                      <a:pt x="75" y="363"/>
                    </a:cubicBezTo>
                    <a:cubicBezTo>
                      <a:pt x="75" y="225"/>
                      <a:pt x="75" y="225"/>
                      <a:pt x="75" y="225"/>
                    </a:cubicBezTo>
                    <a:cubicBezTo>
                      <a:pt x="315" y="225"/>
                      <a:pt x="315" y="225"/>
                      <a:pt x="315" y="225"/>
                    </a:cubicBezTo>
                    <a:lnTo>
                      <a:pt x="315" y="363"/>
                    </a:lnTo>
                    <a:close/>
                    <a:moveTo>
                      <a:pt x="315" y="195"/>
                    </a:moveTo>
                    <a:cubicBezTo>
                      <a:pt x="75" y="195"/>
                      <a:pt x="75" y="195"/>
                      <a:pt x="75" y="195"/>
                    </a:cubicBezTo>
                    <a:cubicBezTo>
                      <a:pt x="75" y="121"/>
                      <a:pt x="75" y="121"/>
                      <a:pt x="75" y="121"/>
                    </a:cubicBezTo>
                    <a:cubicBezTo>
                      <a:pt x="315" y="121"/>
                      <a:pt x="315" y="121"/>
                      <a:pt x="315" y="121"/>
                    </a:cubicBezTo>
                    <a:lnTo>
                      <a:pt x="315" y="195"/>
                    </a:lnTo>
                    <a:close/>
                    <a:moveTo>
                      <a:pt x="350" y="80"/>
                    </a:moveTo>
                    <a:cubicBezTo>
                      <a:pt x="340" y="80"/>
                      <a:pt x="340" y="80"/>
                      <a:pt x="340" y="80"/>
                    </a:cubicBezTo>
                    <a:cubicBezTo>
                      <a:pt x="340" y="41"/>
                      <a:pt x="340" y="41"/>
                      <a:pt x="340" y="41"/>
                    </a:cubicBezTo>
                    <a:cubicBezTo>
                      <a:pt x="350" y="41"/>
                      <a:pt x="350" y="41"/>
                      <a:pt x="350" y="41"/>
                    </a:cubicBezTo>
                    <a:lnTo>
                      <a:pt x="350" y="80"/>
                    </a:lnTo>
                    <a:close/>
                  </a:path>
                </a:pathLst>
              </a:custGeom>
              <a:grpFill/>
              <a:ln>
                <a:noFill/>
              </a:ln>
            </p:spPr>
            <p:txBody>
              <a:bodyPr vert="horz" wrap="square" lIns="91440" tIns="45720" rIns="91440" bIns="45720" numCol="1" anchor="t" anchorCtr="0" compatLnSpc="1">
                <a:prstTxWarp prst="textNoShape">
                  <a:avLst/>
                </a:prstTxWarp>
              </a:bodyPr>
              <a:lstStyle/>
              <a:p>
                <a:endParaRPr lang="en-US" sz="1600"/>
              </a:p>
            </p:txBody>
          </p:sp>
        </p:grpSp>
      </p:grpSp>
      <p:grpSp>
        <p:nvGrpSpPr>
          <p:cNvPr id="70" name="Group 69">
            <a:extLst>
              <a:ext uri="{FF2B5EF4-FFF2-40B4-BE49-F238E27FC236}">
                <a16:creationId xmlns:a16="http://schemas.microsoft.com/office/drawing/2014/main" id="{15B9D7D7-0149-4B7F-A381-532C476DB0E6}"/>
              </a:ext>
            </a:extLst>
          </p:cNvPr>
          <p:cNvGrpSpPr/>
          <p:nvPr/>
        </p:nvGrpSpPr>
        <p:grpSpPr>
          <a:xfrm>
            <a:off x="9911565" y="2419128"/>
            <a:ext cx="1041008" cy="1099222"/>
            <a:chOff x="9730521" y="2337635"/>
            <a:chExt cx="1188720" cy="1255193"/>
          </a:xfrm>
        </p:grpSpPr>
        <p:sp>
          <p:nvSpPr>
            <p:cNvPr id="23" name="Rectangle 22">
              <a:extLst>
                <a:ext uri="{FF2B5EF4-FFF2-40B4-BE49-F238E27FC236}">
                  <a16:creationId xmlns:a16="http://schemas.microsoft.com/office/drawing/2014/main" id="{A60332A4-61E3-492E-B6CA-437F8ED5A530}"/>
                </a:ext>
              </a:extLst>
            </p:cNvPr>
            <p:cNvSpPr/>
            <p:nvPr/>
          </p:nvSpPr>
          <p:spPr bwMode="auto">
            <a:xfrm>
              <a:off x="9730521" y="3065320"/>
              <a:ext cx="1188720" cy="527508"/>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none" lIns="0" tIns="0" rIns="0" bIns="0"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r>
                <a:rPr lang="en-US" sz="1600" b="1" dirty="0">
                  <a:solidFill>
                    <a:schemeClr val="tx1"/>
                  </a:solidFill>
                  <a:latin typeface="Segoe UI Semibold" panose="020B0702040204020203" pitchFamily="34" charset="0"/>
                  <a:ea typeface="Segoe UI" pitchFamily="34" charset="0"/>
                  <a:cs typeface="Segoe UI" pitchFamily="34" charset="0"/>
                </a:rPr>
                <a:t>Dialysis </a:t>
              </a:r>
              <a:br>
                <a:rPr lang="en-US" sz="1600" b="1" dirty="0">
                  <a:solidFill>
                    <a:schemeClr val="tx1"/>
                  </a:solidFill>
                  <a:latin typeface="Segoe UI Semibold" panose="020B0702040204020203" pitchFamily="34" charset="0"/>
                  <a:ea typeface="Segoe UI" pitchFamily="34" charset="0"/>
                  <a:cs typeface="Segoe UI" pitchFamily="34" charset="0"/>
                </a:rPr>
              </a:br>
              <a:r>
                <a:rPr lang="en-US" sz="1600" b="1" dirty="0">
                  <a:solidFill>
                    <a:schemeClr val="tx1"/>
                  </a:solidFill>
                  <a:latin typeface="Segoe UI Semibold" panose="020B0702040204020203" pitchFamily="34" charset="0"/>
                  <a:ea typeface="Segoe UI" pitchFamily="34" charset="0"/>
                  <a:cs typeface="Segoe UI" pitchFamily="34" charset="0"/>
                </a:rPr>
                <a:t>providers</a:t>
              </a:r>
            </a:p>
          </p:txBody>
        </p:sp>
        <p:grpSp>
          <p:nvGrpSpPr>
            <p:cNvPr id="46" name="Group 45">
              <a:extLst>
                <a:ext uri="{FF2B5EF4-FFF2-40B4-BE49-F238E27FC236}">
                  <a16:creationId xmlns:a16="http://schemas.microsoft.com/office/drawing/2014/main" id="{AE749629-3A7C-484C-B3B3-8D564289FA2B}"/>
                </a:ext>
              </a:extLst>
            </p:cNvPr>
            <p:cNvGrpSpPr/>
            <p:nvPr/>
          </p:nvGrpSpPr>
          <p:grpSpPr>
            <a:xfrm>
              <a:off x="10013406" y="2337635"/>
              <a:ext cx="622950" cy="626227"/>
              <a:chOff x="1474788" y="1644651"/>
              <a:chExt cx="301626" cy="303213"/>
            </a:xfrm>
            <a:solidFill>
              <a:schemeClr val="accent1"/>
            </a:solidFill>
          </p:grpSpPr>
          <p:sp>
            <p:nvSpPr>
              <p:cNvPr id="47" name="Freeform 191">
                <a:extLst>
                  <a:ext uri="{FF2B5EF4-FFF2-40B4-BE49-F238E27FC236}">
                    <a16:creationId xmlns:a16="http://schemas.microsoft.com/office/drawing/2014/main" id="{8DF5F9C4-91CE-4CAD-9B0B-86F7DD4629E2}"/>
                  </a:ext>
                </a:extLst>
              </p:cNvPr>
              <p:cNvSpPr>
                <a:spLocks noEditPoints="1"/>
              </p:cNvSpPr>
              <p:nvPr/>
            </p:nvSpPr>
            <p:spPr bwMode="auto">
              <a:xfrm>
                <a:off x="1474788" y="1655764"/>
                <a:ext cx="125413" cy="177800"/>
              </a:xfrm>
              <a:custGeom>
                <a:avLst/>
                <a:gdLst>
                  <a:gd name="T0" fmla="*/ 100 w 171"/>
                  <a:gd name="T1" fmla="*/ 240 h 240"/>
                  <a:gd name="T2" fmla="*/ 100 w 171"/>
                  <a:gd name="T3" fmla="*/ 240 h 240"/>
                  <a:gd name="T4" fmla="*/ 0 w 171"/>
                  <a:gd name="T5" fmla="*/ 115 h 240"/>
                  <a:gd name="T6" fmla="*/ 96 w 171"/>
                  <a:gd name="T7" fmla="*/ 0 h 240"/>
                  <a:gd name="T8" fmla="*/ 162 w 171"/>
                  <a:gd name="T9" fmla="*/ 66 h 240"/>
                  <a:gd name="T10" fmla="*/ 149 w 171"/>
                  <a:gd name="T11" fmla="*/ 105 h 240"/>
                  <a:gd name="T12" fmla="*/ 151 w 171"/>
                  <a:gd name="T13" fmla="*/ 120 h 240"/>
                  <a:gd name="T14" fmla="*/ 151 w 171"/>
                  <a:gd name="T15" fmla="*/ 127 h 240"/>
                  <a:gd name="T16" fmla="*/ 171 w 171"/>
                  <a:gd name="T17" fmla="*/ 174 h 240"/>
                  <a:gd name="T18" fmla="*/ 106 w 171"/>
                  <a:gd name="T19" fmla="*/ 240 h 240"/>
                  <a:gd name="T20" fmla="*/ 100 w 171"/>
                  <a:gd name="T21" fmla="*/ 240 h 240"/>
                  <a:gd name="T22" fmla="*/ 96 w 171"/>
                  <a:gd name="T23" fmla="*/ 34 h 240"/>
                  <a:gd name="T24" fmla="*/ 34 w 171"/>
                  <a:gd name="T25" fmla="*/ 115 h 240"/>
                  <a:gd name="T26" fmla="*/ 100 w 171"/>
                  <a:gd name="T27" fmla="*/ 206 h 240"/>
                  <a:gd name="T28" fmla="*/ 100 w 171"/>
                  <a:gd name="T29" fmla="*/ 206 h 240"/>
                  <a:gd name="T30" fmla="*/ 103 w 171"/>
                  <a:gd name="T31" fmla="*/ 206 h 240"/>
                  <a:gd name="T32" fmla="*/ 105 w 171"/>
                  <a:gd name="T33" fmla="*/ 206 h 240"/>
                  <a:gd name="T34" fmla="*/ 137 w 171"/>
                  <a:gd name="T35" fmla="*/ 174 h 240"/>
                  <a:gd name="T36" fmla="*/ 122 w 171"/>
                  <a:gd name="T37" fmla="*/ 147 h 240"/>
                  <a:gd name="T38" fmla="*/ 116 w 171"/>
                  <a:gd name="T39" fmla="*/ 127 h 240"/>
                  <a:gd name="T40" fmla="*/ 117 w 171"/>
                  <a:gd name="T41" fmla="*/ 120 h 240"/>
                  <a:gd name="T42" fmla="*/ 115 w 171"/>
                  <a:gd name="T43" fmla="*/ 111 h 240"/>
                  <a:gd name="T44" fmla="*/ 117 w 171"/>
                  <a:gd name="T45" fmla="*/ 90 h 240"/>
                  <a:gd name="T46" fmla="*/ 128 w 171"/>
                  <a:gd name="T47" fmla="*/ 66 h 240"/>
                  <a:gd name="T48" fmla="*/ 96 w 171"/>
                  <a:gd name="T49" fmla="*/ 34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1" h="240">
                    <a:moveTo>
                      <a:pt x="100" y="240"/>
                    </a:moveTo>
                    <a:cubicBezTo>
                      <a:pt x="100" y="240"/>
                      <a:pt x="100" y="240"/>
                      <a:pt x="100" y="240"/>
                    </a:cubicBezTo>
                    <a:cubicBezTo>
                      <a:pt x="83" y="240"/>
                      <a:pt x="0" y="234"/>
                      <a:pt x="0" y="115"/>
                    </a:cubicBezTo>
                    <a:cubicBezTo>
                      <a:pt x="0" y="60"/>
                      <a:pt x="30" y="0"/>
                      <a:pt x="96" y="0"/>
                    </a:cubicBezTo>
                    <a:cubicBezTo>
                      <a:pt x="132" y="0"/>
                      <a:pt x="162" y="30"/>
                      <a:pt x="162" y="66"/>
                    </a:cubicBezTo>
                    <a:cubicBezTo>
                      <a:pt x="162" y="80"/>
                      <a:pt x="158" y="94"/>
                      <a:pt x="149" y="105"/>
                    </a:cubicBezTo>
                    <a:cubicBezTo>
                      <a:pt x="151" y="110"/>
                      <a:pt x="151" y="115"/>
                      <a:pt x="151" y="120"/>
                    </a:cubicBezTo>
                    <a:cubicBezTo>
                      <a:pt x="151" y="122"/>
                      <a:pt x="151" y="125"/>
                      <a:pt x="151" y="127"/>
                    </a:cubicBezTo>
                    <a:cubicBezTo>
                      <a:pt x="164" y="139"/>
                      <a:pt x="171" y="156"/>
                      <a:pt x="171" y="174"/>
                    </a:cubicBezTo>
                    <a:cubicBezTo>
                      <a:pt x="171" y="210"/>
                      <a:pt x="142" y="240"/>
                      <a:pt x="106" y="240"/>
                    </a:cubicBezTo>
                    <a:cubicBezTo>
                      <a:pt x="105" y="240"/>
                      <a:pt x="103" y="240"/>
                      <a:pt x="100" y="240"/>
                    </a:cubicBezTo>
                    <a:close/>
                    <a:moveTo>
                      <a:pt x="96" y="34"/>
                    </a:moveTo>
                    <a:cubicBezTo>
                      <a:pt x="47" y="34"/>
                      <a:pt x="34" y="85"/>
                      <a:pt x="34" y="115"/>
                    </a:cubicBezTo>
                    <a:cubicBezTo>
                      <a:pt x="34" y="197"/>
                      <a:pt x="80" y="206"/>
                      <a:pt x="100" y="206"/>
                    </a:cubicBezTo>
                    <a:cubicBezTo>
                      <a:pt x="100" y="206"/>
                      <a:pt x="100" y="206"/>
                      <a:pt x="100" y="206"/>
                    </a:cubicBezTo>
                    <a:cubicBezTo>
                      <a:pt x="102" y="206"/>
                      <a:pt x="103" y="206"/>
                      <a:pt x="103" y="206"/>
                    </a:cubicBezTo>
                    <a:cubicBezTo>
                      <a:pt x="104" y="206"/>
                      <a:pt x="104" y="206"/>
                      <a:pt x="105" y="206"/>
                    </a:cubicBezTo>
                    <a:cubicBezTo>
                      <a:pt x="122" y="206"/>
                      <a:pt x="137" y="192"/>
                      <a:pt x="137" y="174"/>
                    </a:cubicBezTo>
                    <a:cubicBezTo>
                      <a:pt x="137" y="163"/>
                      <a:pt x="131" y="153"/>
                      <a:pt x="122" y="147"/>
                    </a:cubicBezTo>
                    <a:cubicBezTo>
                      <a:pt x="116" y="143"/>
                      <a:pt x="113" y="134"/>
                      <a:pt x="116" y="127"/>
                    </a:cubicBezTo>
                    <a:cubicBezTo>
                      <a:pt x="117" y="125"/>
                      <a:pt x="117" y="122"/>
                      <a:pt x="117" y="120"/>
                    </a:cubicBezTo>
                    <a:cubicBezTo>
                      <a:pt x="117" y="117"/>
                      <a:pt x="116" y="114"/>
                      <a:pt x="115" y="111"/>
                    </a:cubicBezTo>
                    <a:cubicBezTo>
                      <a:pt x="110" y="104"/>
                      <a:pt x="111" y="95"/>
                      <a:pt x="117" y="90"/>
                    </a:cubicBezTo>
                    <a:cubicBezTo>
                      <a:pt x="124" y="83"/>
                      <a:pt x="128" y="75"/>
                      <a:pt x="128" y="66"/>
                    </a:cubicBezTo>
                    <a:cubicBezTo>
                      <a:pt x="128" y="49"/>
                      <a:pt x="114" y="34"/>
                      <a:pt x="96" y="3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1600"/>
              </a:p>
            </p:txBody>
          </p:sp>
          <p:sp>
            <p:nvSpPr>
              <p:cNvPr id="48" name="Freeform 192">
                <a:extLst>
                  <a:ext uri="{FF2B5EF4-FFF2-40B4-BE49-F238E27FC236}">
                    <a16:creationId xmlns:a16="http://schemas.microsoft.com/office/drawing/2014/main" id="{FA79F4C4-5115-48AE-8318-3EEEAC4BDBDA}"/>
                  </a:ext>
                </a:extLst>
              </p:cNvPr>
              <p:cNvSpPr>
                <a:spLocks noEditPoints="1"/>
              </p:cNvSpPr>
              <p:nvPr/>
            </p:nvSpPr>
            <p:spPr bwMode="auto">
              <a:xfrm>
                <a:off x="1651001" y="1644651"/>
                <a:ext cx="125413" cy="176213"/>
              </a:xfrm>
              <a:custGeom>
                <a:avLst/>
                <a:gdLst>
                  <a:gd name="T0" fmla="*/ 71 w 171"/>
                  <a:gd name="T1" fmla="*/ 240 h 240"/>
                  <a:gd name="T2" fmla="*/ 71 w 171"/>
                  <a:gd name="T3" fmla="*/ 240 h 240"/>
                  <a:gd name="T4" fmla="*/ 65 w 171"/>
                  <a:gd name="T5" fmla="*/ 240 h 240"/>
                  <a:gd name="T6" fmla="*/ 0 w 171"/>
                  <a:gd name="T7" fmla="*/ 174 h 240"/>
                  <a:gd name="T8" fmla="*/ 20 w 171"/>
                  <a:gd name="T9" fmla="*/ 127 h 240"/>
                  <a:gd name="T10" fmla="*/ 19 w 171"/>
                  <a:gd name="T11" fmla="*/ 120 h 240"/>
                  <a:gd name="T12" fmla="*/ 21 w 171"/>
                  <a:gd name="T13" fmla="*/ 105 h 240"/>
                  <a:gd name="T14" fmla="*/ 9 w 171"/>
                  <a:gd name="T15" fmla="*/ 66 h 240"/>
                  <a:gd name="T16" fmla="*/ 75 w 171"/>
                  <a:gd name="T17" fmla="*/ 0 h 240"/>
                  <a:gd name="T18" fmla="*/ 171 w 171"/>
                  <a:gd name="T19" fmla="*/ 115 h 240"/>
                  <a:gd name="T20" fmla="*/ 130 w 171"/>
                  <a:gd name="T21" fmla="*/ 221 h 240"/>
                  <a:gd name="T22" fmla="*/ 71 w 171"/>
                  <a:gd name="T23" fmla="*/ 240 h 240"/>
                  <a:gd name="T24" fmla="*/ 75 w 171"/>
                  <a:gd name="T25" fmla="*/ 34 h 240"/>
                  <a:gd name="T26" fmla="*/ 43 w 171"/>
                  <a:gd name="T27" fmla="*/ 66 h 240"/>
                  <a:gd name="T28" fmla="*/ 53 w 171"/>
                  <a:gd name="T29" fmla="*/ 89 h 240"/>
                  <a:gd name="T30" fmla="*/ 56 w 171"/>
                  <a:gd name="T31" fmla="*/ 111 h 240"/>
                  <a:gd name="T32" fmla="*/ 53 w 171"/>
                  <a:gd name="T33" fmla="*/ 120 h 240"/>
                  <a:gd name="T34" fmla="*/ 55 w 171"/>
                  <a:gd name="T35" fmla="*/ 126 h 240"/>
                  <a:gd name="T36" fmla="*/ 48 w 171"/>
                  <a:gd name="T37" fmla="*/ 147 h 240"/>
                  <a:gd name="T38" fmla="*/ 34 w 171"/>
                  <a:gd name="T39" fmla="*/ 174 h 240"/>
                  <a:gd name="T40" fmla="*/ 66 w 171"/>
                  <a:gd name="T41" fmla="*/ 206 h 240"/>
                  <a:gd name="T42" fmla="*/ 68 w 171"/>
                  <a:gd name="T43" fmla="*/ 206 h 240"/>
                  <a:gd name="T44" fmla="*/ 71 w 171"/>
                  <a:gd name="T45" fmla="*/ 206 h 240"/>
                  <a:gd name="T46" fmla="*/ 71 w 171"/>
                  <a:gd name="T47" fmla="*/ 206 h 240"/>
                  <a:gd name="T48" fmla="*/ 109 w 171"/>
                  <a:gd name="T49" fmla="*/ 193 h 240"/>
                  <a:gd name="T50" fmla="*/ 137 w 171"/>
                  <a:gd name="T51" fmla="*/ 115 h 240"/>
                  <a:gd name="T52" fmla="*/ 75 w 171"/>
                  <a:gd name="T53" fmla="*/ 34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1" h="240">
                    <a:moveTo>
                      <a:pt x="71" y="240"/>
                    </a:moveTo>
                    <a:cubicBezTo>
                      <a:pt x="71" y="240"/>
                      <a:pt x="71" y="240"/>
                      <a:pt x="71" y="240"/>
                    </a:cubicBezTo>
                    <a:cubicBezTo>
                      <a:pt x="68" y="240"/>
                      <a:pt x="66" y="240"/>
                      <a:pt x="65" y="240"/>
                    </a:cubicBezTo>
                    <a:cubicBezTo>
                      <a:pt x="29" y="240"/>
                      <a:pt x="0" y="210"/>
                      <a:pt x="0" y="174"/>
                    </a:cubicBezTo>
                    <a:cubicBezTo>
                      <a:pt x="0" y="156"/>
                      <a:pt x="7" y="139"/>
                      <a:pt x="20" y="127"/>
                    </a:cubicBezTo>
                    <a:cubicBezTo>
                      <a:pt x="19" y="124"/>
                      <a:pt x="19" y="122"/>
                      <a:pt x="19" y="120"/>
                    </a:cubicBezTo>
                    <a:cubicBezTo>
                      <a:pt x="19" y="115"/>
                      <a:pt x="20" y="110"/>
                      <a:pt x="21" y="105"/>
                    </a:cubicBezTo>
                    <a:cubicBezTo>
                      <a:pt x="13" y="94"/>
                      <a:pt x="9" y="80"/>
                      <a:pt x="9" y="66"/>
                    </a:cubicBezTo>
                    <a:cubicBezTo>
                      <a:pt x="9" y="30"/>
                      <a:pt x="38" y="0"/>
                      <a:pt x="75" y="0"/>
                    </a:cubicBezTo>
                    <a:cubicBezTo>
                      <a:pt x="141" y="0"/>
                      <a:pt x="171" y="60"/>
                      <a:pt x="171" y="115"/>
                    </a:cubicBezTo>
                    <a:cubicBezTo>
                      <a:pt x="171" y="164"/>
                      <a:pt x="157" y="199"/>
                      <a:pt x="130" y="221"/>
                    </a:cubicBezTo>
                    <a:cubicBezTo>
                      <a:pt x="108" y="238"/>
                      <a:pt x="83" y="240"/>
                      <a:pt x="71" y="240"/>
                    </a:cubicBezTo>
                    <a:close/>
                    <a:moveTo>
                      <a:pt x="75" y="34"/>
                    </a:moveTo>
                    <a:cubicBezTo>
                      <a:pt x="57" y="34"/>
                      <a:pt x="43" y="49"/>
                      <a:pt x="43" y="66"/>
                    </a:cubicBezTo>
                    <a:cubicBezTo>
                      <a:pt x="43" y="75"/>
                      <a:pt x="47" y="83"/>
                      <a:pt x="53" y="89"/>
                    </a:cubicBezTo>
                    <a:cubicBezTo>
                      <a:pt x="59" y="95"/>
                      <a:pt x="61" y="104"/>
                      <a:pt x="56" y="111"/>
                    </a:cubicBezTo>
                    <a:cubicBezTo>
                      <a:pt x="54" y="114"/>
                      <a:pt x="53" y="117"/>
                      <a:pt x="53" y="120"/>
                    </a:cubicBezTo>
                    <a:cubicBezTo>
                      <a:pt x="53" y="122"/>
                      <a:pt x="54" y="124"/>
                      <a:pt x="55" y="126"/>
                    </a:cubicBezTo>
                    <a:cubicBezTo>
                      <a:pt x="58" y="134"/>
                      <a:pt x="55" y="143"/>
                      <a:pt x="48" y="147"/>
                    </a:cubicBezTo>
                    <a:cubicBezTo>
                      <a:pt x="39" y="153"/>
                      <a:pt x="34" y="163"/>
                      <a:pt x="34" y="174"/>
                    </a:cubicBezTo>
                    <a:cubicBezTo>
                      <a:pt x="34" y="192"/>
                      <a:pt x="48" y="206"/>
                      <a:pt x="66" y="206"/>
                    </a:cubicBezTo>
                    <a:cubicBezTo>
                      <a:pt x="66" y="206"/>
                      <a:pt x="67" y="206"/>
                      <a:pt x="68" y="206"/>
                    </a:cubicBezTo>
                    <a:cubicBezTo>
                      <a:pt x="68" y="206"/>
                      <a:pt x="69" y="206"/>
                      <a:pt x="71" y="206"/>
                    </a:cubicBezTo>
                    <a:cubicBezTo>
                      <a:pt x="71" y="206"/>
                      <a:pt x="71" y="206"/>
                      <a:pt x="71" y="206"/>
                    </a:cubicBezTo>
                    <a:cubicBezTo>
                      <a:pt x="77" y="206"/>
                      <a:pt x="94" y="205"/>
                      <a:pt x="109" y="193"/>
                    </a:cubicBezTo>
                    <a:cubicBezTo>
                      <a:pt x="127" y="179"/>
                      <a:pt x="137" y="153"/>
                      <a:pt x="137" y="115"/>
                    </a:cubicBezTo>
                    <a:cubicBezTo>
                      <a:pt x="137" y="85"/>
                      <a:pt x="124" y="34"/>
                      <a:pt x="75" y="3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1600"/>
              </a:p>
            </p:txBody>
          </p:sp>
          <p:sp>
            <p:nvSpPr>
              <p:cNvPr id="49" name="Freeform 193">
                <a:extLst>
                  <a:ext uri="{FF2B5EF4-FFF2-40B4-BE49-F238E27FC236}">
                    <a16:creationId xmlns:a16="http://schemas.microsoft.com/office/drawing/2014/main" id="{DBAA252D-82AC-432B-BD8A-D10A2CA39CB1}"/>
                  </a:ext>
                </a:extLst>
              </p:cNvPr>
              <p:cNvSpPr>
                <a:spLocks/>
              </p:cNvSpPr>
              <p:nvPr/>
            </p:nvSpPr>
            <p:spPr bwMode="auto">
              <a:xfrm>
                <a:off x="1562101" y="1739901"/>
                <a:ext cx="57150" cy="207963"/>
              </a:xfrm>
              <a:custGeom>
                <a:avLst/>
                <a:gdLst>
                  <a:gd name="T0" fmla="*/ 77 w 77"/>
                  <a:gd name="T1" fmla="*/ 283 h 283"/>
                  <a:gd name="T2" fmla="*/ 60 w 77"/>
                  <a:gd name="T3" fmla="*/ 283 h 283"/>
                  <a:gd name="T4" fmla="*/ 60 w 77"/>
                  <a:gd name="T5" fmla="*/ 77 h 283"/>
                  <a:gd name="T6" fmla="*/ 0 w 77"/>
                  <a:gd name="T7" fmla="*/ 17 h 283"/>
                  <a:gd name="T8" fmla="*/ 0 w 77"/>
                  <a:gd name="T9" fmla="*/ 0 h 283"/>
                  <a:gd name="T10" fmla="*/ 77 w 77"/>
                  <a:gd name="T11" fmla="*/ 77 h 283"/>
                  <a:gd name="T12" fmla="*/ 77 w 77"/>
                  <a:gd name="T13" fmla="*/ 283 h 283"/>
                </a:gdLst>
                <a:ahLst/>
                <a:cxnLst>
                  <a:cxn ang="0">
                    <a:pos x="T0" y="T1"/>
                  </a:cxn>
                  <a:cxn ang="0">
                    <a:pos x="T2" y="T3"/>
                  </a:cxn>
                  <a:cxn ang="0">
                    <a:pos x="T4" y="T5"/>
                  </a:cxn>
                  <a:cxn ang="0">
                    <a:pos x="T6" y="T7"/>
                  </a:cxn>
                  <a:cxn ang="0">
                    <a:pos x="T8" y="T9"/>
                  </a:cxn>
                  <a:cxn ang="0">
                    <a:pos x="T10" y="T11"/>
                  </a:cxn>
                  <a:cxn ang="0">
                    <a:pos x="T12" y="T13"/>
                  </a:cxn>
                </a:cxnLst>
                <a:rect l="0" t="0" r="r" b="b"/>
                <a:pathLst>
                  <a:path w="77" h="283">
                    <a:moveTo>
                      <a:pt x="77" y="283"/>
                    </a:moveTo>
                    <a:cubicBezTo>
                      <a:pt x="60" y="283"/>
                      <a:pt x="60" y="283"/>
                      <a:pt x="60" y="283"/>
                    </a:cubicBezTo>
                    <a:cubicBezTo>
                      <a:pt x="60" y="77"/>
                      <a:pt x="60" y="77"/>
                      <a:pt x="60" y="77"/>
                    </a:cubicBezTo>
                    <a:cubicBezTo>
                      <a:pt x="60" y="18"/>
                      <a:pt x="2" y="17"/>
                      <a:pt x="0" y="17"/>
                    </a:cubicBezTo>
                    <a:cubicBezTo>
                      <a:pt x="0" y="0"/>
                      <a:pt x="0" y="0"/>
                      <a:pt x="0" y="0"/>
                    </a:cubicBezTo>
                    <a:cubicBezTo>
                      <a:pt x="26" y="0"/>
                      <a:pt x="77" y="16"/>
                      <a:pt x="77" y="77"/>
                    </a:cubicBezTo>
                    <a:lnTo>
                      <a:pt x="77" y="283"/>
                    </a:lnTo>
                    <a:close/>
                  </a:path>
                </a:pathLst>
              </a:custGeom>
              <a:grpFill/>
              <a:ln>
                <a:noFill/>
              </a:ln>
            </p:spPr>
            <p:txBody>
              <a:bodyPr vert="horz" wrap="square" lIns="91440" tIns="45720" rIns="91440" bIns="45720" numCol="1" anchor="t" anchorCtr="0" compatLnSpc="1">
                <a:prstTxWarp prst="textNoShape">
                  <a:avLst/>
                </a:prstTxWarp>
              </a:bodyPr>
              <a:lstStyle/>
              <a:p>
                <a:endParaRPr lang="en-US" sz="1600"/>
              </a:p>
            </p:txBody>
          </p:sp>
          <p:sp>
            <p:nvSpPr>
              <p:cNvPr id="50" name="Freeform 194">
                <a:extLst>
                  <a:ext uri="{FF2B5EF4-FFF2-40B4-BE49-F238E27FC236}">
                    <a16:creationId xmlns:a16="http://schemas.microsoft.com/office/drawing/2014/main" id="{332B5C22-5803-4E0B-8F1B-F80284DF806C}"/>
                  </a:ext>
                </a:extLst>
              </p:cNvPr>
              <p:cNvSpPr>
                <a:spLocks/>
              </p:cNvSpPr>
              <p:nvPr/>
            </p:nvSpPr>
            <p:spPr bwMode="auto">
              <a:xfrm>
                <a:off x="1631951" y="1727201"/>
                <a:ext cx="55563" cy="220663"/>
              </a:xfrm>
              <a:custGeom>
                <a:avLst/>
                <a:gdLst>
                  <a:gd name="T0" fmla="*/ 17 w 77"/>
                  <a:gd name="T1" fmla="*/ 300 h 300"/>
                  <a:gd name="T2" fmla="*/ 0 w 77"/>
                  <a:gd name="T3" fmla="*/ 300 h 300"/>
                  <a:gd name="T4" fmla="*/ 0 w 77"/>
                  <a:gd name="T5" fmla="*/ 77 h 300"/>
                  <a:gd name="T6" fmla="*/ 77 w 77"/>
                  <a:gd name="T7" fmla="*/ 0 h 300"/>
                  <a:gd name="T8" fmla="*/ 77 w 77"/>
                  <a:gd name="T9" fmla="*/ 17 h 300"/>
                  <a:gd name="T10" fmla="*/ 17 w 77"/>
                  <a:gd name="T11" fmla="*/ 77 h 300"/>
                  <a:gd name="T12" fmla="*/ 17 w 77"/>
                  <a:gd name="T13" fmla="*/ 300 h 300"/>
                </a:gdLst>
                <a:ahLst/>
                <a:cxnLst>
                  <a:cxn ang="0">
                    <a:pos x="T0" y="T1"/>
                  </a:cxn>
                  <a:cxn ang="0">
                    <a:pos x="T2" y="T3"/>
                  </a:cxn>
                  <a:cxn ang="0">
                    <a:pos x="T4" y="T5"/>
                  </a:cxn>
                  <a:cxn ang="0">
                    <a:pos x="T6" y="T7"/>
                  </a:cxn>
                  <a:cxn ang="0">
                    <a:pos x="T8" y="T9"/>
                  </a:cxn>
                  <a:cxn ang="0">
                    <a:pos x="T10" y="T11"/>
                  </a:cxn>
                  <a:cxn ang="0">
                    <a:pos x="T12" y="T13"/>
                  </a:cxn>
                </a:cxnLst>
                <a:rect l="0" t="0" r="r" b="b"/>
                <a:pathLst>
                  <a:path w="77" h="300">
                    <a:moveTo>
                      <a:pt x="17" y="300"/>
                    </a:moveTo>
                    <a:cubicBezTo>
                      <a:pt x="0" y="300"/>
                      <a:pt x="0" y="300"/>
                      <a:pt x="0" y="300"/>
                    </a:cubicBezTo>
                    <a:cubicBezTo>
                      <a:pt x="0" y="77"/>
                      <a:pt x="0" y="77"/>
                      <a:pt x="0" y="77"/>
                    </a:cubicBezTo>
                    <a:cubicBezTo>
                      <a:pt x="0" y="16"/>
                      <a:pt x="50" y="0"/>
                      <a:pt x="77" y="0"/>
                    </a:cubicBezTo>
                    <a:cubicBezTo>
                      <a:pt x="77" y="17"/>
                      <a:pt x="77" y="17"/>
                      <a:pt x="77" y="17"/>
                    </a:cubicBezTo>
                    <a:cubicBezTo>
                      <a:pt x="75" y="17"/>
                      <a:pt x="17" y="18"/>
                      <a:pt x="17" y="77"/>
                    </a:cubicBezTo>
                    <a:lnTo>
                      <a:pt x="17" y="300"/>
                    </a:lnTo>
                    <a:close/>
                  </a:path>
                </a:pathLst>
              </a:custGeom>
              <a:grpFill/>
              <a:ln>
                <a:noFill/>
              </a:ln>
            </p:spPr>
            <p:txBody>
              <a:bodyPr vert="horz" wrap="square" lIns="91440" tIns="45720" rIns="91440" bIns="45720" numCol="1" anchor="t" anchorCtr="0" compatLnSpc="1">
                <a:prstTxWarp prst="textNoShape">
                  <a:avLst/>
                </a:prstTxWarp>
              </a:bodyPr>
              <a:lstStyle/>
              <a:p>
                <a:endParaRPr lang="en-US" sz="1600"/>
              </a:p>
            </p:txBody>
          </p:sp>
        </p:grpSp>
      </p:grpSp>
      <p:grpSp>
        <p:nvGrpSpPr>
          <p:cNvPr id="67" name="Group 66">
            <a:extLst>
              <a:ext uri="{FF2B5EF4-FFF2-40B4-BE49-F238E27FC236}">
                <a16:creationId xmlns:a16="http://schemas.microsoft.com/office/drawing/2014/main" id="{86774B19-D364-4FFD-B668-6AF7E1C9DEDF}"/>
              </a:ext>
            </a:extLst>
          </p:cNvPr>
          <p:cNvGrpSpPr/>
          <p:nvPr/>
        </p:nvGrpSpPr>
        <p:grpSpPr>
          <a:xfrm>
            <a:off x="6398766" y="3513757"/>
            <a:ext cx="1041008" cy="1021894"/>
            <a:chOff x="5896158" y="3725862"/>
            <a:chExt cx="1188720" cy="1166893"/>
          </a:xfrm>
        </p:grpSpPr>
        <p:sp>
          <p:nvSpPr>
            <p:cNvPr id="20" name="Rectangle 19">
              <a:extLst>
                <a:ext uri="{FF2B5EF4-FFF2-40B4-BE49-F238E27FC236}">
                  <a16:creationId xmlns:a16="http://schemas.microsoft.com/office/drawing/2014/main" id="{188E015B-861C-4192-8BA8-B6F612C7B70D}"/>
                </a:ext>
              </a:extLst>
            </p:cNvPr>
            <p:cNvSpPr/>
            <p:nvPr/>
          </p:nvSpPr>
          <p:spPr bwMode="auto">
            <a:xfrm>
              <a:off x="5896158" y="4365247"/>
              <a:ext cx="1188720" cy="527508"/>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none" lIns="0" tIns="0" rIns="0" bIns="0"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r>
                <a:rPr lang="en-US" sz="1600" b="1" dirty="0">
                  <a:solidFill>
                    <a:schemeClr val="tx1"/>
                  </a:solidFill>
                  <a:latin typeface="Segoe UI Semibold" panose="020B0702040204020203" pitchFamily="34" charset="0"/>
                  <a:ea typeface="Segoe UI" pitchFamily="34" charset="0"/>
                  <a:cs typeface="Segoe UI" pitchFamily="34" charset="0"/>
                </a:rPr>
                <a:t>Rehab</a:t>
              </a:r>
            </a:p>
          </p:txBody>
        </p:sp>
        <p:grpSp>
          <p:nvGrpSpPr>
            <p:cNvPr id="51" name="Group 50">
              <a:extLst>
                <a:ext uri="{FF2B5EF4-FFF2-40B4-BE49-F238E27FC236}">
                  <a16:creationId xmlns:a16="http://schemas.microsoft.com/office/drawing/2014/main" id="{2EBD9568-1B72-4408-8A7C-30CC40D2D030}"/>
                </a:ext>
              </a:extLst>
            </p:cNvPr>
            <p:cNvGrpSpPr/>
            <p:nvPr/>
          </p:nvGrpSpPr>
          <p:grpSpPr>
            <a:xfrm>
              <a:off x="6219318" y="3725862"/>
              <a:ext cx="542401" cy="528705"/>
              <a:chOff x="2790826" y="2305051"/>
              <a:chExt cx="314325" cy="306388"/>
            </a:xfrm>
            <a:solidFill>
              <a:schemeClr val="accent1"/>
            </a:solidFill>
          </p:grpSpPr>
          <p:sp>
            <p:nvSpPr>
              <p:cNvPr id="52" name="Freeform 195">
                <a:extLst>
                  <a:ext uri="{FF2B5EF4-FFF2-40B4-BE49-F238E27FC236}">
                    <a16:creationId xmlns:a16="http://schemas.microsoft.com/office/drawing/2014/main" id="{3A24E658-A53E-4D86-A371-DFEA6EEF17B4}"/>
                  </a:ext>
                </a:extLst>
              </p:cNvPr>
              <p:cNvSpPr>
                <a:spLocks/>
              </p:cNvSpPr>
              <p:nvPr/>
            </p:nvSpPr>
            <p:spPr bwMode="auto">
              <a:xfrm>
                <a:off x="2794001" y="2305051"/>
                <a:ext cx="142875" cy="39688"/>
              </a:xfrm>
              <a:custGeom>
                <a:avLst/>
                <a:gdLst>
                  <a:gd name="T0" fmla="*/ 98 w 195"/>
                  <a:gd name="T1" fmla="*/ 54 h 54"/>
                  <a:gd name="T2" fmla="*/ 11 w 195"/>
                  <a:gd name="T3" fmla="*/ 34 h 54"/>
                  <a:gd name="T4" fmla="*/ 6 w 195"/>
                  <a:gd name="T5" fmla="*/ 10 h 54"/>
                  <a:gd name="T6" fmla="*/ 30 w 195"/>
                  <a:gd name="T7" fmla="*/ 5 h 54"/>
                  <a:gd name="T8" fmla="*/ 98 w 195"/>
                  <a:gd name="T9" fmla="*/ 20 h 54"/>
                  <a:gd name="T10" fmla="*/ 166 w 195"/>
                  <a:gd name="T11" fmla="*/ 5 h 54"/>
                  <a:gd name="T12" fmla="*/ 190 w 195"/>
                  <a:gd name="T13" fmla="*/ 11 h 54"/>
                  <a:gd name="T14" fmla="*/ 185 w 195"/>
                  <a:gd name="T15" fmla="*/ 34 h 54"/>
                  <a:gd name="T16" fmla="*/ 98 w 195"/>
                  <a:gd name="T17"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5" h="54">
                    <a:moveTo>
                      <a:pt x="98" y="54"/>
                    </a:moveTo>
                    <a:cubicBezTo>
                      <a:pt x="42" y="54"/>
                      <a:pt x="14" y="36"/>
                      <a:pt x="11" y="34"/>
                    </a:cubicBezTo>
                    <a:cubicBezTo>
                      <a:pt x="3" y="29"/>
                      <a:pt x="0" y="18"/>
                      <a:pt x="6" y="10"/>
                    </a:cubicBezTo>
                    <a:cubicBezTo>
                      <a:pt x="11" y="2"/>
                      <a:pt x="22" y="0"/>
                      <a:pt x="30" y="5"/>
                    </a:cubicBezTo>
                    <a:cubicBezTo>
                      <a:pt x="30" y="6"/>
                      <a:pt x="53" y="20"/>
                      <a:pt x="98" y="20"/>
                    </a:cubicBezTo>
                    <a:cubicBezTo>
                      <a:pt x="143" y="20"/>
                      <a:pt x="166" y="6"/>
                      <a:pt x="166" y="5"/>
                    </a:cubicBezTo>
                    <a:cubicBezTo>
                      <a:pt x="174" y="0"/>
                      <a:pt x="185" y="3"/>
                      <a:pt x="190" y="11"/>
                    </a:cubicBezTo>
                    <a:cubicBezTo>
                      <a:pt x="195" y="18"/>
                      <a:pt x="193" y="29"/>
                      <a:pt x="185" y="34"/>
                    </a:cubicBezTo>
                    <a:cubicBezTo>
                      <a:pt x="182" y="36"/>
                      <a:pt x="153" y="54"/>
                      <a:pt x="98" y="5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1600"/>
              </a:p>
            </p:txBody>
          </p:sp>
          <p:sp>
            <p:nvSpPr>
              <p:cNvPr id="53" name="Freeform 196">
                <a:extLst>
                  <a:ext uri="{FF2B5EF4-FFF2-40B4-BE49-F238E27FC236}">
                    <a16:creationId xmlns:a16="http://schemas.microsoft.com/office/drawing/2014/main" id="{15DFB040-EF27-4DF5-B7FC-5D6B1044E62E}"/>
                  </a:ext>
                </a:extLst>
              </p:cNvPr>
              <p:cNvSpPr>
                <a:spLocks/>
              </p:cNvSpPr>
              <p:nvPr/>
            </p:nvSpPr>
            <p:spPr bwMode="auto">
              <a:xfrm>
                <a:off x="2790826" y="2319339"/>
                <a:ext cx="88900" cy="215900"/>
              </a:xfrm>
              <a:custGeom>
                <a:avLst/>
                <a:gdLst>
                  <a:gd name="T0" fmla="*/ 104 w 123"/>
                  <a:gd name="T1" fmla="*/ 294 h 294"/>
                  <a:gd name="T2" fmla="*/ 95 w 123"/>
                  <a:gd name="T3" fmla="*/ 292 h 294"/>
                  <a:gd name="T4" fmla="*/ 26 w 123"/>
                  <a:gd name="T5" fmla="*/ 16 h 294"/>
                  <a:gd name="T6" fmla="*/ 46 w 123"/>
                  <a:gd name="T7" fmla="*/ 1 h 294"/>
                  <a:gd name="T8" fmla="*/ 61 w 123"/>
                  <a:gd name="T9" fmla="*/ 20 h 294"/>
                  <a:gd name="T10" fmla="*/ 113 w 123"/>
                  <a:gd name="T11" fmla="*/ 262 h 294"/>
                  <a:gd name="T12" fmla="*/ 119 w 123"/>
                  <a:gd name="T13" fmla="*/ 286 h 294"/>
                  <a:gd name="T14" fmla="*/ 104 w 123"/>
                  <a:gd name="T15" fmla="*/ 294 h 2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3" h="294">
                    <a:moveTo>
                      <a:pt x="104" y="294"/>
                    </a:moveTo>
                    <a:cubicBezTo>
                      <a:pt x="101" y="294"/>
                      <a:pt x="98" y="293"/>
                      <a:pt x="95" y="292"/>
                    </a:cubicBezTo>
                    <a:cubicBezTo>
                      <a:pt x="0" y="235"/>
                      <a:pt x="25" y="25"/>
                      <a:pt x="26" y="16"/>
                    </a:cubicBezTo>
                    <a:cubicBezTo>
                      <a:pt x="27" y="6"/>
                      <a:pt x="36" y="0"/>
                      <a:pt x="46" y="1"/>
                    </a:cubicBezTo>
                    <a:cubicBezTo>
                      <a:pt x="55" y="2"/>
                      <a:pt x="62" y="11"/>
                      <a:pt x="61" y="20"/>
                    </a:cubicBezTo>
                    <a:cubicBezTo>
                      <a:pt x="54" y="75"/>
                      <a:pt x="50" y="224"/>
                      <a:pt x="113" y="262"/>
                    </a:cubicBezTo>
                    <a:cubicBezTo>
                      <a:pt x="121" y="267"/>
                      <a:pt x="123" y="278"/>
                      <a:pt x="119" y="286"/>
                    </a:cubicBezTo>
                    <a:cubicBezTo>
                      <a:pt x="115" y="291"/>
                      <a:pt x="110" y="294"/>
                      <a:pt x="104" y="29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1600"/>
              </a:p>
            </p:txBody>
          </p:sp>
          <p:sp>
            <p:nvSpPr>
              <p:cNvPr id="54" name="Freeform 197">
                <a:extLst>
                  <a:ext uri="{FF2B5EF4-FFF2-40B4-BE49-F238E27FC236}">
                    <a16:creationId xmlns:a16="http://schemas.microsoft.com/office/drawing/2014/main" id="{E7438A15-8D17-4A36-90A2-A3EDE5CCF3A5}"/>
                  </a:ext>
                </a:extLst>
              </p:cNvPr>
              <p:cNvSpPr>
                <a:spLocks/>
              </p:cNvSpPr>
              <p:nvPr/>
            </p:nvSpPr>
            <p:spPr bwMode="auto">
              <a:xfrm>
                <a:off x="2851151" y="2319339"/>
                <a:ext cx="90488" cy="215900"/>
              </a:xfrm>
              <a:custGeom>
                <a:avLst/>
                <a:gdLst>
                  <a:gd name="T0" fmla="*/ 19 w 123"/>
                  <a:gd name="T1" fmla="*/ 294 h 294"/>
                  <a:gd name="T2" fmla="*/ 5 w 123"/>
                  <a:gd name="T3" fmla="*/ 286 h 294"/>
                  <a:gd name="T4" fmla="*/ 11 w 123"/>
                  <a:gd name="T5" fmla="*/ 262 h 294"/>
                  <a:gd name="T6" fmla="*/ 63 w 123"/>
                  <a:gd name="T7" fmla="*/ 20 h 294"/>
                  <a:gd name="T8" fmla="*/ 78 w 123"/>
                  <a:gd name="T9" fmla="*/ 1 h 294"/>
                  <a:gd name="T10" fmla="*/ 97 w 123"/>
                  <a:gd name="T11" fmla="*/ 16 h 294"/>
                  <a:gd name="T12" fmla="*/ 28 w 123"/>
                  <a:gd name="T13" fmla="*/ 292 h 294"/>
                  <a:gd name="T14" fmla="*/ 19 w 123"/>
                  <a:gd name="T15" fmla="*/ 294 h 2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3" h="294">
                    <a:moveTo>
                      <a:pt x="19" y="294"/>
                    </a:moveTo>
                    <a:cubicBezTo>
                      <a:pt x="14" y="294"/>
                      <a:pt x="8" y="291"/>
                      <a:pt x="5" y="286"/>
                    </a:cubicBezTo>
                    <a:cubicBezTo>
                      <a:pt x="0" y="278"/>
                      <a:pt x="2" y="267"/>
                      <a:pt x="11" y="262"/>
                    </a:cubicBezTo>
                    <a:cubicBezTo>
                      <a:pt x="73" y="224"/>
                      <a:pt x="69" y="75"/>
                      <a:pt x="63" y="20"/>
                    </a:cubicBezTo>
                    <a:cubicBezTo>
                      <a:pt x="61" y="11"/>
                      <a:pt x="68" y="2"/>
                      <a:pt x="78" y="1"/>
                    </a:cubicBezTo>
                    <a:cubicBezTo>
                      <a:pt x="87" y="0"/>
                      <a:pt x="96" y="6"/>
                      <a:pt x="97" y="16"/>
                    </a:cubicBezTo>
                    <a:cubicBezTo>
                      <a:pt x="98" y="25"/>
                      <a:pt x="123" y="235"/>
                      <a:pt x="28" y="292"/>
                    </a:cubicBezTo>
                    <a:cubicBezTo>
                      <a:pt x="26" y="293"/>
                      <a:pt x="22" y="294"/>
                      <a:pt x="19" y="29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1600"/>
              </a:p>
            </p:txBody>
          </p:sp>
          <p:sp>
            <p:nvSpPr>
              <p:cNvPr id="55" name="Rectangle 198">
                <a:extLst>
                  <a:ext uri="{FF2B5EF4-FFF2-40B4-BE49-F238E27FC236}">
                    <a16:creationId xmlns:a16="http://schemas.microsoft.com/office/drawing/2014/main" id="{98B44650-B658-47DD-94FE-BED483215B3D}"/>
                  </a:ext>
                </a:extLst>
              </p:cNvPr>
              <p:cNvSpPr>
                <a:spLocks noChangeArrowheads="1"/>
              </p:cNvSpPr>
              <p:nvPr/>
            </p:nvSpPr>
            <p:spPr bwMode="auto">
              <a:xfrm>
                <a:off x="2852738" y="2522539"/>
                <a:ext cx="25400" cy="50800"/>
              </a:xfrm>
              <a:prstGeom prst="rect">
                <a:avLst/>
              </a:prstGeom>
              <a:grpFill/>
              <a:ln>
                <a:noFill/>
              </a:ln>
            </p:spPr>
            <p:txBody>
              <a:bodyPr vert="horz" wrap="square" lIns="91440" tIns="45720" rIns="91440" bIns="45720" numCol="1" anchor="t" anchorCtr="0" compatLnSpc="1">
                <a:prstTxWarp prst="textNoShape">
                  <a:avLst/>
                </a:prstTxWarp>
              </a:bodyPr>
              <a:lstStyle/>
              <a:p>
                <a:endParaRPr lang="en-US" sz="1600"/>
              </a:p>
            </p:txBody>
          </p:sp>
          <p:sp>
            <p:nvSpPr>
              <p:cNvPr id="56" name="Freeform 199">
                <a:extLst>
                  <a:ext uri="{FF2B5EF4-FFF2-40B4-BE49-F238E27FC236}">
                    <a16:creationId xmlns:a16="http://schemas.microsoft.com/office/drawing/2014/main" id="{0F4FB586-44C4-4036-A155-C56D2C1A2C9A}"/>
                  </a:ext>
                </a:extLst>
              </p:cNvPr>
              <p:cNvSpPr>
                <a:spLocks/>
              </p:cNvSpPr>
              <p:nvPr/>
            </p:nvSpPr>
            <p:spPr bwMode="auto">
              <a:xfrm>
                <a:off x="2852738" y="2586039"/>
                <a:ext cx="25400" cy="25400"/>
              </a:xfrm>
              <a:custGeom>
                <a:avLst/>
                <a:gdLst>
                  <a:gd name="T0" fmla="*/ 0 w 35"/>
                  <a:gd name="T1" fmla="*/ 35 h 35"/>
                  <a:gd name="T2" fmla="*/ 0 w 35"/>
                  <a:gd name="T3" fmla="*/ 9 h 35"/>
                  <a:gd name="T4" fmla="*/ 9 w 35"/>
                  <a:gd name="T5" fmla="*/ 0 h 35"/>
                  <a:gd name="T6" fmla="*/ 26 w 35"/>
                  <a:gd name="T7" fmla="*/ 0 h 35"/>
                  <a:gd name="T8" fmla="*/ 35 w 35"/>
                  <a:gd name="T9" fmla="*/ 9 h 35"/>
                  <a:gd name="T10" fmla="*/ 35 w 35"/>
                  <a:gd name="T11" fmla="*/ 35 h 35"/>
                  <a:gd name="T12" fmla="*/ 0 w 35"/>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35" h="35">
                    <a:moveTo>
                      <a:pt x="0" y="35"/>
                    </a:moveTo>
                    <a:cubicBezTo>
                      <a:pt x="0" y="9"/>
                      <a:pt x="0" y="9"/>
                      <a:pt x="0" y="9"/>
                    </a:cubicBezTo>
                    <a:cubicBezTo>
                      <a:pt x="0" y="4"/>
                      <a:pt x="4" y="0"/>
                      <a:pt x="9" y="0"/>
                    </a:cubicBezTo>
                    <a:cubicBezTo>
                      <a:pt x="26" y="0"/>
                      <a:pt x="26" y="0"/>
                      <a:pt x="26" y="0"/>
                    </a:cubicBezTo>
                    <a:cubicBezTo>
                      <a:pt x="31" y="0"/>
                      <a:pt x="35" y="4"/>
                      <a:pt x="35" y="9"/>
                    </a:cubicBezTo>
                    <a:cubicBezTo>
                      <a:pt x="35" y="35"/>
                      <a:pt x="35" y="35"/>
                      <a:pt x="35" y="35"/>
                    </a:cubicBezTo>
                    <a:lnTo>
                      <a:pt x="0" y="35"/>
                    </a:lnTo>
                    <a:close/>
                  </a:path>
                </a:pathLst>
              </a:custGeom>
              <a:grpFill/>
              <a:ln>
                <a:noFill/>
              </a:ln>
            </p:spPr>
            <p:txBody>
              <a:bodyPr vert="horz" wrap="square" lIns="91440" tIns="45720" rIns="91440" bIns="45720" numCol="1" anchor="t" anchorCtr="0" compatLnSpc="1">
                <a:prstTxWarp prst="textNoShape">
                  <a:avLst/>
                </a:prstTxWarp>
              </a:bodyPr>
              <a:lstStyle/>
              <a:p>
                <a:endParaRPr lang="en-US" sz="1600"/>
              </a:p>
            </p:txBody>
          </p:sp>
          <p:sp>
            <p:nvSpPr>
              <p:cNvPr id="57" name="Rectangle 200">
                <a:extLst>
                  <a:ext uri="{FF2B5EF4-FFF2-40B4-BE49-F238E27FC236}">
                    <a16:creationId xmlns:a16="http://schemas.microsoft.com/office/drawing/2014/main" id="{C0696704-610C-46C5-85A7-17654E5C2DC8}"/>
                  </a:ext>
                </a:extLst>
              </p:cNvPr>
              <p:cNvSpPr>
                <a:spLocks noChangeArrowheads="1"/>
              </p:cNvSpPr>
              <p:nvPr/>
            </p:nvSpPr>
            <p:spPr bwMode="auto">
              <a:xfrm>
                <a:off x="2816226" y="2408239"/>
                <a:ext cx="101600" cy="25400"/>
              </a:xfrm>
              <a:prstGeom prst="rect">
                <a:avLst/>
              </a:prstGeom>
              <a:grpFill/>
              <a:ln>
                <a:noFill/>
              </a:ln>
            </p:spPr>
            <p:txBody>
              <a:bodyPr vert="horz" wrap="square" lIns="91440" tIns="45720" rIns="91440" bIns="45720" numCol="1" anchor="t" anchorCtr="0" compatLnSpc="1">
                <a:prstTxWarp prst="textNoShape">
                  <a:avLst/>
                </a:prstTxWarp>
              </a:bodyPr>
              <a:lstStyle/>
              <a:p>
                <a:endParaRPr lang="en-US" sz="1600"/>
              </a:p>
            </p:txBody>
          </p:sp>
          <p:sp>
            <p:nvSpPr>
              <p:cNvPr id="58" name="Freeform 201">
                <a:extLst>
                  <a:ext uri="{FF2B5EF4-FFF2-40B4-BE49-F238E27FC236}">
                    <a16:creationId xmlns:a16="http://schemas.microsoft.com/office/drawing/2014/main" id="{7EEF0BA4-44F1-4503-BC8E-059D18B24FAD}"/>
                  </a:ext>
                </a:extLst>
              </p:cNvPr>
              <p:cNvSpPr>
                <a:spLocks/>
              </p:cNvSpPr>
              <p:nvPr/>
            </p:nvSpPr>
            <p:spPr bwMode="auto">
              <a:xfrm>
                <a:off x="2959101" y="2305051"/>
                <a:ext cx="142875" cy="39688"/>
              </a:xfrm>
              <a:custGeom>
                <a:avLst/>
                <a:gdLst>
                  <a:gd name="T0" fmla="*/ 97 w 194"/>
                  <a:gd name="T1" fmla="*/ 54 h 54"/>
                  <a:gd name="T2" fmla="*/ 10 w 194"/>
                  <a:gd name="T3" fmla="*/ 34 h 54"/>
                  <a:gd name="T4" fmla="*/ 5 w 194"/>
                  <a:gd name="T5" fmla="*/ 10 h 54"/>
                  <a:gd name="T6" fmla="*/ 29 w 194"/>
                  <a:gd name="T7" fmla="*/ 5 h 54"/>
                  <a:gd name="T8" fmla="*/ 97 w 194"/>
                  <a:gd name="T9" fmla="*/ 20 h 54"/>
                  <a:gd name="T10" fmla="*/ 165 w 194"/>
                  <a:gd name="T11" fmla="*/ 5 h 54"/>
                  <a:gd name="T12" fmla="*/ 189 w 194"/>
                  <a:gd name="T13" fmla="*/ 11 h 54"/>
                  <a:gd name="T14" fmla="*/ 184 w 194"/>
                  <a:gd name="T15" fmla="*/ 34 h 54"/>
                  <a:gd name="T16" fmla="*/ 97 w 194"/>
                  <a:gd name="T17"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4" h="54">
                    <a:moveTo>
                      <a:pt x="97" y="54"/>
                    </a:moveTo>
                    <a:cubicBezTo>
                      <a:pt x="42" y="54"/>
                      <a:pt x="13" y="36"/>
                      <a:pt x="10" y="34"/>
                    </a:cubicBezTo>
                    <a:cubicBezTo>
                      <a:pt x="2" y="29"/>
                      <a:pt x="0" y="18"/>
                      <a:pt x="5" y="10"/>
                    </a:cubicBezTo>
                    <a:cubicBezTo>
                      <a:pt x="10" y="2"/>
                      <a:pt x="21" y="0"/>
                      <a:pt x="29" y="5"/>
                    </a:cubicBezTo>
                    <a:cubicBezTo>
                      <a:pt x="29" y="6"/>
                      <a:pt x="52" y="20"/>
                      <a:pt x="97" y="20"/>
                    </a:cubicBezTo>
                    <a:cubicBezTo>
                      <a:pt x="142" y="20"/>
                      <a:pt x="165" y="6"/>
                      <a:pt x="165" y="5"/>
                    </a:cubicBezTo>
                    <a:cubicBezTo>
                      <a:pt x="173" y="0"/>
                      <a:pt x="184" y="3"/>
                      <a:pt x="189" y="11"/>
                    </a:cubicBezTo>
                    <a:cubicBezTo>
                      <a:pt x="194" y="18"/>
                      <a:pt x="192" y="29"/>
                      <a:pt x="184" y="34"/>
                    </a:cubicBezTo>
                    <a:cubicBezTo>
                      <a:pt x="181" y="36"/>
                      <a:pt x="152" y="54"/>
                      <a:pt x="97" y="5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1600"/>
              </a:p>
            </p:txBody>
          </p:sp>
          <p:sp>
            <p:nvSpPr>
              <p:cNvPr id="59" name="Freeform 202">
                <a:extLst>
                  <a:ext uri="{FF2B5EF4-FFF2-40B4-BE49-F238E27FC236}">
                    <a16:creationId xmlns:a16="http://schemas.microsoft.com/office/drawing/2014/main" id="{BEDBE941-561D-4877-947F-802741CA6C66}"/>
                  </a:ext>
                </a:extLst>
              </p:cNvPr>
              <p:cNvSpPr>
                <a:spLocks/>
              </p:cNvSpPr>
              <p:nvPr/>
            </p:nvSpPr>
            <p:spPr bwMode="auto">
              <a:xfrm>
                <a:off x="2954338" y="2319339"/>
                <a:ext cx="90488" cy="215900"/>
              </a:xfrm>
              <a:custGeom>
                <a:avLst/>
                <a:gdLst>
                  <a:gd name="T0" fmla="*/ 104 w 124"/>
                  <a:gd name="T1" fmla="*/ 294 h 294"/>
                  <a:gd name="T2" fmla="*/ 95 w 124"/>
                  <a:gd name="T3" fmla="*/ 292 h 294"/>
                  <a:gd name="T4" fmla="*/ 27 w 124"/>
                  <a:gd name="T5" fmla="*/ 16 h 294"/>
                  <a:gd name="T6" fmla="*/ 46 w 124"/>
                  <a:gd name="T7" fmla="*/ 1 h 294"/>
                  <a:gd name="T8" fmla="*/ 61 w 124"/>
                  <a:gd name="T9" fmla="*/ 20 h 294"/>
                  <a:gd name="T10" fmla="*/ 113 w 124"/>
                  <a:gd name="T11" fmla="*/ 262 h 294"/>
                  <a:gd name="T12" fmla="*/ 119 w 124"/>
                  <a:gd name="T13" fmla="*/ 286 h 294"/>
                  <a:gd name="T14" fmla="*/ 104 w 124"/>
                  <a:gd name="T15" fmla="*/ 294 h 2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294">
                    <a:moveTo>
                      <a:pt x="104" y="294"/>
                    </a:moveTo>
                    <a:cubicBezTo>
                      <a:pt x="101" y="294"/>
                      <a:pt x="98" y="293"/>
                      <a:pt x="95" y="292"/>
                    </a:cubicBezTo>
                    <a:cubicBezTo>
                      <a:pt x="0" y="235"/>
                      <a:pt x="25" y="25"/>
                      <a:pt x="27" y="16"/>
                    </a:cubicBezTo>
                    <a:cubicBezTo>
                      <a:pt x="28" y="6"/>
                      <a:pt x="36" y="0"/>
                      <a:pt x="46" y="1"/>
                    </a:cubicBezTo>
                    <a:cubicBezTo>
                      <a:pt x="55" y="2"/>
                      <a:pt x="62" y="11"/>
                      <a:pt x="61" y="20"/>
                    </a:cubicBezTo>
                    <a:cubicBezTo>
                      <a:pt x="54" y="75"/>
                      <a:pt x="50" y="224"/>
                      <a:pt x="113" y="262"/>
                    </a:cubicBezTo>
                    <a:cubicBezTo>
                      <a:pt x="121" y="267"/>
                      <a:pt x="124" y="278"/>
                      <a:pt x="119" y="286"/>
                    </a:cubicBezTo>
                    <a:cubicBezTo>
                      <a:pt x="116" y="291"/>
                      <a:pt x="110" y="294"/>
                      <a:pt x="104" y="29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1600"/>
              </a:p>
            </p:txBody>
          </p:sp>
          <p:sp>
            <p:nvSpPr>
              <p:cNvPr id="60" name="Freeform 203">
                <a:extLst>
                  <a:ext uri="{FF2B5EF4-FFF2-40B4-BE49-F238E27FC236}">
                    <a16:creationId xmlns:a16="http://schemas.microsoft.com/office/drawing/2014/main" id="{015A828F-E354-4DE0-B3C8-E70AD2325BDD}"/>
                  </a:ext>
                </a:extLst>
              </p:cNvPr>
              <p:cNvSpPr>
                <a:spLocks/>
              </p:cNvSpPr>
              <p:nvPr/>
            </p:nvSpPr>
            <p:spPr bwMode="auto">
              <a:xfrm>
                <a:off x="3014663" y="2319339"/>
                <a:ext cx="90488" cy="215900"/>
              </a:xfrm>
              <a:custGeom>
                <a:avLst/>
                <a:gdLst>
                  <a:gd name="T0" fmla="*/ 20 w 123"/>
                  <a:gd name="T1" fmla="*/ 294 h 294"/>
                  <a:gd name="T2" fmla="*/ 5 w 123"/>
                  <a:gd name="T3" fmla="*/ 286 h 294"/>
                  <a:gd name="T4" fmla="*/ 11 w 123"/>
                  <a:gd name="T5" fmla="*/ 262 h 294"/>
                  <a:gd name="T6" fmla="*/ 63 w 123"/>
                  <a:gd name="T7" fmla="*/ 20 h 294"/>
                  <a:gd name="T8" fmla="*/ 78 w 123"/>
                  <a:gd name="T9" fmla="*/ 1 h 294"/>
                  <a:gd name="T10" fmla="*/ 97 w 123"/>
                  <a:gd name="T11" fmla="*/ 16 h 294"/>
                  <a:gd name="T12" fmla="*/ 29 w 123"/>
                  <a:gd name="T13" fmla="*/ 292 h 294"/>
                  <a:gd name="T14" fmla="*/ 20 w 123"/>
                  <a:gd name="T15" fmla="*/ 294 h 2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3" h="294">
                    <a:moveTo>
                      <a:pt x="20" y="294"/>
                    </a:moveTo>
                    <a:cubicBezTo>
                      <a:pt x="14" y="294"/>
                      <a:pt x="8" y="291"/>
                      <a:pt x="5" y="286"/>
                    </a:cubicBezTo>
                    <a:cubicBezTo>
                      <a:pt x="0" y="278"/>
                      <a:pt x="3" y="267"/>
                      <a:pt x="11" y="262"/>
                    </a:cubicBezTo>
                    <a:cubicBezTo>
                      <a:pt x="74" y="224"/>
                      <a:pt x="70" y="75"/>
                      <a:pt x="63" y="20"/>
                    </a:cubicBezTo>
                    <a:cubicBezTo>
                      <a:pt x="62" y="11"/>
                      <a:pt x="68" y="2"/>
                      <a:pt x="78" y="1"/>
                    </a:cubicBezTo>
                    <a:cubicBezTo>
                      <a:pt x="87" y="0"/>
                      <a:pt x="96" y="6"/>
                      <a:pt x="97" y="16"/>
                    </a:cubicBezTo>
                    <a:cubicBezTo>
                      <a:pt x="98" y="25"/>
                      <a:pt x="123" y="235"/>
                      <a:pt x="29" y="292"/>
                    </a:cubicBezTo>
                    <a:cubicBezTo>
                      <a:pt x="26" y="293"/>
                      <a:pt x="23" y="294"/>
                      <a:pt x="20" y="29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1600"/>
              </a:p>
            </p:txBody>
          </p:sp>
          <p:sp>
            <p:nvSpPr>
              <p:cNvPr id="61" name="Rectangle 204">
                <a:extLst>
                  <a:ext uri="{FF2B5EF4-FFF2-40B4-BE49-F238E27FC236}">
                    <a16:creationId xmlns:a16="http://schemas.microsoft.com/office/drawing/2014/main" id="{7C40B232-9BF1-4103-85BE-B3C8BF5C130A}"/>
                  </a:ext>
                </a:extLst>
              </p:cNvPr>
              <p:cNvSpPr>
                <a:spLocks noChangeArrowheads="1"/>
              </p:cNvSpPr>
              <p:nvPr/>
            </p:nvSpPr>
            <p:spPr bwMode="auto">
              <a:xfrm>
                <a:off x="3017838" y="2522539"/>
                <a:ext cx="25400" cy="50800"/>
              </a:xfrm>
              <a:prstGeom prst="rect">
                <a:avLst/>
              </a:prstGeom>
              <a:grpFill/>
              <a:ln>
                <a:noFill/>
              </a:ln>
            </p:spPr>
            <p:txBody>
              <a:bodyPr vert="horz" wrap="square" lIns="91440" tIns="45720" rIns="91440" bIns="45720" numCol="1" anchor="t" anchorCtr="0" compatLnSpc="1">
                <a:prstTxWarp prst="textNoShape">
                  <a:avLst/>
                </a:prstTxWarp>
              </a:bodyPr>
              <a:lstStyle/>
              <a:p>
                <a:endParaRPr lang="en-US" sz="1600"/>
              </a:p>
            </p:txBody>
          </p:sp>
          <p:sp>
            <p:nvSpPr>
              <p:cNvPr id="62" name="Freeform 206">
                <a:extLst>
                  <a:ext uri="{FF2B5EF4-FFF2-40B4-BE49-F238E27FC236}">
                    <a16:creationId xmlns:a16="http://schemas.microsoft.com/office/drawing/2014/main" id="{7E4B9434-0A03-48B0-801E-4371BD37E6A3}"/>
                  </a:ext>
                </a:extLst>
              </p:cNvPr>
              <p:cNvSpPr>
                <a:spLocks/>
              </p:cNvSpPr>
              <p:nvPr/>
            </p:nvSpPr>
            <p:spPr bwMode="auto">
              <a:xfrm>
                <a:off x="3017838" y="2586038"/>
                <a:ext cx="25400" cy="25400"/>
              </a:xfrm>
              <a:custGeom>
                <a:avLst/>
                <a:gdLst>
                  <a:gd name="T0" fmla="*/ 0 w 34"/>
                  <a:gd name="T1" fmla="*/ 35 h 35"/>
                  <a:gd name="T2" fmla="*/ 0 w 34"/>
                  <a:gd name="T3" fmla="*/ 9 h 35"/>
                  <a:gd name="T4" fmla="*/ 8 w 34"/>
                  <a:gd name="T5" fmla="*/ 0 h 35"/>
                  <a:gd name="T6" fmla="*/ 26 w 34"/>
                  <a:gd name="T7" fmla="*/ 0 h 35"/>
                  <a:gd name="T8" fmla="*/ 34 w 34"/>
                  <a:gd name="T9" fmla="*/ 9 h 35"/>
                  <a:gd name="T10" fmla="*/ 34 w 34"/>
                  <a:gd name="T11" fmla="*/ 35 h 35"/>
                  <a:gd name="T12" fmla="*/ 0 w 34"/>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34" h="35">
                    <a:moveTo>
                      <a:pt x="0" y="35"/>
                    </a:moveTo>
                    <a:cubicBezTo>
                      <a:pt x="0" y="9"/>
                      <a:pt x="0" y="9"/>
                      <a:pt x="0" y="9"/>
                    </a:cubicBezTo>
                    <a:cubicBezTo>
                      <a:pt x="0" y="4"/>
                      <a:pt x="4" y="0"/>
                      <a:pt x="8" y="0"/>
                    </a:cubicBezTo>
                    <a:cubicBezTo>
                      <a:pt x="26" y="0"/>
                      <a:pt x="26" y="0"/>
                      <a:pt x="26" y="0"/>
                    </a:cubicBezTo>
                    <a:cubicBezTo>
                      <a:pt x="30" y="0"/>
                      <a:pt x="34" y="4"/>
                      <a:pt x="34" y="9"/>
                    </a:cubicBezTo>
                    <a:cubicBezTo>
                      <a:pt x="34" y="35"/>
                      <a:pt x="34" y="35"/>
                      <a:pt x="34" y="35"/>
                    </a:cubicBezTo>
                    <a:lnTo>
                      <a:pt x="0" y="35"/>
                    </a:lnTo>
                    <a:close/>
                  </a:path>
                </a:pathLst>
              </a:custGeom>
              <a:grpFill/>
              <a:ln>
                <a:noFill/>
              </a:ln>
            </p:spPr>
            <p:txBody>
              <a:bodyPr vert="horz" wrap="square" lIns="91440" tIns="45720" rIns="91440" bIns="45720" numCol="1" anchor="t" anchorCtr="0" compatLnSpc="1">
                <a:prstTxWarp prst="textNoShape">
                  <a:avLst/>
                </a:prstTxWarp>
              </a:bodyPr>
              <a:lstStyle/>
              <a:p>
                <a:endParaRPr lang="en-US" sz="1600"/>
              </a:p>
            </p:txBody>
          </p:sp>
          <p:sp>
            <p:nvSpPr>
              <p:cNvPr id="63" name="Rectangle 207">
                <a:extLst>
                  <a:ext uri="{FF2B5EF4-FFF2-40B4-BE49-F238E27FC236}">
                    <a16:creationId xmlns:a16="http://schemas.microsoft.com/office/drawing/2014/main" id="{1A1C9AE0-1688-4F70-AA0A-3C95978AB42C}"/>
                  </a:ext>
                </a:extLst>
              </p:cNvPr>
              <p:cNvSpPr>
                <a:spLocks noChangeArrowheads="1"/>
              </p:cNvSpPr>
              <p:nvPr/>
            </p:nvSpPr>
            <p:spPr bwMode="auto">
              <a:xfrm>
                <a:off x="2979738" y="2408238"/>
                <a:ext cx="101600" cy="25400"/>
              </a:xfrm>
              <a:prstGeom prst="rect">
                <a:avLst/>
              </a:prstGeom>
              <a:grpFill/>
              <a:ln>
                <a:noFill/>
              </a:ln>
            </p:spPr>
            <p:txBody>
              <a:bodyPr vert="horz" wrap="square" lIns="91440" tIns="45720" rIns="91440" bIns="45720" numCol="1" anchor="t" anchorCtr="0" compatLnSpc="1">
                <a:prstTxWarp prst="textNoShape">
                  <a:avLst/>
                </a:prstTxWarp>
              </a:bodyPr>
              <a:lstStyle/>
              <a:p>
                <a:endParaRPr lang="en-US" sz="1600"/>
              </a:p>
            </p:txBody>
          </p:sp>
        </p:grpSp>
      </p:grpSp>
      <p:grpSp>
        <p:nvGrpSpPr>
          <p:cNvPr id="71" name="Group 70">
            <a:extLst>
              <a:ext uri="{FF2B5EF4-FFF2-40B4-BE49-F238E27FC236}">
                <a16:creationId xmlns:a16="http://schemas.microsoft.com/office/drawing/2014/main" id="{D47B765C-67DB-47FA-BB0E-AEFE7EC4F28C}"/>
              </a:ext>
            </a:extLst>
          </p:cNvPr>
          <p:cNvGrpSpPr/>
          <p:nvPr/>
        </p:nvGrpSpPr>
        <p:grpSpPr>
          <a:xfrm>
            <a:off x="11082500" y="2046965"/>
            <a:ext cx="1041008" cy="1038852"/>
            <a:chOff x="11008644" y="1973262"/>
            <a:chExt cx="1188720" cy="1186257"/>
          </a:xfrm>
        </p:grpSpPr>
        <p:sp>
          <p:nvSpPr>
            <p:cNvPr id="24" name="Rectangle 23">
              <a:extLst>
                <a:ext uri="{FF2B5EF4-FFF2-40B4-BE49-F238E27FC236}">
                  <a16:creationId xmlns:a16="http://schemas.microsoft.com/office/drawing/2014/main" id="{69FD5F7D-FED5-4800-9BCA-DF5009E6C4CC}"/>
                </a:ext>
              </a:extLst>
            </p:cNvPr>
            <p:cNvSpPr/>
            <p:nvPr/>
          </p:nvSpPr>
          <p:spPr bwMode="auto">
            <a:xfrm>
              <a:off x="11008644" y="2632011"/>
              <a:ext cx="1188720" cy="527508"/>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none" lIns="0" tIns="0" rIns="0" bIns="0"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r>
                <a:rPr lang="en-US" sz="1600" b="1" dirty="0">
                  <a:solidFill>
                    <a:schemeClr val="tx1"/>
                  </a:solidFill>
                  <a:latin typeface="Segoe UI Semibold" panose="020B0702040204020203" pitchFamily="34" charset="0"/>
                  <a:ea typeface="Segoe UI" pitchFamily="34" charset="0"/>
                  <a:cs typeface="Segoe UI" pitchFamily="34" charset="0"/>
                </a:rPr>
                <a:t>Adult </a:t>
              </a:r>
              <a:br>
                <a:rPr lang="en-US" sz="1600" b="1" dirty="0">
                  <a:solidFill>
                    <a:schemeClr val="tx1"/>
                  </a:solidFill>
                  <a:latin typeface="Segoe UI Semibold" panose="020B0702040204020203" pitchFamily="34" charset="0"/>
                  <a:ea typeface="Segoe UI" pitchFamily="34" charset="0"/>
                  <a:cs typeface="Segoe UI" pitchFamily="34" charset="0"/>
                </a:rPr>
              </a:br>
              <a:r>
                <a:rPr lang="en-US" sz="1600" b="1" dirty="0">
                  <a:solidFill>
                    <a:schemeClr val="tx1"/>
                  </a:solidFill>
                  <a:latin typeface="Segoe UI Semibold" panose="020B0702040204020203" pitchFamily="34" charset="0"/>
                  <a:ea typeface="Segoe UI" pitchFamily="34" charset="0"/>
                  <a:cs typeface="Segoe UI" pitchFamily="34" charset="0"/>
                </a:rPr>
                <a:t>day care</a:t>
              </a:r>
            </a:p>
          </p:txBody>
        </p:sp>
        <p:sp>
          <p:nvSpPr>
            <p:cNvPr id="64" name="Freeform 56">
              <a:extLst>
                <a:ext uri="{FF2B5EF4-FFF2-40B4-BE49-F238E27FC236}">
                  <a16:creationId xmlns:a16="http://schemas.microsoft.com/office/drawing/2014/main" id="{3DA22184-12F3-4AC6-A828-72A82FEEA292}"/>
                </a:ext>
              </a:extLst>
            </p:cNvPr>
            <p:cNvSpPr>
              <a:spLocks noEditPoints="1"/>
            </p:cNvSpPr>
            <p:nvPr/>
          </p:nvSpPr>
          <p:spPr bwMode="auto">
            <a:xfrm>
              <a:off x="11334428" y="1973262"/>
              <a:ext cx="537153" cy="537153"/>
            </a:xfrm>
            <a:custGeom>
              <a:avLst/>
              <a:gdLst>
                <a:gd name="T0" fmla="*/ 355 w 404"/>
                <a:gd name="T1" fmla="*/ 384 h 404"/>
                <a:gd name="T2" fmla="*/ 355 w 404"/>
                <a:gd name="T3" fmla="*/ 0 h 404"/>
                <a:gd name="T4" fmla="*/ 50 w 404"/>
                <a:gd name="T5" fmla="*/ 0 h 404"/>
                <a:gd name="T6" fmla="*/ 50 w 404"/>
                <a:gd name="T7" fmla="*/ 384 h 404"/>
                <a:gd name="T8" fmla="*/ 0 w 404"/>
                <a:gd name="T9" fmla="*/ 384 h 404"/>
                <a:gd name="T10" fmla="*/ 0 w 404"/>
                <a:gd name="T11" fmla="*/ 404 h 404"/>
                <a:gd name="T12" fmla="*/ 404 w 404"/>
                <a:gd name="T13" fmla="*/ 404 h 404"/>
                <a:gd name="T14" fmla="*/ 404 w 404"/>
                <a:gd name="T15" fmla="*/ 384 h 404"/>
                <a:gd name="T16" fmla="*/ 355 w 404"/>
                <a:gd name="T17" fmla="*/ 384 h 404"/>
                <a:gd name="T18" fmla="*/ 221 w 404"/>
                <a:gd name="T19" fmla="*/ 69 h 404"/>
                <a:gd name="T20" fmla="*/ 295 w 404"/>
                <a:gd name="T21" fmla="*/ 69 h 404"/>
                <a:gd name="T22" fmla="*/ 295 w 404"/>
                <a:gd name="T23" fmla="*/ 143 h 404"/>
                <a:gd name="T24" fmla="*/ 221 w 404"/>
                <a:gd name="T25" fmla="*/ 143 h 404"/>
                <a:gd name="T26" fmla="*/ 221 w 404"/>
                <a:gd name="T27" fmla="*/ 69 h 404"/>
                <a:gd name="T28" fmla="*/ 221 w 404"/>
                <a:gd name="T29" fmla="*/ 179 h 404"/>
                <a:gd name="T30" fmla="*/ 295 w 404"/>
                <a:gd name="T31" fmla="*/ 179 h 404"/>
                <a:gd name="T32" fmla="*/ 295 w 404"/>
                <a:gd name="T33" fmla="*/ 253 h 404"/>
                <a:gd name="T34" fmla="*/ 221 w 404"/>
                <a:gd name="T35" fmla="*/ 253 h 404"/>
                <a:gd name="T36" fmla="*/ 221 w 404"/>
                <a:gd name="T37" fmla="*/ 179 h 404"/>
                <a:gd name="T38" fmla="*/ 109 w 404"/>
                <a:gd name="T39" fmla="*/ 69 h 404"/>
                <a:gd name="T40" fmla="*/ 183 w 404"/>
                <a:gd name="T41" fmla="*/ 69 h 404"/>
                <a:gd name="T42" fmla="*/ 183 w 404"/>
                <a:gd name="T43" fmla="*/ 143 h 404"/>
                <a:gd name="T44" fmla="*/ 109 w 404"/>
                <a:gd name="T45" fmla="*/ 143 h 404"/>
                <a:gd name="T46" fmla="*/ 109 w 404"/>
                <a:gd name="T47" fmla="*/ 69 h 404"/>
                <a:gd name="T48" fmla="*/ 109 w 404"/>
                <a:gd name="T49" fmla="*/ 179 h 404"/>
                <a:gd name="T50" fmla="*/ 183 w 404"/>
                <a:gd name="T51" fmla="*/ 179 h 404"/>
                <a:gd name="T52" fmla="*/ 183 w 404"/>
                <a:gd name="T53" fmla="*/ 253 h 404"/>
                <a:gd name="T54" fmla="*/ 109 w 404"/>
                <a:gd name="T55" fmla="*/ 253 h 404"/>
                <a:gd name="T56" fmla="*/ 109 w 404"/>
                <a:gd name="T57" fmla="*/ 179 h 404"/>
                <a:gd name="T58" fmla="*/ 146 w 404"/>
                <a:gd name="T59" fmla="*/ 384 h 404"/>
                <a:gd name="T60" fmla="*/ 146 w 404"/>
                <a:gd name="T61" fmla="*/ 298 h 404"/>
                <a:gd name="T62" fmla="*/ 258 w 404"/>
                <a:gd name="T63" fmla="*/ 298 h 404"/>
                <a:gd name="T64" fmla="*/ 258 w 404"/>
                <a:gd name="T65" fmla="*/ 384 h 404"/>
                <a:gd name="T66" fmla="*/ 146 w 404"/>
                <a:gd name="T67" fmla="*/ 384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04" h="404">
                  <a:moveTo>
                    <a:pt x="355" y="384"/>
                  </a:moveTo>
                  <a:lnTo>
                    <a:pt x="355" y="0"/>
                  </a:lnTo>
                  <a:lnTo>
                    <a:pt x="50" y="0"/>
                  </a:lnTo>
                  <a:lnTo>
                    <a:pt x="50" y="384"/>
                  </a:lnTo>
                  <a:lnTo>
                    <a:pt x="0" y="384"/>
                  </a:lnTo>
                  <a:lnTo>
                    <a:pt x="0" y="404"/>
                  </a:lnTo>
                  <a:lnTo>
                    <a:pt x="404" y="404"/>
                  </a:lnTo>
                  <a:lnTo>
                    <a:pt x="404" y="384"/>
                  </a:lnTo>
                  <a:lnTo>
                    <a:pt x="355" y="384"/>
                  </a:lnTo>
                  <a:close/>
                  <a:moveTo>
                    <a:pt x="221" y="69"/>
                  </a:moveTo>
                  <a:lnTo>
                    <a:pt x="295" y="69"/>
                  </a:lnTo>
                  <a:lnTo>
                    <a:pt x="295" y="143"/>
                  </a:lnTo>
                  <a:lnTo>
                    <a:pt x="221" y="143"/>
                  </a:lnTo>
                  <a:lnTo>
                    <a:pt x="221" y="69"/>
                  </a:lnTo>
                  <a:close/>
                  <a:moveTo>
                    <a:pt x="221" y="179"/>
                  </a:moveTo>
                  <a:lnTo>
                    <a:pt x="295" y="179"/>
                  </a:lnTo>
                  <a:lnTo>
                    <a:pt x="295" y="253"/>
                  </a:lnTo>
                  <a:lnTo>
                    <a:pt x="221" y="253"/>
                  </a:lnTo>
                  <a:lnTo>
                    <a:pt x="221" y="179"/>
                  </a:lnTo>
                  <a:close/>
                  <a:moveTo>
                    <a:pt x="109" y="69"/>
                  </a:moveTo>
                  <a:lnTo>
                    <a:pt x="183" y="69"/>
                  </a:lnTo>
                  <a:lnTo>
                    <a:pt x="183" y="143"/>
                  </a:lnTo>
                  <a:lnTo>
                    <a:pt x="109" y="143"/>
                  </a:lnTo>
                  <a:lnTo>
                    <a:pt x="109" y="69"/>
                  </a:lnTo>
                  <a:close/>
                  <a:moveTo>
                    <a:pt x="109" y="179"/>
                  </a:moveTo>
                  <a:lnTo>
                    <a:pt x="183" y="179"/>
                  </a:lnTo>
                  <a:lnTo>
                    <a:pt x="183" y="253"/>
                  </a:lnTo>
                  <a:lnTo>
                    <a:pt x="109" y="253"/>
                  </a:lnTo>
                  <a:lnTo>
                    <a:pt x="109" y="179"/>
                  </a:lnTo>
                  <a:close/>
                  <a:moveTo>
                    <a:pt x="146" y="384"/>
                  </a:moveTo>
                  <a:lnTo>
                    <a:pt x="146" y="298"/>
                  </a:lnTo>
                  <a:lnTo>
                    <a:pt x="258" y="298"/>
                  </a:lnTo>
                  <a:lnTo>
                    <a:pt x="258" y="384"/>
                  </a:lnTo>
                  <a:lnTo>
                    <a:pt x="146" y="384"/>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sz="1600"/>
            </a:p>
          </p:txBody>
        </p:sp>
      </p:grpSp>
      <p:sp>
        <p:nvSpPr>
          <p:cNvPr id="5" name="Title 4">
            <a:extLst>
              <a:ext uri="{FF2B5EF4-FFF2-40B4-BE49-F238E27FC236}">
                <a16:creationId xmlns:a16="http://schemas.microsoft.com/office/drawing/2014/main" id="{EFD755E7-009E-442C-98CA-0A70C002DBB5}"/>
              </a:ext>
            </a:extLst>
          </p:cNvPr>
          <p:cNvSpPr>
            <a:spLocks noGrp="1"/>
          </p:cNvSpPr>
          <p:nvPr>
            <p:ph type="title"/>
          </p:nvPr>
        </p:nvSpPr>
        <p:spPr>
          <a:xfrm>
            <a:off x="116717" y="40766"/>
            <a:ext cx="10042581" cy="906462"/>
          </a:xfrm>
        </p:spPr>
        <p:txBody>
          <a:bodyPr/>
          <a:lstStyle/>
          <a:p>
            <a:r>
              <a:rPr lang="en-US" dirty="0"/>
              <a:t>Increasing membership and Adding VALUE</a:t>
            </a:r>
          </a:p>
        </p:txBody>
      </p:sp>
      <p:grpSp>
        <p:nvGrpSpPr>
          <p:cNvPr id="2" name="Group 1">
            <a:extLst>
              <a:ext uri="{FF2B5EF4-FFF2-40B4-BE49-F238E27FC236}">
                <a16:creationId xmlns:a16="http://schemas.microsoft.com/office/drawing/2014/main" id="{0E8A4AED-3537-4D2F-9945-1A4196980FAA}"/>
              </a:ext>
            </a:extLst>
          </p:cNvPr>
          <p:cNvGrpSpPr/>
          <p:nvPr/>
        </p:nvGrpSpPr>
        <p:grpSpPr>
          <a:xfrm>
            <a:off x="3782504" y="4286098"/>
            <a:ext cx="1041008" cy="982503"/>
            <a:chOff x="4056900" y="4367942"/>
            <a:chExt cx="1041008" cy="982503"/>
          </a:xfrm>
        </p:grpSpPr>
        <p:sp>
          <p:nvSpPr>
            <p:cNvPr id="73" name="Rectangle 72">
              <a:extLst>
                <a:ext uri="{FF2B5EF4-FFF2-40B4-BE49-F238E27FC236}">
                  <a16:creationId xmlns:a16="http://schemas.microsoft.com/office/drawing/2014/main" id="{2342D417-6383-4E14-8BDF-9FA6AD4DA252}"/>
                </a:ext>
              </a:extLst>
            </p:cNvPr>
            <p:cNvSpPr/>
            <p:nvPr/>
          </p:nvSpPr>
          <p:spPr bwMode="auto">
            <a:xfrm>
              <a:off x="4056900" y="4888486"/>
              <a:ext cx="1041008" cy="461959"/>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none" lIns="0" tIns="0" rIns="0" bIns="0"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r>
                <a:rPr lang="en-US" sz="1600" b="1" dirty="0">
                  <a:solidFill>
                    <a:schemeClr val="tx1"/>
                  </a:solidFill>
                  <a:latin typeface="Segoe UI Semibold" panose="020B0702040204020203" pitchFamily="34" charset="0"/>
                  <a:ea typeface="Segoe UI" pitchFamily="34" charset="0"/>
                  <a:cs typeface="Segoe UI" pitchFamily="34" charset="0"/>
                </a:rPr>
                <a:t>Hospital</a:t>
              </a:r>
            </a:p>
          </p:txBody>
        </p:sp>
        <p:grpSp>
          <p:nvGrpSpPr>
            <p:cNvPr id="77" name="Group 76">
              <a:extLst>
                <a:ext uri="{FF2B5EF4-FFF2-40B4-BE49-F238E27FC236}">
                  <a16:creationId xmlns:a16="http://schemas.microsoft.com/office/drawing/2014/main" id="{7482955D-EA50-4D92-A00C-5B59DED87479}"/>
                </a:ext>
              </a:extLst>
            </p:cNvPr>
            <p:cNvGrpSpPr/>
            <p:nvPr/>
          </p:nvGrpSpPr>
          <p:grpSpPr>
            <a:xfrm>
              <a:off x="4369518" y="4367942"/>
              <a:ext cx="415773" cy="417949"/>
              <a:chOff x="4119563" y="2306638"/>
              <a:chExt cx="303213" cy="304800"/>
            </a:xfrm>
            <a:solidFill>
              <a:schemeClr val="accent1"/>
            </a:solidFill>
          </p:grpSpPr>
          <p:sp>
            <p:nvSpPr>
              <p:cNvPr id="78" name="Freeform 344">
                <a:extLst>
                  <a:ext uri="{FF2B5EF4-FFF2-40B4-BE49-F238E27FC236}">
                    <a16:creationId xmlns:a16="http://schemas.microsoft.com/office/drawing/2014/main" id="{5F9B697F-FEBE-4EA5-954E-8525741E28F4}"/>
                  </a:ext>
                </a:extLst>
              </p:cNvPr>
              <p:cNvSpPr>
                <a:spLocks/>
              </p:cNvSpPr>
              <p:nvPr/>
            </p:nvSpPr>
            <p:spPr bwMode="auto">
              <a:xfrm>
                <a:off x="4232276" y="2332038"/>
                <a:ext cx="76200" cy="76200"/>
              </a:xfrm>
              <a:custGeom>
                <a:avLst/>
                <a:gdLst>
                  <a:gd name="T0" fmla="*/ 97 w 104"/>
                  <a:gd name="T1" fmla="*/ 0 h 104"/>
                  <a:gd name="T2" fmla="*/ 71 w 104"/>
                  <a:gd name="T3" fmla="*/ 0 h 104"/>
                  <a:gd name="T4" fmla="*/ 64 w 104"/>
                  <a:gd name="T5" fmla="*/ 7 h 104"/>
                  <a:gd name="T6" fmla="*/ 64 w 104"/>
                  <a:gd name="T7" fmla="*/ 32 h 104"/>
                  <a:gd name="T8" fmla="*/ 40 w 104"/>
                  <a:gd name="T9" fmla="*/ 32 h 104"/>
                  <a:gd name="T10" fmla="*/ 40 w 104"/>
                  <a:gd name="T11" fmla="*/ 7 h 104"/>
                  <a:gd name="T12" fmla="*/ 33 w 104"/>
                  <a:gd name="T13" fmla="*/ 0 h 104"/>
                  <a:gd name="T14" fmla="*/ 7 w 104"/>
                  <a:gd name="T15" fmla="*/ 0 h 104"/>
                  <a:gd name="T16" fmla="*/ 0 w 104"/>
                  <a:gd name="T17" fmla="*/ 7 h 104"/>
                  <a:gd name="T18" fmla="*/ 0 w 104"/>
                  <a:gd name="T19" fmla="*/ 97 h 104"/>
                  <a:gd name="T20" fmla="*/ 7 w 104"/>
                  <a:gd name="T21" fmla="*/ 104 h 104"/>
                  <a:gd name="T22" fmla="*/ 33 w 104"/>
                  <a:gd name="T23" fmla="*/ 104 h 104"/>
                  <a:gd name="T24" fmla="*/ 40 w 104"/>
                  <a:gd name="T25" fmla="*/ 97 h 104"/>
                  <a:gd name="T26" fmla="*/ 40 w 104"/>
                  <a:gd name="T27" fmla="*/ 72 h 104"/>
                  <a:gd name="T28" fmla="*/ 64 w 104"/>
                  <a:gd name="T29" fmla="*/ 72 h 104"/>
                  <a:gd name="T30" fmla="*/ 64 w 104"/>
                  <a:gd name="T31" fmla="*/ 97 h 104"/>
                  <a:gd name="T32" fmla="*/ 71 w 104"/>
                  <a:gd name="T33" fmla="*/ 104 h 104"/>
                  <a:gd name="T34" fmla="*/ 97 w 104"/>
                  <a:gd name="T35" fmla="*/ 104 h 104"/>
                  <a:gd name="T36" fmla="*/ 104 w 104"/>
                  <a:gd name="T37" fmla="*/ 97 h 104"/>
                  <a:gd name="T38" fmla="*/ 104 w 104"/>
                  <a:gd name="T39" fmla="*/ 65 h 104"/>
                  <a:gd name="T40" fmla="*/ 104 w 104"/>
                  <a:gd name="T41" fmla="*/ 39 h 104"/>
                  <a:gd name="T42" fmla="*/ 104 w 104"/>
                  <a:gd name="T43" fmla="*/ 7 h 104"/>
                  <a:gd name="T44" fmla="*/ 97 w 104"/>
                  <a:gd name="T45" fmla="*/ 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4" h="104">
                    <a:moveTo>
                      <a:pt x="97" y="0"/>
                    </a:moveTo>
                    <a:cubicBezTo>
                      <a:pt x="71" y="0"/>
                      <a:pt x="71" y="0"/>
                      <a:pt x="71" y="0"/>
                    </a:cubicBezTo>
                    <a:cubicBezTo>
                      <a:pt x="67" y="0"/>
                      <a:pt x="64" y="3"/>
                      <a:pt x="64" y="7"/>
                    </a:cubicBezTo>
                    <a:cubicBezTo>
                      <a:pt x="64" y="32"/>
                      <a:pt x="64" y="32"/>
                      <a:pt x="64" y="32"/>
                    </a:cubicBezTo>
                    <a:cubicBezTo>
                      <a:pt x="40" y="32"/>
                      <a:pt x="40" y="32"/>
                      <a:pt x="40" y="32"/>
                    </a:cubicBezTo>
                    <a:cubicBezTo>
                      <a:pt x="40" y="7"/>
                      <a:pt x="40" y="7"/>
                      <a:pt x="40" y="7"/>
                    </a:cubicBezTo>
                    <a:cubicBezTo>
                      <a:pt x="40" y="3"/>
                      <a:pt x="37" y="0"/>
                      <a:pt x="33" y="0"/>
                    </a:cubicBezTo>
                    <a:cubicBezTo>
                      <a:pt x="7" y="0"/>
                      <a:pt x="7" y="0"/>
                      <a:pt x="7" y="0"/>
                    </a:cubicBezTo>
                    <a:cubicBezTo>
                      <a:pt x="4" y="0"/>
                      <a:pt x="0" y="3"/>
                      <a:pt x="0" y="7"/>
                    </a:cubicBezTo>
                    <a:cubicBezTo>
                      <a:pt x="0" y="97"/>
                      <a:pt x="0" y="97"/>
                      <a:pt x="0" y="97"/>
                    </a:cubicBezTo>
                    <a:cubicBezTo>
                      <a:pt x="0" y="100"/>
                      <a:pt x="4" y="104"/>
                      <a:pt x="7" y="104"/>
                    </a:cubicBezTo>
                    <a:cubicBezTo>
                      <a:pt x="33" y="104"/>
                      <a:pt x="33" y="104"/>
                      <a:pt x="33" y="104"/>
                    </a:cubicBezTo>
                    <a:cubicBezTo>
                      <a:pt x="37" y="104"/>
                      <a:pt x="40" y="100"/>
                      <a:pt x="40" y="97"/>
                    </a:cubicBezTo>
                    <a:cubicBezTo>
                      <a:pt x="40" y="72"/>
                      <a:pt x="40" y="72"/>
                      <a:pt x="40" y="72"/>
                    </a:cubicBezTo>
                    <a:cubicBezTo>
                      <a:pt x="64" y="72"/>
                      <a:pt x="64" y="72"/>
                      <a:pt x="64" y="72"/>
                    </a:cubicBezTo>
                    <a:cubicBezTo>
                      <a:pt x="64" y="97"/>
                      <a:pt x="64" y="97"/>
                      <a:pt x="64" y="97"/>
                    </a:cubicBezTo>
                    <a:cubicBezTo>
                      <a:pt x="64" y="100"/>
                      <a:pt x="67" y="104"/>
                      <a:pt x="71" y="104"/>
                    </a:cubicBezTo>
                    <a:cubicBezTo>
                      <a:pt x="97" y="104"/>
                      <a:pt x="97" y="104"/>
                      <a:pt x="97" y="104"/>
                    </a:cubicBezTo>
                    <a:cubicBezTo>
                      <a:pt x="101" y="104"/>
                      <a:pt x="104" y="100"/>
                      <a:pt x="104" y="97"/>
                    </a:cubicBezTo>
                    <a:cubicBezTo>
                      <a:pt x="104" y="65"/>
                      <a:pt x="104" y="65"/>
                      <a:pt x="104" y="65"/>
                    </a:cubicBezTo>
                    <a:cubicBezTo>
                      <a:pt x="104" y="39"/>
                      <a:pt x="104" y="39"/>
                      <a:pt x="104" y="39"/>
                    </a:cubicBezTo>
                    <a:cubicBezTo>
                      <a:pt x="104" y="7"/>
                      <a:pt x="104" y="7"/>
                      <a:pt x="104" y="7"/>
                    </a:cubicBezTo>
                    <a:cubicBezTo>
                      <a:pt x="104" y="3"/>
                      <a:pt x="101" y="0"/>
                      <a:pt x="97"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79" name="Freeform 345">
                <a:extLst>
                  <a:ext uri="{FF2B5EF4-FFF2-40B4-BE49-F238E27FC236}">
                    <a16:creationId xmlns:a16="http://schemas.microsoft.com/office/drawing/2014/main" id="{C875CD2C-423F-4855-A9D0-71CA499C30F3}"/>
                  </a:ext>
                </a:extLst>
              </p:cNvPr>
              <p:cNvSpPr>
                <a:spLocks noEditPoints="1"/>
              </p:cNvSpPr>
              <p:nvPr/>
            </p:nvSpPr>
            <p:spPr bwMode="auto">
              <a:xfrm>
                <a:off x="4206876" y="2306638"/>
                <a:ext cx="127000" cy="127000"/>
              </a:xfrm>
              <a:custGeom>
                <a:avLst/>
                <a:gdLst>
                  <a:gd name="T0" fmla="*/ 149 w 173"/>
                  <a:gd name="T1" fmla="*/ 172 h 172"/>
                  <a:gd name="T2" fmla="*/ 24 w 173"/>
                  <a:gd name="T3" fmla="*/ 172 h 172"/>
                  <a:gd name="T4" fmla="*/ 0 w 173"/>
                  <a:gd name="T5" fmla="*/ 148 h 172"/>
                  <a:gd name="T6" fmla="*/ 0 w 173"/>
                  <a:gd name="T7" fmla="*/ 24 h 172"/>
                  <a:gd name="T8" fmla="*/ 24 w 173"/>
                  <a:gd name="T9" fmla="*/ 0 h 172"/>
                  <a:gd name="T10" fmla="*/ 149 w 173"/>
                  <a:gd name="T11" fmla="*/ 0 h 172"/>
                  <a:gd name="T12" fmla="*/ 173 w 173"/>
                  <a:gd name="T13" fmla="*/ 24 h 172"/>
                  <a:gd name="T14" fmla="*/ 173 w 173"/>
                  <a:gd name="T15" fmla="*/ 148 h 172"/>
                  <a:gd name="T16" fmla="*/ 149 w 173"/>
                  <a:gd name="T17" fmla="*/ 172 h 172"/>
                  <a:gd name="T18" fmla="*/ 24 w 173"/>
                  <a:gd name="T19" fmla="*/ 17 h 172"/>
                  <a:gd name="T20" fmla="*/ 18 w 173"/>
                  <a:gd name="T21" fmla="*/ 24 h 172"/>
                  <a:gd name="T22" fmla="*/ 18 w 173"/>
                  <a:gd name="T23" fmla="*/ 148 h 172"/>
                  <a:gd name="T24" fmla="*/ 24 w 173"/>
                  <a:gd name="T25" fmla="*/ 155 h 172"/>
                  <a:gd name="T26" fmla="*/ 149 w 173"/>
                  <a:gd name="T27" fmla="*/ 155 h 172"/>
                  <a:gd name="T28" fmla="*/ 156 w 173"/>
                  <a:gd name="T29" fmla="*/ 148 h 172"/>
                  <a:gd name="T30" fmla="*/ 156 w 173"/>
                  <a:gd name="T31" fmla="*/ 24 h 172"/>
                  <a:gd name="T32" fmla="*/ 149 w 173"/>
                  <a:gd name="T33" fmla="*/ 17 h 172"/>
                  <a:gd name="T34" fmla="*/ 24 w 173"/>
                  <a:gd name="T35" fmla="*/ 17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3" h="172">
                    <a:moveTo>
                      <a:pt x="149" y="172"/>
                    </a:moveTo>
                    <a:cubicBezTo>
                      <a:pt x="24" y="172"/>
                      <a:pt x="24" y="172"/>
                      <a:pt x="24" y="172"/>
                    </a:cubicBezTo>
                    <a:cubicBezTo>
                      <a:pt x="11" y="172"/>
                      <a:pt x="0" y="161"/>
                      <a:pt x="0" y="148"/>
                    </a:cubicBezTo>
                    <a:cubicBezTo>
                      <a:pt x="0" y="24"/>
                      <a:pt x="0" y="24"/>
                      <a:pt x="0" y="24"/>
                    </a:cubicBezTo>
                    <a:cubicBezTo>
                      <a:pt x="0" y="10"/>
                      <a:pt x="11" y="0"/>
                      <a:pt x="24" y="0"/>
                    </a:cubicBezTo>
                    <a:cubicBezTo>
                      <a:pt x="149" y="0"/>
                      <a:pt x="149" y="0"/>
                      <a:pt x="149" y="0"/>
                    </a:cubicBezTo>
                    <a:cubicBezTo>
                      <a:pt x="162" y="0"/>
                      <a:pt x="173" y="10"/>
                      <a:pt x="173" y="24"/>
                    </a:cubicBezTo>
                    <a:cubicBezTo>
                      <a:pt x="173" y="148"/>
                      <a:pt x="173" y="148"/>
                      <a:pt x="173" y="148"/>
                    </a:cubicBezTo>
                    <a:cubicBezTo>
                      <a:pt x="173" y="161"/>
                      <a:pt x="162" y="172"/>
                      <a:pt x="149" y="172"/>
                    </a:cubicBezTo>
                    <a:close/>
                    <a:moveTo>
                      <a:pt x="24" y="17"/>
                    </a:moveTo>
                    <a:cubicBezTo>
                      <a:pt x="21" y="17"/>
                      <a:pt x="18" y="20"/>
                      <a:pt x="18" y="24"/>
                    </a:cubicBezTo>
                    <a:cubicBezTo>
                      <a:pt x="18" y="148"/>
                      <a:pt x="18" y="148"/>
                      <a:pt x="18" y="148"/>
                    </a:cubicBezTo>
                    <a:cubicBezTo>
                      <a:pt x="18" y="152"/>
                      <a:pt x="21" y="155"/>
                      <a:pt x="24" y="155"/>
                    </a:cubicBezTo>
                    <a:cubicBezTo>
                      <a:pt x="149" y="155"/>
                      <a:pt x="149" y="155"/>
                      <a:pt x="149" y="155"/>
                    </a:cubicBezTo>
                    <a:cubicBezTo>
                      <a:pt x="153" y="155"/>
                      <a:pt x="156" y="152"/>
                      <a:pt x="156" y="148"/>
                    </a:cubicBezTo>
                    <a:cubicBezTo>
                      <a:pt x="156" y="24"/>
                      <a:pt x="156" y="24"/>
                      <a:pt x="156" y="24"/>
                    </a:cubicBezTo>
                    <a:cubicBezTo>
                      <a:pt x="156" y="20"/>
                      <a:pt x="153" y="17"/>
                      <a:pt x="149" y="17"/>
                    </a:cubicBezTo>
                    <a:lnTo>
                      <a:pt x="24" y="17"/>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80" name="Freeform 346">
                <a:extLst>
                  <a:ext uri="{FF2B5EF4-FFF2-40B4-BE49-F238E27FC236}">
                    <a16:creationId xmlns:a16="http://schemas.microsoft.com/office/drawing/2014/main" id="{EFC2D0CC-77C2-4DC3-87A6-35C3D0866227}"/>
                  </a:ext>
                </a:extLst>
              </p:cNvPr>
              <p:cNvSpPr>
                <a:spLocks noEditPoints="1"/>
              </p:cNvSpPr>
              <p:nvPr/>
            </p:nvSpPr>
            <p:spPr bwMode="auto">
              <a:xfrm>
                <a:off x="4119563" y="2446338"/>
                <a:ext cx="303213" cy="165100"/>
              </a:xfrm>
              <a:custGeom>
                <a:avLst/>
                <a:gdLst>
                  <a:gd name="T0" fmla="*/ 406 w 414"/>
                  <a:gd name="T1" fmla="*/ 68 h 225"/>
                  <a:gd name="T2" fmla="*/ 336 w 414"/>
                  <a:gd name="T3" fmla="*/ 0 h 225"/>
                  <a:gd name="T4" fmla="*/ 69 w 414"/>
                  <a:gd name="T5" fmla="*/ 68 h 225"/>
                  <a:gd name="T6" fmla="*/ 0 w 414"/>
                  <a:gd name="T7" fmla="*/ 88 h 225"/>
                  <a:gd name="T8" fmla="*/ 0 w 414"/>
                  <a:gd name="T9" fmla="*/ 104 h 225"/>
                  <a:gd name="T10" fmla="*/ 17 w 414"/>
                  <a:gd name="T11" fmla="*/ 139 h 225"/>
                  <a:gd name="T12" fmla="*/ 17 w 414"/>
                  <a:gd name="T13" fmla="*/ 157 h 225"/>
                  <a:gd name="T14" fmla="*/ 0 w 414"/>
                  <a:gd name="T15" fmla="*/ 191 h 225"/>
                  <a:gd name="T16" fmla="*/ 0 w 414"/>
                  <a:gd name="T17" fmla="*/ 207 h 225"/>
                  <a:gd name="T18" fmla="*/ 414 w 414"/>
                  <a:gd name="T19" fmla="*/ 207 h 225"/>
                  <a:gd name="T20" fmla="*/ 414 w 414"/>
                  <a:gd name="T21" fmla="*/ 191 h 225"/>
                  <a:gd name="T22" fmla="*/ 397 w 414"/>
                  <a:gd name="T23" fmla="*/ 157 h 225"/>
                  <a:gd name="T24" fmla="*/ 397 w 414"/>
                  <a:gd name="T25" fmla="*/ 138 h 225"/>
                  <a:gd name="T26" fmla="*/ 414 w 414"/>
                  <a:gd name="T27" fmla="*/ 104 h 225"/>
                  <a:gd name="T28" fmla="*/ 414 w 414"/>
                  <a:gd name="T29" fmla="*/ 88 h 225"/>
                  <a:gd name="T30" fmla="*/ 35 w 414"/>
                  <a:gd name="T31" fmla="*/ 191 h 225"/>
                  <a:gd name="T32" fmla="*/ 52 w 414"/>
                  <a:gd name="T33" fmla="*/ 173 h 225"/>
                  <a:gd name="T34" fmla="*/ 52 w 414"/>
                  <a:gd name="T35" fmla="*/ 157 h 225"/>
                  <a:gd name="T36" fmla="*/ 35 w 414"/>
                  <a:gd name="T37" fmla="*/ 138 h 225"/>
                  <a:gd name="T38" fmla="*/ 52 w 414"/>
                  <a:gd name="T39" fmla="*/ 138 h 225"/>
                  <a:gd name="T40" fmla="*/ 35 w 414"/>
                  <a:gd name="T41" fmla="*/ 88 h 225"/>
                  <a:gd name="T42" fmla="*/ 135 w 414"/>
                  <a:gd name="T43" fmla="*/ 207 h 225"/>
                  <a:gd name="T44" fmla="*/ 135 w 414"/>
                  <a:gd name="T45" fmla="*/ 173 h 225"/>
                  <a:gd name="T46" fmla="*/ 86 w 414"/>
                  <a:gd name="T47" fmla="*/ 156 h 225"/>
                  <a:gd name="T48" fmla="*/ 135 w 414"/>
                  <a:gd name="T49" fmla="*/ 156 h 225"/>
                  <a:gd name="T50" fmla="*/ 86 w 414"/>
                  <a:gd name="T51" fmla="*/ 69 h 225"/>
                  <a:gd name="T52" fmla="*/ 135 w 414"/>
                  <a:gd name="T53" fmla="*/ 52 h 225"/>
                  <a:gd name="T54" fmla="*/ 135 w 414"/>
                  <a:gd name="T55" fmla="*/ 18 h 225"/>
                  <a:gd name="T56" fmla="*/ 151 w 414"/>
                  <a:gd name="T57" fmla="*/ 207 h 225"/>
                  <a:gd name="T58" fmla="*/ 199 w 414"/>
                  <a:gd name="T59" fmla="*/ 207 h 225"/>
                  <a:gd name="T60" fmla="*/ 151 w 414"/>
                  <a:gd name="T61" fmla="*/ 121 h 225"/>
                  <a:gd name="T62" fmla="*/ 199 w 414"/>
                  <a:gd name="T63" fmla="*/ 104 h 225"/>
                  <a:gd name="T64" fmla="*/ 199 w 414"/>
                  <a:gd name="T65" fmla="*/ 69 h 225"/>
                  <a:gd name="T66" fmla="*/ 151 w 414"/>
                  <a:gd name="T67" fmla="*/ 52 h 225"/>
                  <a:gd name="T68" fmla="*/ 199 w 414"/>
                  <a:gd name="T69" fmla="*/ 52 h 225"/>
                  <a:gd name="T70" fmla="*/ 215 w 414"/>
                  <a:gd name="T71" fmla="*/ 173 h 225"/>
                  <a:gd name="T72" fmla="*/ 263 w 414"/>
                  <a:gd name="T73" fmla="*/ 156 h 225"/>
                  <a:gd name="T74" fmla="*/ 263 w 414"/>
                  <a:gd name="T75" fmla="*/ 121 h 225"/>
                  <a:gd name="T76" fmla="*/ 215 w 414"/>
                  <a:gd name="T77" fmla="*/ 104 h 225"/>
                  <a:gd name="T78" fmla="*/ 263 w 414"/>
                  <a:gd name="T79" fmla="*/ 104 h 225"/>
                  <a:gd name="T80" fmla="*/ 215 w 414"/>
                  <a:gd name="T81" fmla="*/ 18 h 225"/>
                  <a:gd name="T82" fmla="*/ 328 w 414"/>
                  <a:gd name="T83" fmla="*/ 207 h 225"/>
                  <a:gd name="T84" fmla="*/ 328 w 414"/>
                  <a:gd name="T85" fmla="*/ 173 h 225"/>
                  <a:gd name="T86" fmla="*/ 280 w 414"/>
                  <a:gd name="T87" fmla="*/ 156 h 225"/>
                  <a:gd name="T88" fmla="*/ 328 w 414"/>
                  <a:gd name="T89" fmla="*/ 156 h 225"/>
                  <a:gd name="T90" fmla="*/ 280 w 414"/>
                  <a:gd name="T91" fmla="*/ 69 h 225"/>
                  <a:gd name="T92" fmla="*/ 328 w 414"/>
                  <a:gd name="T93" fmla="*/ 52 h 225"/>
                  <a:gd name="T94" fmla="*/ 328 w 414"/>
                  <a:gd name="T95" fmla="*/ 18 h 225"/>
                  <a:gd name="T96" fmla="*/ 362 w 414"/>
                  <a:gd name="T97" fmla="*/ 207 h 225"/>
                  <a:gd name="T98" fmla="*/ 380 w 414"/>
                  <a:gd name="T99" fmla="*/ 207 h 225"/>
                  <a:gd name="T100" fmla="*/ 362 w 414"/>
                  <a:gd name="T101" fmla="*/ 157 h 225"/>
                  <a:gd name="T102" fmla="*/ 380 w 414"/>
                  <a:gd name="T103" fmla="*/ 139 h 225"/>
                  <a:gd name="T104" fmla="*/ 380 w 414"/>
                  <a:gd name="T105" fmla="*/ 123 h 225"/>
                  <a:gd name="T106" fmla="*/ 362 w 414"/>
                  <a:gd name="T107" fmla="*/ 104 h 225"/>
                  <a:gd name="T108" fmla="*/ 380 w 414"/>
                  <a:gd name="T109" fmla="*/ 104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14" h="225">
                    <a:moveTo>
                      <a:pt x="414" y="88"/>
                    </a:moveTo>
                    <a:cubicBezTo>
                      <a:pt x="414" y="77"/>
                      <a:pt x="414" y="77"/>
                      <a:pt x="414" y="77"/>
                    </a:cubicBezTo>
                    <a:cubicBezTo>
                      <a:pt x="414" y="72"/>
                      <a:pt x="410" y="68"/>
                      <a:pt x="406" y="68"/>
                    </a:cubicBezTo>
                    <a:cubicBezTo>
                      <a:pt x="345" y="68"/>
                      <a:pt x="345" y="68"/>
                      <a:pt x="345" y="68"/>
                    </a:cubicBezTo>
                    <a:cubicBezTo>
                      <a:pt x="345" y="9"/>
                      <a:pt x="345" y="9"/>
                      <a:pt x="345" y="9"/>
                    </a:cubicBezTo>
                    <a:cubicBezTo>
                      <a:pt x="345" y="4"/>
                      <a:pt x="341" y="0"/>
                      <a:pt x="336" y="0"/>
                    </a:cubicBezTo>
                    <a:cubicBezTo>
                      <a:pt x="78" y="0"/>
                      <a:pt x="78" y="0"/>
                      <a:pt x="78" y="0"/>
                    </a:cubicBezTo>
                    <a:cubicBezTo>
                      <a:pt x="73" y="0"/>
                      <a:pt x="69" y="4"/>
                      <a:pt x="69" y="9"/>
                    </a:cubicBezTo>
                    <a:cubicBezTo>
                      <a:pt x="69" y="68"/>
                      <a:pt x="69" y="68"/>
                      <a:pt x="69" y="68"/>
                    </a:cubicBezTo>
                    <a:cubicBezTo>
                      <a:pt x="9" y="68"/>
                      <a:pt x="9" y="68"/>
                      <a:pt x="9" y="68"/>
                    </a:cubicBezTo>
                    <a:cubicBezTo>
                      <a:pt x="4" y="68"/>
                      <a:pt x="0" y="72"/>
                      <a:pt x="0" y="77"/>
                    </a:cubicBezTo>
                    <a:cubicBezTo>
                      <a:pt x="0" y="88"/>
                      <a:pt x="0" y="88"/>
                      <a:pt x="0" y="88"/>
                    </a:cubicBezTo>
                    <a:cubicBezTo>
                      <a:pt x="17" y="88"/>
                      <a:pt x="17" y="88"/>
                      <a:pt x="17" y="88"/>
                    </a:cubicBezTo>
                    <a:cubicBezTo>
                      <a:pt x="17" y="104"/>
                      <a:pt x="17" y="104"/>
                      <a:pt x="17" y="104"/>
                    </a:cubicBezTo>
                    <a:cubicBezTo>
                      <a:pt x="0" y="104"/>
                      <a:pt x="0" y="104"/>
                      <a:pt x="0" y="104"/>
                    </a:cubicBezTo>
                    <a:cubicBezTo>
                      <a:pt x="0" y="123"/>
                      <a:pt x="0" y="123"/>
                      <a:pt x="0" y="123"/>
                    </a:cubicBezTo>
                    <a:cubicBezTo>
                      <a:pt x="17" y="123"/>
                      <a:pt x="17" y="123"/>
                      <a:pt x="17" y="123"/>
                    </a:cubicBezTo>
                    <a:cubicBezTo>
                      <a:pt x="17" y="139"/>
                      <a:pt x="17" y="139"/>
                      <a:pt x="17" y="139"/>
                    </a:cubicBezTo>
                    <a:cubicBezTo>
                      <a:pt x="0" y="139"/>
                      <a:pt x="0" y="139"/>
                      <a:pt x="0" y="139"/>
                    </a:cubicBezTo>
                    <a:cubicBezTo>
                      <a:pt x="0" y="157"/>
                      <a:pt x="0" y="157"/>
                      <a:pt x="0" y="157"/>
                    </a:cubicBezTo>
                    <a:cubicBezTo>
                      <a:pt x="17" y="157"/>
                      <a:pt x="17" y="157"/>
                      <a:pt x="17" y="157"/>
                    </a:cubicBezTo>
                    <a:cubicBezTo>
                      <a:pt x="17" y="173"/>
                      <a:pt x="17" y="173"/>
                      <a:pt x="17" y="173"/>
                    </a:cubicBezTo>
                    <a:cubicBezTo>
                      <a:pt x="0" y="173"/>
                      <a:pt x="0" y="173"/>
                      <a:pt x="0" y="173"/>
                    </a:cubicBezTo>
                    <a:cubicBezTo>
                      <a:pt x="0" y="191"/>
                      <a:pt x="0" y="191"/>
                      <a:pt x="0" y="191"/>
                    </a:cubicBezTo>
                    <a:cubicBezTo>
                      <a:pt x="17" y="191"/>
                      <a:pt x="17" y="191"/>
                      <a:pt x="17" y="191"/>
                    </a:cubicBezTo>
                    <a:cubicBezTo>
                      <a:pt x="17" y="207"/>
                      <a:pt x="17" y="207"/>
                      <a:pt x="17" y="207"/>
                    </a:cubicBezTo>
                    <a:cubicBezTo>
                      <a:pt x="0" y="207"/>
                      <a:pt x="0" y="207"/>
                      <a:pt x="0" y="207"/>
                    </a:cubicBezTo>
                    <a:cubicBezTo>
                      <a:pt x="0" y="225"/>
                      <a:pt x="0" y="225"/>
                      <a:pt x="0" y="225"/>
                    </a:cubicBezTo>
                    <a:cubicBezTo>
                      <a:pt x="414" y="225"/>
                      <a:pt x="414" y="225"/>
                      <a:pt x="414" y="225"/>
                    </a:cubicBezTo>
                    <a:cubicBezTo>
                      <a:pt x="414" y="207"/>
                      <a:pt x="414" y="207"/>
                      <a:pt x="414" y="207"/>
                    </a:cubicBezTo>
                    <a:cubicBezTo>
                      <a:pt x="397" y="207"/>
                      <a:pt x="397" y="207"/>
                      <a:pt x="397" y="207"/>
                    </a:cubicBezTo>
                    <a:cubicBezTo>
                      <a:pt x="397" y="191"/>
                      <a:pt x="397" y="191"/>
                      <a:pt x="397" y="191"/>
                    </a:cubicBezTo>
                    <a:cubicBezTo>
                      <a:pt x="414" y="191"/>
                      <a:pt x="414" y="191"/>
                      <a:pt x="414" y="191"/>
                    </a:cubicBezTo>
                    <a:cubicBezTo>
                      <a:pt x="414" y="173"/>
                      <a:pt x="414" y="173"/>
                      <a:pt x="414" y="173"/>
                    </a:cubicBezTo>
                    <a:cubicBezTo>
                      <a:pt x="397" y="173"/>
                      <a:pt x="397" y="173"/>
                      <a:pt x="397" y="173"/>
                    </a:cubicBezTo>
                    <a:cubicBezTo>
                      <a:pt x="397" y="157"/>
                      <a:pt x="397" y="157"/>
                      <a:pt x="397" y="157"/>
                    </a:cubicBezTo>
                    <a:cubicBezTo>
                      <a:pt x="414" y="157"/>
                      <a:pt x="414" y="157"/>
                      <a:pt x="414" y="157"/>
                    </a:cubicBezTo>
                    <a:cubicBezTo>
                      <a:pt x="414" y="138"/>
                      <a:pt x="414" y="138"/>
                      <a:pt x="414" y="138"/>
                    </a:cubicBezTo>
                    <a:cubicBezTo>
                      <a:pt x="397" y="138"/>
                      <a:pt x="397" y="138"/>
                      <a:pt x="397" y="138"/>
                    </a:cubicBezTo>
                    <a:cubicBezTo>
                      <a:pt x="397" y="122"/>
                      <a:pt x="397" y="122"/>
                      <a:pt x="397" y="122"/>
                    </a:cubicBezTo>
                    <a:cubicBezTo>
                      <a:pt x="414" y="122"/>
                      <a:pt x="414" y="122"/>
                      <a:pt x="414" y="122"/>
                    </a:cubicBezTo>
                    <a:cubicBezTo>
                      <a:pt x="414" y="104"/>
                      <a:pt x="414" y="104"/>
                      <a:pt x="414" y="104"/>
                    </a:cubicBezTo>
                    <a:cubicBezTo>
                      <a:pt x="397" y="104"/>
                      <a:pt x="397" y="104"/>
                      <a:pt x="397" y="104"/>
                    </a:cubicBezTo>
                    <a:cubicBezTo>
                      <a:pt x="397" y="88"/>
                      <a:pt x="397" y="88"/>
                      <a:pt x="397" y="88"/>
                    </a:cubicBezTo>
                    <a:lnTo>
                      <a:pt x="414" y="88"/>
                    </a:lnTo>
                    <a:close/>
                    <a:moveTo>
                      <a:pt x="52" y="207"/>
                    </a:moveTo>
                    <a:cubicBezTo>
                      <a:pt x="35" y="207"/>
                      <a:pt x="35" y="207"/>
                      <a:pt x="35" y="207"/>
                    </a:cubicBezTo>
                    <a:cubicBezTo>
                      <a:pt x="35" y="191"/>
                      <a:pt x="35" y="191"/>
                      <a:pt x="35" y="191"/>
                    </a:cubicBezTo>
                    <a:cubicBezTo>
                      <a:pt x="52" y="191"/>
                      <a:pt x="52" y="191"/>
                      <a:pt x="52" y="191"/>
                    </a:cubicBezTo>
                    <a:lnTo>
                      <a:pt x="52" y="207"/>
                    </a:lnTo>
                    <a:close/>
                    <a:moveTo>
                      <a:pt x="52" y="173"/>
                    </a:moveTo>
                    <a:cubicBezTo>
                      <a:pt x="35" y="173"/>
                      <a:pt x="35" y="173"/>
                      <a:pt x="35" y="173"/>
                    </a:cubicBezTo>
                    <a:cubicBezTo>
                      <a:pt x="35" y="157"/>
                      <a:pt x="35" y="157"/>
                      <a:pt x="35" y="157"/>
                    </a:cubicBezTo>
                    <a:cubicBezTo>
                      <a:pt x="52" y="157"/>
                      <a:pt x="52" y="157"/>
                      <a:pt x="52" y="157"/>
                    </a:cubicBezTo>
                    <a:lnTo>
                      <a:pt x="52" y="173"/>
                    </a:lnTo>
                    <a:close/>
                    <a:moveTo>
                      <a:pt x="52" y="138"/>
                    </a:moveTo>
                    <a:cubicBezTo>
                      <a:pt x="35" y="138"/>
                      <a:pt x="35" y="138"/>
                      <a:pt x="35" y="138"/>
                    </a:cubicBezTo>
                    <a:cubicBezTo>
                      <a:pt x="35" y="122"/>
                      <a:pt x="35" y="122"/>
                      <a:pt x="35" y="122"/>
                    </a:cubicBezTo>
                    <a:cubicBezTo>
                      <a:pt x="52" y="122"/>
                      <a:pt x="52" y="122"/>
                      <a:pt x="52" y="122"/>
                    </a:cubicBezTo>
                    <a:lnTo>
                      <a:pt x="52" y="138"/>
                    </a:lnTo>
                    <a:close/>
                    <a:moveTo>
                      <a:pt x="52" y="104"/>
                    </a:moveTo>
                    <a:cubicBezTo>
                      <a:pt x="35" y="104"/>
                      <a:pt x="35" y="104"/>
                      <a:pt x="35" y="104"/>
                    </a:cubicBezTo>
                    <a:cubicBezTo>
                      <a:pt x="35" y="88"/>
                      <a:pt x="35" y="88"/>
                      <a:pt x="35" y="88"/>
                    </a:cubicBezTo>
                    <a:cubicBezTo>
                      <a:pt x="52" y="88"/>
                      <a:pt x="52" y="88"/>
                      <a:pt x="52" y="88"/>
                    </a:cubicBezTo>
                    <a:lnTo>
                      <a:pt x="52" y="104"/>
                    </a:lnTo>
                    <a:close/>
                    <a:moveTo>
                      <a:pt x="135" y="207"/>
                    </a:moveTo>
                    <a:cubicBezTo>
                      <a:pt x="86" y="207"/>
                      <a:pt x="86" y="207"/>
                      <a:pt x="86" y="207"/>
                    </a:cubicBezTo>
                    <a:cubicBezTo>
                      <a:pt x="86" y="173"/>
                      <a:pt x="86" y="173"/>
                      <a:pt x="86" y="173"/>
                    </a:cubicBezTo>
                    <a:cubicBezTo>
                      <a:pt x="135" y="173"/>
                      <a:pt x="135" y="173"/>
                      <a:pt x="135" y="173"/>
                    </a:cubicBezTo>
                    <a:lnTo>
                      <a:pt x="135" y="207"/>
                    </a:lnTo>
                    <a:close/>
                    <a:moveTo>
                      <a:pt x="135" y="156"/>
                    </a:moveTo>
                    <a:cubicBezTo>
                      <a:pt x="86" y="156"/>
                      <a:pt x="86" y="156"/>
                      <a:pt x="86" y="156"/>
                    </a:cubicBezTo>
                    <a:cubicBezTo>
                      <a:pt x="86" y="121"/>
                      <a:pt x="86" y="121"/>
                      <a:pt x="86" y="121"/>
                    </a:cubicBezTo>
                    <a:cubicBezTo>
                      <a:pt x="135" y="121"/>
                      <a:pt x="135" y="121"/>
                      <a:pt x="135" y="121"/>
                    </a:cubicBezTo>
                    <a:lnTo>
                      <a:pt x="135" y="156"/>
                    </a:lnTo>
                    <a:close/>
                    <a:moveTo>
                      <a:pt x="135" y="104"/>
                    </a:moveTo>
                    <a:cubicBezTo>
                      <a:pt x="86" y="104"/>
                      <a:pt x="86" y="104"/>
                      <a:pt x="86" y="104"/>
                    </a:cubicBezTo>
                    <a:cubicBezTo>
                      <a:pt x="86" y="69"/>
                      <a:pt x="86" y="69"/>
                      <a:pt x="86" y="69"/>
                    </a:cubicBezTo>
                    <a:cubicBezTo>
                      <a:pt x="135" y="69"/>
                      <a:pt x="135" y="69"/>
                      <a:pt x="135" y="69"/>
                    </a:cubicBezTo>
                    <a:lnTo>
                      <a:pt x="135" y="104"/>
                    </a:lnTo>
                    <a:close/>
                    <a:moveTo>
                      <a:pt x="135" y="52"/>
                    </a:moveTo>
                    <a:cubicBezTo>
                      <a:pt x="86" y="52"/>
                      <a:pt x="86" y="52"/>
                      <a:pt x="86" y="52"/>
                    </a:cubicBezTo>
                    <a:cubicBezTo>
                      <a:pt x="86" y="18"/>
                      <a:pt x="86" y="18"/>
                      <a:pt x="86" y="18"/>
                    </a:cubicBezTo>
                    <a:cubicBezTo>
                      <a:pt x="135" y="18"/>
                      <a:pt x="135" y="18"/>
                      <a:pt x="135" y="18"/>
                    </a:cubicBezTo>
                    <a:lnTo>
                      <a:pt x="135" y="52"/>
                    </a:lnTo>
                    <a:close/>
                    <a:moveTo>
                      <a:pt x="199" y="207"/>
                    </a:moveTo>
                    <a:cubicBezTo>
                      <a:pt x="151" y="207"/>
                      <a:pt x="151" y="207"/>
                      <a:pt x="151" y="207"/>
                    </a:cubicBezTo>
                    <a:cubicBezTo>
                      <a:pt x="151" y="173"/>
                      <a:pt x="151" y="173"/>
                      <a:pt x="151" y="173"/>
                    </a:cubicBezTo>
                    <a:cubicBezTo>
                      <a:pt x="199" y="173"/>
                      <a:pt x="199" y="173"/>
                      <a:pt x="199" y="173"/>
                    </a:cubicBezTo>
                    <a:lnTo>
                      <a:pt x="199" y="207"/>
                    </a:lnTo>
                    <a:close/>
                    <a:moveTo>
                      <a:pt x="199" y="156"/>
                    </a:moveTo>
                    <a:cubicBezTo>
                      <a:pt x="151" y="156"/>
                      <a:pt x="151" y="156"/>
                      <a:pt x="151" y="156"/>
                    </a:cubicBezTo>
                    <a:cubicBezTo>
                      <a:pt x="151" y="121"/>
                      <a:pt x="151" y="121"/>
                      <a:pt x="151" y="121"/>
                    </a:cubicBezTo>
                    <a:cubicBezTo>
                      <a:pt x="199" y="121"/>
                      <a:pt x="199" y="121"/>
                      <a:pt x="199" y="121"/>
                    </a:cubicBezTo>
                    <a:lnTo>
                      <a:pt x="199" y="156"/>
                    </a:lnTo>
                    <a:close/>
                    <a:moveTo>
                      <a:pt x="199" y="104"/>
                    </a:moveTo>
                    <a:cubicBezTo>
                      <a:pt x="151" y="104"/>
                      <a:pt x="151" y="104"/>
                      <a:pt x="151" y="104"/>
                    </a:cubicBezTo>
                    <a:cubicBezTo>
                      <a:pt x="151" y="69"/>
                      <a:pt x="151" y="69"/>
                      <a:pt x="151" y="69"/>
                    </a:cubicBezTo>
                    <a:cubicBezTo>
                      <a:pt x="199" y="69"/>
                      <a:pt x="199" y="69"/>
                      <a:pt x="199" y="69"/>
                    </a:cubicBezTo>
                    <a:lnTo>
                      <a:pt x="199" y="104"/>
                    </a:lnTo>
                    <a:close/>
                    <a:moveTo>
                      <a:pt x="199" y="52"/>
                    </a:moveTo>
                    <a:cubicBezTo>
                      <a:pt x="151" y="52"/>
                      <a:pt x="151" y="52"/>
                      <a:pt x="151" y="52"/>
                    </a:cubicBezTo>
                    <a:cubicBezTo>
                      <a:pt x="151" y="18"/>
                      <a:pt x="151" y="18"/>
                      <a:pt x="151" y="18"/>
                    </a:cubicBezTo>
                    <a:cubicBezTo>
                      <a:pt x="199" y="18"/>
                      <a:pt x="199" y="18"/>
                      <a:pt x="199" y="18"/>
                    </a:cubicBezTo>
                    <a:lnTo>
                      <a:pt x="199" y="52"/>
                    </a:lnTo>
                    <a:close/>
                    <a:moveTo>
                      <a:pt x="263" y="207"/>
                    </a:moveTo>
                    <a:cubicBezTo>
                      <a:pt x="215" y="207"/>
                      <a:pt x="215" y="207"/>
                      <a:pt x="215" y="207"/>
                    </a:cubicBezTo>
                    <a:cubicBezTo>
                      <a:pt x="215" y="173"/>
                      <a:pt x="215" y="173"/>
                      <a:pt x="215" y="173"/>
                    </a:cubicBezTo>
                    <a:cubicBezTo>
                      <a:pt x="263" y="173"/>
                      <a:pt x="263" y="173"/>
                      <a:pt x="263" y="173"/>
                    </a:cubicBezTo>
                    <a:lnTo>
                      <a:pt x="263" y="207"/>
                    </a:lnTo>
                    <a:close/>
                    <a:moveTo>
                      <a:pt x="263" y="156"/>
                    </a:moveTo>
                    <a:cubicBezTo>
                      <a:pt x="215" y="156"/>
                      <a:pt x="215" y="156"/>
                      <a:pt x="215" y="156"/>
                    </a:cubicBezTo>
                    <a:cubicBezTo>
                      <a:pt x="215" y="121"/>
                      <a:pt x="215" y="121"/>
                      <a:pt x="215" y="121"/>
                    </a:cubicBezTo>
                    <a:cubicBezTo>
                      <a:pt x="263" y="121"/>
                      <a:pt x="263" y="121"/>
                      <a:pt x="263" y="121"/>
                    </a:cubicBezTo>
                    <a:lnTo>
                      <a:pt x="263" y="156"/>
                    </a:lnTo>
                    <a:close/>
                    <a:moveTo>
                      <a:pt x="263" y="104"/>
                    </a:moveTo>
                    <a:cubicBezTo>
                      <a:pt x="215" y="104"/>
                      <a:pt x="215" y="104"/>
                      <a:pt x="215" y="104"/>
                    </a:cubicBezTo>
                    <a:cubicBezTo>
                      <a:pt x="215" y="69"/>
                      <a:pt x="215" y="69"/>
                      <a:pt x="215" y="69"/>
                    </a:cubicBezTo>
                    <a:cubicBezTo>
                      <a:pt x="263" y="69"/>
                      <a:pt x="263" y="69"/>
                      <a:pt x="263" y="69"/>
                    </a:cubicBezTo>
                    <a:lnTo>
                      <a:pt x="263" y="104"/>
                    </a:lnTo>
                    <a:close/>
                    <a:moveTo>
                      <a:pt x="263" y="52"/>
                    </a:moveTo>
                    <a:cubicBezTo>
                      <a:pt x="215" y="52"/>
                      <a:pt x="215" y="52"/>
                      <a:pt x="215" y="52"/>
                    </a:cubicBezTo>
                    <a:cubicBezTo>
                      <a:pt x="215" y="18"/>
                      <a:pt x="215" y="18"/>
                      <a:pt x="215" y="18"/>
                    </a:cubicBezTo>
                    <a:cubicBezTo>
                      <a:pt x="263" y="18"/>
                      <a:pt x="263" y="18"/>
                      <a:pt x="263" y="18"/>
                    </a:cubicBezTo>
                    <a:lnTo>
                      <a:pt x="263" y="52"/>
                    </a:lnTo>
                    <a:close/>
                    <a:moveTo>
                      <a:pt x="328" y="207"/>
                    </a:moveTo>
                    <a:cubicBezTo>
                      <a:pt x="280" y="207"/>
                      <a:pt x="280" y="207"/>
                      <a:pt x="280" y="207"/>
                    </a:cubicBezTo>
                    <a:cubicBezTo>
                      <a:pt x="280" y="173"/>
                      <a:pt x="280" y="173"/>
                      <a:pt x="280" y="173"/>
                    </a:cubicBezTo>
                    <a:cubicBezTo>
                      <a:pt x="328" y="173"/>
                      <a:pt x="328" y="173"/>
                      <a:pt x="328" y="173"/>
                    </a:cubicBezTo>
                    <a:lnTo>
                      <a:pt x="328" y="207"/>
                    </a:lnTo>
                    <a:close/>
                    <a:moveTo>
                      <a:pt x="328" y="156"/>
                    </a:moveTo>
                    <a:cubicBezTo>
                      <a:pt x="280" y="156"/>
                      <a:pt x="280" y="156"/>
                      <a:pt x="280" y="156"/>
                    </a:cubicBezTo>
                    <a:cubicBezTo>
                      <a:pt x="280" y="121"/>
                      <a:pt x="280" y="121"/>
                      <a:pt x="280" y="121"/>
                    </a:cubicBezTo>
                    <a:cubicBezTo>
                      <a:pt x="328" y="121"/>
                      <a:pt x="328" y="121"/>
                      <a:pt x="328" y="121"/>
                    </a:cubicBezTo>
                    <a:lnTo>
                      <a:pt x="328" y="156"/>
                    </a:lnTo>
                    <a:close/>
                    <a:moveTo>
                      <a:pt x="328" y="104"/>
                    </a:moveTo>
                    <a:cubicBezTo>
                      <a:pt x="280" y="104"/>
                      <a:pt x="280" y="104"/>
                      <a:pt x="280" y="104"/>
                    </a:cubicBezTo>
                    <a:cubicBezTo>
                      <a:pt x="280" y="69"/>
                      <a:pt x="280" y="69"/>
                      <a:pt x="280" y="69"/>
                    </a:cubicBezTo>
                    <a:cubicBezTo>
                      <a:pt x="328" y="69"/>
                      <a:pt x="328" y="69"/>
                      <a:pt x="328" y="69"/>
                    </a:cubicBezTo>
                    <a:lnTo>
                      <a:pt x="328" y="104"/>
                    </a:lnTo>
                    <a:close/>
                    <a:moveTo>
                      <a:pt x="328" y="52"/>
                    </a:moveTo>
                    <a:cubicBezTo>
                      <a:pt x="280" y="52"/>
                      <a:pt x="280" y="52"/>
                      <a:pt x="280" y="52"/>
                    </a:cubicBezTo>
                    <a:cubicBezTo>
                      <a:pt x="280" y="18"/>
                      <a:pt x="280" y="18"/>
                      <a:pt x="280" y="18"/>
                    </a:cubicBezTo>
                    <a:cubicBezTo>
                      <a:pt x="328" y="18"/>
                      <a:pt x="328" y="18"/>
                      <a:pt x="328" y="18"/>
                    </a:cubicBezTo>
                    <a:lnTo>
                      <a:pt x="328" y="52"/>
                    </a:lnTo>
                    <a:close/>
                    <a:moveTo>
                      <a:pt x="380" y="207"/>
                    </a:moveTo>
                    <a:cubicBezTo>
                      <a:pt x="362" y="207"/>
                      <a:pt x="362" y="207"/>
                      <a:pt x="362" y="207"/>
                    </a:cubicBezTo>
                    <a:cubicBezTo>
                      <a:pt x="362" y="191"/>
                      <a:pt x="362" y="191"/>
                      <a:pt x="362" y="191"/>
                    </a:cubicBezTo>
                    <a:cubicBezTo>
                      <a:pt x="380" y="191"/>
                      <a:pt x="380" y="191"/>
                      <a:pt x="380" y="191"/>
                    </a:cubicBezTo>
                    <a:lnTo>
                      <a:pt x="380" y="207"/>
                    </a:lnTo>
                    <a:close/>
                    <a:moveTo>
                      <a:pt x="380" y="173"/>
                    </a:moveTo>
                    <a:cubicBezTo>
                      <a:pt x="362" y="173"/>
                      <a:pt x="362" y="173"/>
                      <a:pt x="362" y="173"/>
                    </a:cubicBezTo>
                    <a:cubicBezTo>
                      <a:pt x="362" y="157"/>
                      <a:pt x="362" y="157"/>
                      <a:pt x="362" y="157"/>
                    </a:cubicBezTo>
                    <a:cubicBezTo>
                      <a:pt x="380" y="157"/>
                      <a:pt x="380" y="157"/>
                      <a:pt x="380" y="157"/>
                    </a:cubicBezTo>
                    <a:lnTo>
                      <a:pt x="380" y="173"/>
                    </a:lnTo>
                    <a:close/>
                    <a:moveTo>
                      <a:pt x="380" y="139"/>
                    </a:moveTo>
                    <a:cubicBezTo>
                      <a:pt x="362" y="139"/>
                      <a:pt x="362" y="139"/>
                      <a:pt x="362" y="139"/>
                    </a:cubicBezTo>
                    <a:cubicBezTo>
                      <a:pt x="362" y="123"/>
                      <a:pt x="362" y="123"/>
                      <a:pt x="362" y="123"/>
                    </a:cubicBezTo>
                    <a:cubicBezTo>
                      <a:pt x="380" y="123"/>
                      <a:pt x="380" y="123"/>
                      <a:pt x="380" y="123"/>
                    </a:cubicBezTo>
                    <a:lnTo>
                      <a:pt x="380" y="139"/>
                    </a:lnTo>
                    <a:close/>
                    <a:moveTo>
                      <a:pt x="380" y="104"/>
                    </a:moveTo>
                    <a:cubicBezTo>
                      <a:pt x="362" y="104"/>
                      <a:pt x="362" y="104"/>
                      <a:pt x="362" y="104"/>
                    </a:cubicBezTo>
                    <a:cubicBezTo>
                      <a:pt x="362" y="88"/>
                      <a:pt x="362" y="88"/>
                      <a:pt x="362" y="88"/>
                    </a:cubicBezTo>
                    <a:cubicBezTo>
                      <a:pt x="380" y="88"/>
                      <a:pt x="380" y="88"/>
                      <a:pt x="380" y="88"/>
                    </a:cubicBezTo>
                    <a:lnTo>
                      <a:pt x="380" y="104"/>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81" name="Rectangle 347">
                <a:extLst>
                  <a:ext uri="{FF2B5EF4-FFF2-40B4-BE49-F238E27FC236}">
                    <a16:creationId xmlns:a16="http://schemas.microsoft.com/office/drawing/2014/main" id="{423B75B9-0AE9-4558-8801-FF6241963D2C}"/>
                  </a:ext>
                </a:extLst>
              </p:cNvPr>
              <p:cNvSpPr>
                <a:spLocks noChangeArrowheads="1"/>
              </p:cNvSpPr>
              <p:nvPr/>
            </p:nvSpPr>
            <p:spPr bwMode="auto">
              <a:xfrm>
                <a:off x="4227513" y="2433638"/>
                <a:ext cx="12700" cy="12700"/>
              </a:xfrm>
              <a:prstGeom prst="rect">
                <a:avLst/>
              </a:prstGeom>
              <a:grpFill/>
              <a:ln>
                <a:noFill/>
              </a:ln>
            </p:spPr>
            <p:txBody>
              <a:bodyPr vert="horz" wrap="square" lIns="91440" tIns="45720" rIns="91440" bIns="45720" numCol="1" anchor="t" anchorCtr="0" compatLnSpc="1">
                <a:prstTxWarp prst="textNoShape">
                  <a:avLst/>
                </a:prstTxWarp>
              </a:bodyPr>
              <a:lstStyle/>
              <a:p>
                <a:endParaRPr lang="en-US"/>
              </a:p>
            </p:txBody>
          </p:sp>
          <p:sp>
            <p:nvSpPr>
              <p:cNvPr id="82" name="Rectangle 348">
                <a:extLst>
                  <a:ext uri="{FF2B5EF4-FFF2-40B4-BE49-F238E27FC236}">
                    <a16:creationId xmlns:a16="http://schemas.microsoft.com/office/drawing/2014/main" id="{FB1F12A1-81C9-4780-B01D-5BCBF52EB233}"/>
                  </a:ext>
                </a:extLst>
              </p:cNvPr>
              <p:cNvSpPr>
                <a:spLocks noChangeArrowheads="1"/>
              </p:cNvSpPr>
              <p:nvPr/>
            </p:nvSpPr>
            <p:spPr bwMode="auto">
              <a:xfrm>
                <a:off x="4302126" y="2433638"/>
                <a:ext cx="12700" cy="12700"/>
              </a:xfrm>
              <a:prstGeom prst="rect">
                <a:avLst/>
              </a:prstGeom>
              <a:grpFill/>
              <a:ln>
                <a:noFill/>
              </a:ln>
            </p:spPr>
            <p:txBody>
              <a:bodyPr vert="horz" wrap="square" lIns="91440" tIns="45720" rIns="91440" bIns="45720" numCol="1" anchor="t" anchorCtr="0" compatLnSpc="1">
                <a:prstTxWarp prst="textNoShape">
                  <a:avLst/>
                </a:prstTxWarp>
              </a:bodyPr>
              <a:lstStyle/>
              <a:p>
                <a:endParaRPr lang="en-US"/>
              </a:p>
            </p:txBody>
          </p:sp>
        </p:grpSp>
      </p:grpSp>
    </p:spTree>
    <p:extLst>
      <p:ext uri="{BB962C8B-B14F-4D97-AF65-F5344CB8AC3E}">
        <p14:creationId xmlns:p14="http://schemas.microsoft.com/office/powerpoint/2010/main" val="189439761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par>
                                <p:cTn id="8" presetID="22" presetClass="entr" presetSubtype="8" fill="hold" grpId="0" nodeType="withEffect">
                                  <p:stCondLst>
                                    <p:cond delay="500"/>
                                  </p:stCondLst>
                                  <p:childTnLst>
                                    <p:set>
                                      <p:cBhvr>
                                        <p:cTn id="9" dur="1" fill="hold">
                                          <p:stCondLst>
                                            <p:cond delay="0"/>
                                          </p:stCondLst>
                                        </p:cTn>
                                        <p:tgtEl>
                                          <p:spTgt spid="11"/>
                                        </p:tgtEl>
                                        <p:attrNameLst>
                                          <p:attrName>style.visibility</p:attrName>
                                        </p:attrNameLst>
                                      </p:cBhvr>
                                      <p:to>
                                        <p:strVal val="visible"/>
                                      </p:to>
                                    </p:set>
                                    <p:animEffect transition="in" filter="wipe(left)">
                                      <p:cBhvr>
                                        <p:cTn id="10" dur="1000"/>
                                        <p:tgtEl>
                                          <p:spTgt spid="11"/>
                                        </p:tgtEl>
                                      </p:cBhvr>
                                    </p:animEffect>
                                  </p:childTnLst>
                                </p:cTn>
                              </p:par>
                              <p:par>
                                <p:cTn id="11" presetID="42" presetClass="entr" presetSubtype="0" fill="hold" nodeType="withEffect">
                                  <p:stCondLst>
                                    <p:cond delay="50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1250"/>
                                  </p:stCondLst>
                                  <p:childTnLst>
                                    <p:set>
                                      <p:cBhvr>
                                        <p:cTn id="17" dur="1" fill="hold">
                                          <p:stCondLst>
                                            <p:cond delay="0"/>
                                          </p:stCondLst>
                                        </p:cTn>
                                        <p:tgtEl>
                                          <p:spTgt spid="66"/>
                                        </p:tgtEl>
                                        <p:attrNameLst>
                                          <p:attrName>style.visibility</p:attrName>
                                        </p:attrNameLst>
                                      </p:cBhvr>
                                      <p:to>
                                        <p:strVal val="visible"/>
                                      </p:to>
                                    </p:set>
                                    <p:animEffect transition="in" filter="fade">
                                      <p:cBhvr>
                                        <p:cTn id="18" dur="1000"/>
                                        <p:tgtEl>
                                          <p:spTgt spid="66"/>
                                        </p:tgtEl>
                                      </p:cBhvr>
                                    </p:animEffect>
                                    <p:anim calcmode="lin" valueType="num">
                                      <p:cBhvr>
                                        <p:cTn id="19" dur="1000" fill="hold"/>
                                        <p:tgtEl>
                                          <p:spTgt spid="66"/>
                                        </p:tgtEl>
                                        <p:attrNameLst>
                                          <p:attrName>ppt_x</p:attrName>
                                        </p:attrNameLst>
                                      </p:cBhvr>
                                      <p:tavLst>
                                        <p:tav tm="0">
                                          <p:val>
                                            <p:strVal val="#ppt_x"/>
                                          </p:val>
                                        </p:tav>
                                        <p:tav tm="100000">
                                          <p:val>
                                            <p:strVal val="#ppt_x"/>
                                          </p:val>
                                        </p:tav>
                                      </p:tavLst>
                                    </p:anim>
                                    <p:anim calcmode="lin" valueType="num">
                                      <p:cBhvr>
                                        <p:cTn id="20" dur="1000" fill="hold"/>
                                        <p:tgtEl>
                                          <p:spTgt spid="66"/>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2000"/>
                                  </p:stCondLst>
                                  <p:childTnLst>
                                    <p:set>
                                      <p:cBhvr>
                                        <p:cTn id="22" dur="1" fill="hold">
                                          <p:stCondLst>
                                            <p:cond delay="0"/>
                                          </p:stCondLst>
                                        </p:cTn>
                                        <p:tgtEl>
                                          <p:spTgt spid="67"/>
                                        </p:tgtEl>
                                        <p:attrNameLst>
                                          <p:attrName>style.visibility</p:attrName>
                                        </p:attrNameLst>
                                      </p:cBhvr>
                                      <p:to>
                                        <p:strVal val="visible"/>
                                      </p:to>
                                    </p:set>
                                    <p:animEffect transition="in" filter="fade">
                                      <p:cBhvr>
                                        <p:cTn id="23" dur="1000"/>
                                        <p:tgtEl>
                                          <p:spTgt spid="67"/>
                                        </p:tgtEl>
                                      </p:cBhvr>
                                    </p:animEffect>
                                    <p:anim calcmode="lin" valueType="num">
                                      <p:cBhvr>
                                        <p:cTn id="24" dur="1000" fill="hold"/>
                                        <p:tgtEl>
                                          <p:spTgt spid="67"/>
                                        </p:tgtEl>
                                        <p:attrNameLst>
                                          <p:attrName>ppt_x</p:attrName>
                                        </p:attrNameLst>
                                      </p:cBhvr>
                                      <p:tavLst>
                                        <p:tav tm="0">
                                          <p:val>
                                            <p:strVal val="#ppt_x"/>
                                          </p:val>
                                        </p:tav>
                                        <p:tav tm="100000">
                                          <p:val>
                                            <p:strVal val="#ppt_x"/>
                                          </p:val>
                                        </p:tav>
                                      </p:tavLst>
                                    </p:anim>
                                    <p:anim calcmode="lin" valueType="num">
                                      <p:cBhvr>
                                        <p:cTn id="25" dur="1000" fill="hold"/>
                                        <p:tgtEl>
                                          <p:spTgt spid="67"/>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2750"/>
                                  </p:stCondLst>
                                  <p:childTnLst>
                                    <p:set>
                                      <p:cBhvr>
                                        <p:cTn id="27" dur="1" fill="hold">
                                          <p:stCondLst>
                                            <p:cond delay="0"/>
                                          </p:stCondLst>
                                        </p:cTn>
                                        <p:tgtEl>
                                          <p:spTgt spid="68"/>
                                        </p:tgtEl>
                                        <p:attrNameLst>
                                          <p:attrName>style.visibility</p:attrName>
                                        </p:attrNameLst>
                                      </p:cBhvr>
                                      <p:to>
                                        <p:strVal val="visible"/>
                                      </p:to>
                                    </p:set>
                                    <p:animEffect transition="in" filter="fade">
                                      <p:cBhvr>
                                        <p:cTn id="28" dur="1000"/>
                                        <p:tgtEl>
                                          <p:spTgt spid="68"/>
                                        </p:tgtEl>
                                      </p:cBhvr>
                                    </p:animEffect>
                                    <p:anim calcmode="lin" valueType="num">
                                      <p:cBhvr>
                                        <p:cTn id="29" dur="1000" fill="hold"/>
                                        <p:tgtEl>
                                          <p:spTgt spid="68"/>
                                        </p:tgtEl>
                                        <p:attrNameLst>
                                          <p:attrName>ppt_x</p:attrName>
                                        </p:attrNameLst>
                                      </p:cBhvr>
                                      <p:tavLst>
                                        <p:tav tm="0">
                                          <p:val>
                                            <p:strVal val="#ppt_x"/>
                                          </p:val>
                                        </p:tav>
                                        <p:tav tm="100000">
                                          <p:val>
                                            <p:strVal val="#ppt_x"/>
                                          </p:val>
                                        </p:tav>
                                      </p:tavLst>
                                    </p:anim>
                                    <p:anim calcmode="lin" valueType="num">
                                      <p:cBhvr>
                                        <p:cTn id="30" dur="1000" fill="hold"/>
                                        <p:tgtEl>
                                          <p:spTgt spid="68"/>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3500"/>
                                  </p:stCondLst>
                                  <p:childTnLst>
                                    <p:set>
                                      <p:cBhvr>
                                        <p:cTn id="32" dur="1" fill="hold">
                                          <p:stCondLst>
                                            <p:cond delay="0"/>
                                          </p:stCondLst>
                                        </p:cTn>
                                        <p:tgtEl>
                                          <p:spTgt spid="69"/>
                                        </p:tgtEl>
                                        <p:attrNameLst>
                                          <p:attrName>style.visibility</p:attrName>
                                        </p:attrNameLst>
                                      </p:cBhvr>
                                      <p:to>
                                        <p:strVal val="visible"/>
                                      </p:to>
                                    </p:set>
                                    <p:animEffect transition="in" filter="fade">
                                      <p:cBhvr>
                                        <p:cTn id="33" dur="1000"/>
                                        <p:tgtEl>
                                          <p:spTgt spid="69"/>
                                        </p:tgtEl>
                                      </p:cBhvr>
                                    </p:animEffect>
                                    <p:anim calcmode="lin" valueType="num">
                                      <p:cBhvr>
                                        <p:cTn id="34" dur="1000" fill="hold"/>
                                        <p:tgtEl>
                                          <p:spTgt spid="69"/>
                                        </p:tgtEl>
                                        <p:attrNameLst>
                                          <p:attrName>ppt_x</p:attrName>
                                        </p:attrNameLst>
                                      </p:cBhvr>
                                      <p:tavLst>
                                        <p:tav tm="0">
                                          <p:val>
                                            <p:strVal val="#ppt_x"/>
                                          </p:val>
                                        </p:tav>
                                        <p:tav tm="100000">
                                          <p:val>
                                            <p:strVal val="#ppt_x"/>
                                          </p:val>
                                        </p:tav>
                                      </p:tavLst>
                                    </p:anim>
                                    <p:anim calcmode="lin" valueType="num">
                                      <p:cBhvr>
                                        <p:cTn id="35" dur="1000" fill="hold"/>
                                        <p:tgtEl>
                                          <p:spTgt spid="69"/>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4250"/>
                                  </p:stCondLst>
                                  <p:childTnLst>
                                    <p:set>
                                      <p:cBhvr>
                                        <p:cTn id="37" dur="1" fill="hold">
                                          <p:stCondLst>
                                            <p:cond delay="0"/>
                                          </p:stCondLst>
                                        </p:cTn>
                                        <p:tgtEl>
                                          <p:spTgt spid="70"/>
                                        </p:tgtEl>
                                        <p:attrNameLst>
                                          <p:attrName>style.visibility</p:attrName>
                                        </p:attrNameLst>
                                      </p:cBhvr>
                                      <p:to>
                                        <p:strVal val="visible"/>
                                      </p:to>
                                    </p:set>
                                    <p:animEffect transition="in" filter="fade">
                                      <p:cBhvr>
                                        <p:cTn id="38" dur="1000"/>
                                        <p:tgtEl>
                                          <p:spTgt spid="70"/>
                                        </p:tgtEl>
                                      </p:cBhvr>
                                    </p:animEffect>
                                    <p:anim calcmode="lin" valueType="num">
                                      <p:cBhvr>
                                        <p:cTn id="39" dur="1000" fill="hold"/>
                                        <p:tgtEl>
                                          <p:spTgt spid="70"/>
                                        </p:tgtEl>
                                        <p:attrNameLst>
                                          <p:attrName>ppt_x</p:attrName>
                                        </p:attrNameLst>
                                      </p:cBhvr>
                                      <p:tavLst>
                                        <p:tav tm="0">
                                          <p:val>
                                            <p:strVal val="#ppt_x"/>
                                          </p:val>
                                        </p:tav>
                                        <p:tav tm="100000">
                                          <p:val>
                                            <p:strVal val="#ppt_x"/>
                                          </p:val>
                                        </p:tav>
                                      </p:tavLst>
                                    </p:anim>
                                    <p:anim calcmode="lin" valueType="num">
                                      <p:cBhvr>
                                        <p:cTn id="40" dur="1000" fill="hold"/>
                                        <p:tgtEl>
                                          <p:spTgt spid="70"/>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5000"/>
                                  </p:stCondLst>
                                  <p:childTnLst>
                                    <p:set>
                                      <p:cBhvr>
                                        <p:cTn id="42" dur="1" fill="hold">
                                          <p:stCondLst>
                                            <p:cond delay="0"/>
                                          </p:stCondLst>
                                        </p:cTn>
                                        <p:tgtEl>
                                          <p:spTgt spid="71"/>
                                        </p:tgtEl>
                                        <p:attrNameLst>
                                          <p:attrName>style.visibility</p:attrName>
                                        </p:attrNameLst>
                                      </p:cBhvr>
                                      <p:to>
                                        <p:strVal val="visible"/>
                                      </p:to>
                                    </p:set>
                                    <p:animEffect transition="in" filter="fade">
                                      <p:cBhvr>
                                        <p:cTn id="43" dur="1000"/>
                                        <p:tgtEl>
                                          <p:spTgt spid="71"/>
                                        </p:tgtEl>
                                      </p:cBhvr>
                                    </p:animEffect>
                                    <p:anim calcmode="lin" valueType="num">
                                      <p:cBhvr>
                                        <p:cTn id="44" dur="1000" fill="hold"/>
                                        <p:tgtEl>
                                          <p:spTgt spid="71"/>
                                        </p:tgtEl>
                                        <p:attrNameLst>
                                          <p:attrName>ppt_x</p:attrName>
                                        </p:attrNameLst>
                                      </p:cBhvr>
                                      <p:tavLst>
                                        <p:tav tm="0">
                                          <p:val>
                                            <p:strVal val="#ppt_x"/>
                                          </p:val>
                                        </p:tav>
                                        <p:tav tm="100000">
                                          <p:val>
                                            <p:strVal val="#ppt_x"/>
                                          </p:val>
                                        </p:tav>
                                      </p:tavLst>
                                    </p:anim>
                                    <p:anim calcmode="lin" valueType="num">
                                      <p:cBhvr>
                                        <p:cTn id="45" dur="1000" fill="hold"/>
                                        <p:tgtEl>
                                          <p:spTgt spid="71"/>
                                        </p:tgtEl>
                                        <p:attrNameLst>
                                          <p:attrName>ppt_y</p:attrName>
                                        </p:attrNameLst>
                                      </p:cBhvr>
                                      <p:tavLst>
                                        <p:tav tm="0">
                                          <p:val>
                                            <p:strVal val="#ppt_y+.1"/>
                                          </p:val>
                                        </p:tav>
                                        <p:tav tm="100000">
                                          <p:val>
                                            <p:strVal val="#ppt_y"/>
                                          </p:val>
                                        </p:tav>
                                      </p:tavLst>
                                    </p:anim>
                                  </p:childTnLst>
                                </p:cTn>
                              </p:par>
                              <p:par>
                                <p:cTn id="46" presetID="22" presetClass="entr" presetSubtype="8" fill="hold" nodeType="with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wipe(left)">
                                      <p:cBhvr>
                                        <p:cTn id="48" dur="6000"/>
                                        <p:tgtEl>
                                          <p:spTgt spid="17"/>
                                        </p:tgtEl>
                                      </p:cBhvr>
                                    </p:animEffect>
                                  </p:childTnLst>
                                </p:cTn>
                              </p:par>
                              <p:par>
                                <p:cTn id="49" presetID="22" presetClass="entr" presetSubtype="8" fill="hold" nodeType="with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wipe(left)">
                                      <p:cBhvr>
                                        <p:cTn id="51" dur="6000"/>
                                        <p:tgtEl>
                                          <p:spTgt spid="12"/>
                                        </p:tgtEl>
                                      </p:cBhvr>
                                    </p:animEffect>
                                  </p:childTnLst>
                                </p:cTn>
                              </p:par>
                              <p:par>
                                <p:cTn id="52" presetID="22" presetClass="entr" presetSubtype="8" fill="hold" grpId="0" nodeType="withEffect">
                                  <p:stCondLst>
                                    <p:cond delay="0"/>
                                  </p:stCondLst>
                                  <p:childTnLst>
                                    <p:set>
                                      <p:cBhvr>
                                        <p:cTn id="53" dur="1" fill="hold">
                                          <p:stCondLst>
                                            <p:cond delay="0"/>
                                          </p:stCondLst>
                                        </p:cTn>
                                        <p:tgtEl>
                                          <p:spTgt spid="65"/>
                                        </p:tgtEl>
                                        <p:attrNameLst>
                                          <p:attrName>style.visibility</p:attrName>
                                        </p:attrNameLst>
                                      </p:cBhvr>
                                      <p:to>
                                        <p:strVal val="visible"/>
                                      </p:to>
                                    </p:set>
                                    <p:animEffect transition="in" filter="wipe(left)">
                                      <p:cBhvr>
                                        <p:cTn id="54" dur="60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6"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096064A1-D23A-4147-9208-95C082453FD6}"/>
              </a:ext>
            </a:extLst>
          </p:cNvPr>
          <p:cNvSpPr/>
          <p:nvPr/>
        </p:nvSpPr>
        <p:spPr bwMode="auto">
          <a:xfrm>
            <a:off x="590550" y="1211262"/>
            <a:ext cx="11041208" cy="3543300"/>
          </a:xfrm>
          <a:custGeom>
            <a:avLst/>
            <a:gdLst>
              <a:gd name="connsiteX0" fmla="*/ 0 w 11201401"/>
              <a:gd name="connsiteY0" fmla="*/ 0 h 1676400"/>
              <a:gd name="connsiteX1" fmla="*/ 11201401 w 11201401"/>
              <a:gd name="connsiteY1" fmla="*/ 0 h 1676400"/>
              <a:gd name="connsiteX2" fmla="*/ 11201401 w 11201401"/>
              <a:gd name="connsiteY2" fmla="*/ 1676400 h 1676400"/>
              <a:gd name="connsiteX3" fmla="*/ 0 w 11201401"/>
              <a:gd name="connsiteY3" fmla="*/ 1676400 h 1676400"/>
              <a:gd name="connsiteX4" fmla="*/ 0 w 11201401"/>
              <a:gd name="connsiteY4" fmla="*/ 0 h 1676400"/>
              <a:gd name="connsiteX0" fmla="*/ 123825 w 11325226"/>
              <a:gd name="connsiteY0" fmla="*/ 0 h 5067300"/>
              <a:gd name="connsiteX1" fmla="*/ 11325226 w 11325226"/>
              <a:gd name="connsiteY1" fmla="*/ 0 h 5067300"/>
              <a:gd name="connsiteX2" fmla="*/ 11325226 w 11325226"/>
              <a:gd name="connsiteY2" fmla="*/ 1676400 h 5067300"/>
              <a:gd name="connsiteX3" fmla="*/ 0 w 11325226"/>
              <a:gd name="connsiteY3" fmla="*/ 5067300 h 5067300"/>
              <a:gd name="connsiteX4" fmla="*/ 123825 w 11325226"/>
              <a:gd name="connsiteY4" fmla="*/ 0 h 5067300"/>
              <a:gd name="connsiteX0" fmla="*/ 19050 w 11325226"/>
              <a:gd name="connsiteY0" fmla="*/ 3333750 h 5067300"/>
              <a:gd name="connsiteX1" fmla="*/ 11325226 w 11325226"/>
              <a:gd name="connsiteY1" fmla="*/ 0 h 5067300"/>
              <a:gd name="connsiteX2" fmla="*/ 11325226 w 11325226"/>
              <a:gd name="connsiteY2" fmla="*/ 1676400 h 5067300"/>
              <a:gd name="connsiteX3" fmla="*/ 0 w 11325226"/>
              <a:gd name="connsiteY3" fmla="*/ 5067300 h 5067300"/>
              <a:gd name="connsiteX4" fmla="*/ 19050 w 11325226"/>
              <a:gd name="connsiteY4" fmla="*/ 3333750 h 5067300"/>
              <a:gd name="connsiteX0" fmla="*/ 285750 w 11325226"/>
              <a:gd name="connsiteY0" fmla="*/ 1962150 h 5067300"/>
              <a:gd name="connsiteX1" fmla="*/ 11325226 w 11325226"/>
              <a:gd name="connsiteY1" fmla="*/ 0 h 5067300"/>
              <a:gd name="connsiteX2" fmla="*/ 11325226 w 11325226"/>
              <a:gd name="connsiteY2" fmla="*/ 1676400 h 5067300"/>
              <a:gd name="connsiteX3" fmla="*/ 0 w 11325226"/>
              <a:gd name="connsiteY3" fmla="*/ 5067300 h 5067300"/>
              <a:gd name="connsiteX4" fmla="*/ 285750 w 11325226"/>
              <a:gd name="connsiteY4" fmla="*/ 1962150 h 5067300"/>
              <a:gd name="connsiteX0" fmla="*/ 0 w 11039476"/>
              <a:gd name="connsiteY0" fmla="*/ 1962150 h 3543300"/>
              <a:gd name="connsiteX1" fmla="*/ 11039476 w 11039476"/>
              <a:gd name="connsiteY1" fmla="*/ 0 h 3543300"/>
              <a:gd name="connsiteX2" fmla="*/ 11039476 w 11039476"/>
              <a:gd name="connsiteY2" fmla="*/ 1676400 h 3543300"/>
              <a:gd name="connsiteX3" fmla="*/ 9525 w 11039476"/>
              <a:gd name="connsiteY3" fmla="*/ 3543300 h 3543300"/>
              <a:gd name="connsiteX4" fmla="*/ 0 w 11039476"/>
              <a:gd name="connsiteY4" fmla="*/ 1962150 h 3543300"/>
              <a:gd name="connsiteX0" fmla="*/ 0 w 11039476"/>
              <a:gd name="connsiteY0" fmla="*/ 1962150 h 3543300"/>
              <a:gd name="connsiteX1" fmla="*/ 11039476 w 11039476"/>
              <a:gd name="connsiteY1" fmla="*/ 0 h 3543300"/>
              <a:gd name="connsiteX2" fmla="*/ 11020426 w 11039476"/>
              <a:gd name="connsiteY2" fmla="*/ 1571625 h 3543300"/>
              <a:gd name="connsiteX3" fmla="*/ 9525 w 11039476"/>
              <a:gd name="connsiteY3" fmla="*/ 3543300 h 3543300"/>
              <a:gd name="connsiteX4" fmla="*/ 0 w 11039476"/>
              <a:gd name="connsiteY4" fmla="*/ 1962150 h 3543300"/>
              <a:gd name="connsiteX0" fmla="*/ 0 w 11041208"/>
              <a:gd name="connsiteY0" fmla="*/ 1962150 h 3543300"/>
              <a:gd name="connsiteX1" fmla="*/ 11039476 w 11041208"/>
              <a:gd name="connsiteY1" fmla="*/ 0 h 3543300"/>
              <a:gd name="connsiteX2" fmla="*/ 11041208 w 11041208"/>
              <a:gd name="connsiteY2" fmla="*/ 1550843 h 3543300"/>
              <a:gd name="connsiteX3" fmla="*/ 9525 w 11041208"/>
              <a:gd name="connsiteY3" fmla="*/ 3543300 h 3543300"/>
              <a:gd name="connsiteX4" fmla="*/ 0 w 11041208"/>
              <a:gd name="connsiteY4" fmla="*/ 1962150 h 3543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41208" h="3543300">
                <a:moveTo>
                  <a:pt x="0" y="1962150"/>
                </a:moveTo>
                <a:lnTo>
                  <a:pt x="11039476" y="0"/>
                </a:lnTo>
                <a:cubicBezTo>
                  <a:pt x="11040053" y="516948"/>
                  <a:pt x="11040631" y="1033895"/>
                  <a:pt x="11041208" y="1550843"/>
                </a:cubicBezTo>
                <a:lnTo>
                  <a:pt x="9525" y="3543300"/>
                </a:lnTo>
                <a:lnTo>
                  <a:pt x="0" y="1962150"/>
                </a:lnTo>
                <a:close/>
              </a:path>
            </a:pathLst>
          </a:custGeom>
          <a:gradFill>
            <a:gsLst>
              <a:gs pos="51000">
                <a:schemeClr val="accent1">
                  <a:lumMod val="50000"/>
                </a:schemeClr>
              </a:gs>
              <a:gs pos="0">
                <a:schemeClr val="accent1"/>
              </a:gs>
              <a:gs pos="100000">
                <a:schemeClr val="accent1"/>
              </a:gs>
            </a:gsLst>
            <a:lin ang="0" scaled="0"/>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75" name="Rectangle 72">
            <a:extLst>
              <a:ext uri="{FF2B5EF4-FFF2-40B4-BE49-F238E27FC236}">
                <a16:creationId xmlns:a16="http://schemas.microsoft.com/office/drawing/2014/main" id="{65635435-439E-4AB9-9C09-99A9F4F2A239}"/>
              </a:ext>
            </a:extLst>
          </p:cNvPr>
          <p:cNvSpPr/>
          <p:nvPr/>
        </p:nvSpPr>
        <p:spPr bwMode="auto">
          <a:xfrm>
            <a:off x="582610" y="3199409"/>
            <a:ext cx="11043746" cy="3502891"/>
          </a:xfrm>
          <a:custGeom>
            <a:avLst/>
            <a:gdLst>
              <a:gd name="connsiteX0" fmla="*/ 0 w 11201401"/>
              <a:gd name="connsiteY0" fmla="*/ 0 h 1676400"/>
              <a:gd name="connsiteX1" fmla="*/ 11201401 w 11201401"/>
              <a:gd name="connsiteY1" fmla="*/ 0 h 1676400"/>
              <a:gd name="connsiteX2" fmla="*/ 11201401 w 11201401"/>
              <a:gd name="connsiteY2" fmla="*/ 1676400 h 1676400"/>
              <a:gd name="connsiteX3" fmla="*/ 0 w 11201401"/>
              <a:gd name="connsiteY3" fmla="*/ 1676400 h 1676400"/>
              <a:gd name="connsiteX4" fmla="*/ 0 w 11201401"/>
              <a:gd name="connsiteY4" fmla="*/ 0 h 1676400"/>
              <a:gd name="connsiteX0" fmla="*/ 123825 w 11325226"/>
              <a:gd name="connsiteY0" fmla="*/ 0 h 5067300"/>
              <a:gd name="connsiteX1" fmla="*/ 11325226 w 11325226"/>
              <a:gd name="connsiteY1" fmla="*/ 0 h 5067300"/>
              <a:gd name="connsiteX2" fmla="*/ 11325226 w 11325226"/>
              <a:gd name="connsiteY2" fmla="*/ 1676400 h 5067300"/>
              <a:gd name="connsiteX3" fmla="*/ 0 w 11325226"/>
              <a:gd name="connsiteY3" fmla="*/ 5067300 h 5067300"/>
              <a:gd name="connsiteX4" fmla="*/ 123825 w 11325226"/>
              <a:gd name="connsiteY4" fmla="*/ 0 h 5067300"/>
              <a:gd name="connsiteX0" fmla="*/ 19050 w 11325226"/>
              <a:gd name="connsiteY0" fmla="*/ 3333750 h 5067300"/>
              <a:gd name="connsiteX1" fmla="*/ 11325226 w 11325226"/>
              <a:gd name="connsiteY1" fmla="*/ 0 h 5067300"/>
              <a:gd name="connsiteX2" fmla="*/ 11325226 w 11325226"/>
              <a:gd name="connsiteY2" fmla="*/ 1676400 h 5067300"/>
              <a:gd name="connsiteX3" fmla="*/ 0 w 11325226"/>
              <a:gd name="connsiteY3" fmla="*/ 5067300 h 5067300"/>
              <a:gd name="connsiteX4" fmla="*/ 19050 w 11325226"/>
              <a:gd name="connsiteY4" fmla="*/ 3333750 h 5067300"/>
              <a:gd name="connsiteX0" fmla="*/ 285750 w 11325226"/>
              <a:gd name="connsiteY0" fmla="*/ 1962150 h 5067300"/>
              <a:gd name="connsiteX1" fmla="*/ 11325226 w 11325226"/>
              <a:gd name="connsiteY1" fmla="*/ 0 h 5067300"/>
              <a:gd name="connsiteX2" fmla="*/ 11325226 w 11325226"/>
              <a:gd name="connsiteY2" fmla="*/ 1676400 h 5067300"/>
              <a:gd name="connsiteX3" fmla="*/ 0 w 11325226"/>
              <a:gd name="connsiteY3" fmla="*/ 5067300 h 5067300"/>
              <a:gd name="connsiteX4" fmla="*/ 285750 w 11325226"/>
              <a:gd name="connsiteY4" fmla="*/ 1962150 h 5067300"/>
              <a:gd name="connsiteX0" fmla="*/ 0 w 11039476"/>
              <a:gd name="connsiteY0" fmla="*/ 1962150 h 3543300"/>
              <a:gd name="connsiteX1" fmla="*/ 11039476 w 11039476"/>
              <a:gd name="connsiteY1" fmla="*/ 0 h 3543300"/>
              <a:gd name="connsiteX2" fmla="*/ 11039476 w 11039476"/>
              <a:gd name="connsiteY2" fmla="*/ 1676400 h 3543300"/>
              <a:gd name="connsiteX3" fmla="*/ 9525 w 11039476"/>
              <a:gd name="connsiteY3" fmla="*/ 3543300 h 3543300"/>
              <a:gd name="connsiteX4" fmla="*/ 0 w 11039476"/>
              <a:gd name="connsiteY4" fmla="*/ 1962150 h 3543300"/>
              <a:gd name="connsiteX0" fmla="*/ 0 w 11039476"/>
              <a:gd name="connsiteY0" fmla="*/ 1962150 h 3543300"/>
              <a:gd name="connsiteX1" fmla="*/ 11039476 w 11039476"/>
              <a:gd name="connsiteY1" fmla="*/ 0 h 3543300"/>
              <a:gd name="connsiteX2" fmla="*/ 11020426 w 11039476"/>
              <a:gd name="connsiteY2" fmla="*/ 1571625 h 3543300"/>
              <a:gd name="connsiteX3" fmla="*/ 9525 w 11039476"/>
              <a:gd name="connsiteY3" fmla="*/ 3543300 h 3543300"/>
              <a:gd name="connsiteX4" fmla="*/ 0 w 11039476"/>
              <a:gd name="connsiteY4" fmla="*/ 1962150 h 3543300"/>
              <a:gd name="connsiteX0" fmla="*/ 0 w 11039476"/>
              <a:gd name="connsiteY0" fmla="*/ 1962150 h 3543300"/>
              <a:gd name="connsiteX1" fmla="*/ 11039476 w 11039476"/>
              <a:gd name="connsiteY1" fmla="*/ 0 h 3543300"/>
              <a:gd name="connsiteX2" fmla="*/ 11020426 w 11039476"/>
              <a:gd name="connsiteY2" fmla="*/ 1543916 h 3543300"/>
              <a:gd name="connsiteX3" fmla="*/ 9525 w 11039476"/>
              <a:gd name="connsiteY3" fmla="*/ 3543300 h 3543300"/>
              <a:gd name="connsiteX4" fmla="*/ 0 w 11039476"/>
              <a:gd name="connsiteY4" fmla="*/ 1962150 h 3543300"/>
              <a:gd name="connsiteX0" fmla="*/ 0 w 11020426"/>
              <a:gd name="connsiteY0" fmla="*/ 1934441 h 3515591"/>
              <a:gd name="connsiteX1" fmla="*/ 11004840 w 11020426"/>
              <a:gd name="connsiteY1" fmla="*/ 0 h 3515591"/>
              <a:gd name="connsiteX2" fmla="*/ 11020426 w 11020426"/>
              <a:gd name="connsiteY2" fmla="*/ 1516207 h 3515591"/>
              <a:gd name="connsiteX3" fmla="*/ 9525 w 11020426"/>
              <a:gd name="connsiteY3" fmla="*/ 3515591 h 3515591"/>
              <a:gd name="connsiteX4" fmla="*/ 0 w 11020426"/>
              <a:gd name="connsiteY4" fmla="*/ 1934441 h 3515591"/>
              <a:gd name="connsiteX0" fmla="*/ 0 w 11045826"/>
              <a:gd name="connsiteY0" fmla="*/ 1940791 h 3515591"/>
              <a:gd name="connsiteX1" fmla="*/ 11030240 w 11045826"/>
              <a:gd name="connsiteY1" fmla="*/ 0 h 3515591"/>
              <a:gd name="connsiteX2" fmla="*/ 11045826 w 11045826"/>
              <a:gd name="connsiteY2" fmla="*/ 1516207 h 3515591"/>
              <a:gd name="connsiteX3" fmla="*/ 34925 w 11045826"/>
              <a:gd name="connsiteY3" fmla="*/ 3515591 h 3515591"/>
              <a:gd name="connsiteX4" fmla="*/ 0 w 11045826"/>
              <a:gd name="connsiteY4" fmla="*/ 1940791 h 3515591"/>
              <a:gd name="connsiteX0" fmla="*/ 3175 w 11049001"/>
              <a:gd name="connsiteY0" fmla="*/ 1940791 h 3502891"/>
              <a:gd name="connsiteX1" fmla="*/ 11033415 w 11049001"/>
              <a:gd name="connsiteY1" fmla="*/ 0 h 3502891"/>
              <a:gd name="connsiteX2" fmla="*/ 11049001 w 11049001"/>
              <a:gd name="connsiteY2" fmla="*/ 1516207 h 3502891"/>
              <a:gd name="connsiteX3" fmla="*/ 0 w 11049001"/>
              <a:gd name="connsiteY3" fmla="*/ 3502891 h 3502891"/>
              <a:gd name="connsiteX4" fmla="*/ 3175 w 11049001"/>
              <a:gd name="connsiteY4" fmla="*/ 1940791 h 3502891"/>
              <a:gd name="connsiteX0" fmla="*/ 3175 w 11043746"/>
              <a:gd name="connsiteY0" fmla="*/ 1940791 h 3502891"/>
              <a:gd name="connsiteX1" fmla="*/ 11033415 w 11043746"/>
              <a:gd name="connsiteY1" fmla="*/ 0 h 3502891"/>
              <a:gd name="connsiteX2" fmla="*/ 11043746 w 11043746"/>
              <a:gd name="connsiteY2" fmla="*/ 1537228 h 3502891"/>
              <a:gd name="connsiteX3" fmla="*/ 0 w 11043746"/>
              <a:gd name="connsiteY3" fmla="*/ 3502891 h 3502891"/>
              <a:gd name="connsiteX4" fmla="*/ 3175 w 11043746"/>
              <a:gd name="connsiteY4" fmla="*/ 1940791 h 35028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43746" h="3502891">
                <a:moveTo>
                  <a:pt x="3175" y="1940791"/>
                </a:moveTo>
                <a:lnTo>
                  <a:pt x="11033415" y="0"/>
                </a:lnTo>
                <a:cubicBezTo>
                  <a:pt x="11036859" y="512409"/>
                  <a:pt x="11040302" y="1024819"/>
                  <a:pt x="11043746" y="1537228"/>
                </a:cubicBezTo>
                <a:lnTo>
                  <a:pt x="0" y="3502891"/>
                </a:lnTo>
                <a:cubicBezTo>
                  <a:pt x="1058" y="2982191"/>
                  <a:pt x="2117" y="2461491"/>
                  <a:pt x="3175" y="1940791"/>
                </a:cubicBezTo>
                <a:close/>
              </a:path>
            </a:pathLst>
          </a:custGeom>
          <a:gradFill>
            <a:gsLst>
              <a:gs pos="51000">
                <a:schemeClr val="accent1">
                  <a:lumMod val="50000"/>
                </a:schemeClr>
              </a:gs>
              <a:gs pos="0">
                <a:schemeClr val="accent1"/>
              </a:gs>
              <a:gs pos="100000">
                <a:schemeClr val="accent1"/>
              </a:gs>
            </a:gsLst>
            <a:lin ang="0" scaled="0"/>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72" name="Arrow: Pentagon 71">
            <a:extLst>
              <a:ext uri="{FF2B5EF4-FFF2-40B4-BE49-F238E27FC236}">
                <a16:creationId xmlns:a16="http://schemas.microsoft.com/office/drawing/2014/main" id="{533DC72B-C0BA-4E28-BCF7-7F384BA0B73E}"/>
              </a:ext>
            </a:extLst>
          </p:cNvPr>
          <p:cNvSpPr/>
          <p:nvPr/>
        </p:nvSpPr>
        <p:spPr bwMode="auto">
          <a:xfrm>
            <a:off x="579437" y="5160520"/>
            <a:ext cx="11582401" cy="1554480"/>
          </a:xfrm>
          <a:prstGeom prst="homePlate">
            <a:avLst>
              <a:gd name="adj" fmla="val 32230"/>
            </a:avLst>
          </a:prstGeom>
          <a:solidFill>
            <a:schemeClr val="bg2"/>
          </a:solidFill>
          <a:ln>
            <a:solidFill>
              <a:schemeClr val="accent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74" name="Rectangle 73">
            <a:extLst>
              <a:ext uri="{FF2B5EF4-FFF2-40B4-BE49-F238E27FC236}">
                <a16:creationId xmlns:a16="http://schemas.microsoft.com/office/drawing/2014/main" id="{924083BC-AEF7-4C30-A793-F0E14D71F51F}"/>
              </a:ext>
            </a:extLst>
          </p:cNvPr>
          <p:cNvSpPr/>
          <p:nvPr/>
        </p:nvSpPr>
        <p:spPr bwMode="auto">
          <a:xfrm>
            <a:off x="579437" y="3199409"/>
            <a:ext cx="11060113" cy="1554480"/>
          </a:xfrm>
          <a:prstGeom prst="rect">
            <a:avLst/>
          </a:prstGeom>
          <a:solidFill>
            <a:schemeClr val="bg2"/>
          </a:solidFill>
          <a:ln>
            <a:solidFill>
              <a:schemeClr val="accent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grpSp>
        <p:nvGrpSpPr>
          <p:cNvPr id="10" name="Group 9">
            <a:extLst>
              <a:ext uri="{FF2B5EF4-FFF2-40B4-BE49-F238E27FC236}">
                <a16:creationId xmlns:a16="http://schemas.microsoft.com/office/drawing/2014/main" id="{5C13A4FA-3A19-4242-BED4-BA2B4BE2A1C3}"/>
              </a:ext>
            </a:extLst>
          </p:cNvPr>
          <p:cNvGrpSpPr/>
          <p:nvPr/>
        </p:nvGrpSpPr>
        <p:grpSpPr>
          <a:xfrm>
            <a:off x="808037" y="3349055"/>
            <a:ext cx="5181600" cy="1255189"/>
            <a:chOff x="808037" y="3339878"/>
            <a:chExt cx="5181600" cy="1255189"/>
          </a:xfrm>
        </p:grpSpPr>
        <p:sp>
          <p:nvSpPr>
            <p:cNvPr id="3" name="Rectangle 2">
              <a:extLst>
                <a:ext uri="{FF2B5EF4-FFF2-40B4-BE49-F238E27FC236}">
                  <a16:creationId xmlns:a16="http://schemas.microsoft.com/office/drawing/2014/main" id="{963429EC-E6CC-4407-AA98-3B2488CED8E3}"/>
                </a:ext>
              </a:extLst>
            </p:cNvPr>
            <p:cNvSpPr/>
            <p:nvPr/>
          </p:nvSpPr>
          <p:spPr bwMode="auto">
            <a:xfrm>
              <a:off x="1646237" y="3339878"/>
              <a:ext cx="4343400" cy="1255189"/>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defTabSz="932472" fontAlgn="base">
                <a:lnSpc>
                  <a:spcPct val="90000"/>
                </a:lnSpc>
                <a:spcBef>
                  <a:spcPct val="0"/>
                </a:spcBef>
                <a:spcAft>
                  <a:spcPct val="0"/>
                </a:spcAft>
              </a:pPr>
              <a:r>
                <a:rPr lang="en-US" sz="1600" dirty="0">
                  <a:solidFill>
                    <a:schemeClr val="tx1"/>
                  </a:solidFill>
                  <a:ea typeface="Segoe UI" pitchFamily="34" charset="0"/>
                  <a:cs typeface="Segoe UI" pitchFamily="34" charset="0"/>
                </a:rPr>
                <a:t>Create </a:t>
              </a:r>
              <a:r>
                <a:rPr lang="en-US" sz="1600" b="1" u="sng" dirty="0">
                  <a:solidFill>
                    <a:schemeClr val="accent1"/>
                  </a:solidFill>
                  <a:cs typeface="Segoe UI" pitchFamily="34" charset="0"/>
                </a:rPr>
                <a:t>marketing materials/messaging </a:t>
              </a:r>
              <a:r>
                <a:rPr lang="en-US" sz="1600" b="1" u="sng" dirty="0">
                  <a:solidFill>
                    <a:schemeClr val="accent1"/>
                  </a:solidFill>
                  <a:ea typeface="Segoe UI" pitchFamily="34" charset="0"/>
                  <a:cs typeface="Segoe UI" pitchFamily="34" charset="0"/>
                </a:rPr>
                <a:t>specific to the target industry</a:t>
              </a:r>
              <a:r>
                <a:rPr lang="en-US" sz="1600" b="1" dirty="0">
                  <a:solidFill>
                    <a:schemeClr val="accent1"/>
                  </a:solidFill>
                  <a:ea typeface="Segoe UI" pitchFamily="34" charset="0"/>
                  <a:cs typeface="Segoe UI" pitchFamily="34" charset="0"/>
                </a:rPr>
                <a:t> </a:t>
              </a:r>
              <a:r>
                <a:rPr lang="en-US" sz="1600" dirty="0">
                  <a:solidFill>
                    <a:schemeClr val="tx1"/>
                  </a:solidFill>
                  <a:ea typeface="Segoe UI" pitchFamily="34" charset="0"/>
                  <a:cs typeface="Segoe UI" pitchFamily="34" charset="0"/>
                </a:rPr>
                <a:t>(for example, skilled nursing doesn’t “speak” acute care language, DRGs? patients? – no, it’s “RUGS” and “residents”) and executives you want to reach</a:t>
              </a:r>
            </a:p>
          </p:txBody>
        </p:sp>
        <p:sp>
          <p:nvSpPr>
            <p:cNvPr id="77" name="Freeform 368">
              <a:extLst>
                <a:ext uri="{FF2B5EF4-FFF2-40B4-BE49-F238E27FC236}">
                  <a16:creationId xmlns:a16="http://schemas.microsoft.com/office/drawing/2014/main" id="{157E0B57-A3BE-4EFE-9C67-ACD0C1F17516}"/>
                </a:ext>
              </a:extLst>
            </p:cNvPr>
            <p:cNvSpPr>
              <a:spLocks noEditPoints="1"/>
            </p:cNvSpPr>
            <p:nvPr/>
          </p:nvSpPr>
          <p:spPr bwMode="auto">
            <a:xfrm>
              <a:off x="808037" y="3630059"/>
              <a:ext cx="631824" cy="674826"/>
            </a:xfrm>
            <a:custGeom>
              <a:avLst/>
              <a:gdLst>
                <a:gd name="T0" fmla="*/ 530 w 588"/>
                <a:gd name="T1" fmla="*/ 0 h 627"/>
                <a:gd name="T2" fmla="*/ 59 w 588"/>
                <a:gd name="T3" fmla="*/ 0 h 627"/>
                <a:gd name="T4" fmla="*/ 0 w 588"/>
                <a:gd name="T5" fmla="*/ 59 h 627"/>
                <a:gd name="T6" fmla="*/ 0 w 588"/>
                <a:gd name="T7" fmla="*/ 568 h 627"/>
                <a:gd name="T8" fmla="*/ 59 w 588"/>
                <a:gd name="T9" fmla="*/ 627 h 627"/>
                <a:gd name="T10" fmla="*/ 530 w 588"/>
                <a:gd name="T11" fmla="*/ 627 h 627"/>
                <a:gd name="T12" fmla="*/ 588 w 588"/>
                <a:gd name="T13" fmla="*/ 568 h 627"/>
                <a:gd name="T14" fmla="*/ 588 w 588"/>
                <a:gd name="T15" fmla="*/ 59 h 627"/>
                <a:gd name="T16" fmla="*/ 530 w 588"/>
                <a:gd name="T17" fmla="*/ 0 h 627"/>
                <a:gd name="T18" fmla="*/ 510 w 588"/>
                <a:gd name="T19" fmla="*/ 549 h 627"/>
                <a:gd name="T20" fmla="*/ 79 w 588"/>
                <a:gd name="T21" fmla="*/ 549 h 627"/>
                <a:gd name="T22" fmla="*/ 79 w 588"/>
                <a:gd name="T23" fmla="*/ 78 h 627"/>
                <a:gd name="T24" fmla="*/ 510 w 588"/>
                <a:gd name="T25" fmla="*/ 78 h 627"/>
                <a:gd name="T26" fmla="*/ 510 w 588"/>
                <a:gd name="T27" fmla="*/ 549 h 627"/>
                <a:gd name="T28" fmla="*/ 157 w 588"/>
                <a:gd name="T29" fmla="*/ 353 h 627"/>
                <a:gd name="T30" fmla="*/ 432 w 588"/>
                <a:gd name="T31" fmla="*/ 353 h 627"/>
                <a:gd name="T32" fmla="*/ 432 w 588"/>
                <a:gd name="T33" fmla="*/ 392 h 627"/>
                <a:gd name="T34" fmla="*/ 157 w 588"/>
                <a:gd name="T35" fmla="*/ 392 h 627"/>
                <a:gd name="T36" fmla="*/ 157 w 588"/>
                <a:gd name="T37" fmla="*/ 353 h 627"/>
                <a:gd name="T38" fmla="*/ 157 w 588"/>
                <a:gd name="T39" fmla="*/ 431 h 627"/>
                <a:gd name="T40" fmla="*/ 432 w 588"/>
                <a:gd name="T41" fmla="*/ 431 h 627"/>
                <a:gd name="T42" fmla="*/ 432 w 588"/>
                <a:gd name="T43" fmla="*/ 470 h 627"/>
                <a:gd name="T44" fmla="*/ 157 w 588"/>
                <a:gd name="T45" fmla="*/ 470 h 627"/>
                <a:gd name="T46" fmla="*/ 157 w 588"/>
                <a:gd name="T47" fmla="*/ 431 h 627"/>
                <a:gd name="T48" fmla="*/ 196 w 588"/>
                <a:gd name="T49" fmla="*/ 176 h 627"/>
                <a:gd name="T50" fmla="*/ 255 w 588"/>
                <a:gd name="T51" fmla="*/ 235 h 627"/>
                <a:gd name="T52" fmla="*/ 314 w 588"/>
                <a:gd name="T53" fmla="*/ 176 h 627"/>
                <a:gd name="T54" fmla="*/ 255 w 588"/>
                <a:gd name="T55" fmla="*/ 117 h 627"/>
                <a:gd name="T56" fmla="*/ 196 w 588"/>
                <a:gd name="T57" fmla="*/ 176 h 627"/>
                <a:gd name="T58" fmla="*/ 294 w 588"/>
                <a:gd name="T59" fmla="*/ 235 h 627"/>
                <a:gd name="T60" fmla="*/ 216 w 588"/>
                <a:gd name="T61" fmla="*/ 235 h 627"/>
                <a:gd name="T62" fmla="*/ 157 w 588"/>
                <a:gd name="T63" fmla="*/ 274 h 627"/>
                <a:gd name="T64" fmla="*/ 157 w 588"/>
                <a:gd name="T65" fmla="*/ 314 h 627"/>
                <a:gd name="T66" fmla="*/ 353 w 588"/>
                <a:gd name="T67" fmla="*/ 314 h 627"/>
                <a:gd name="T68" fmla="*/ 353 w 588"/>
                <a:gd name="T69" fmla="*/ 274 h 627"/>
                <a:gd name="T70" fmla="*/ 294 w 588"/>
                <a:gd name="T71" fmla="*/ 235 h 6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88" h="627">
                  <a:moveTo>
                    <a:pt x="530" y="0"/>
                  </a:moveTo>
                  <a:cubicBezTo>
                    <a:pt x="59" y="0"/>
                    <a:pt x="59" y="0"/>
                    <a:pt x="59" y="0"/>
                  </a:cubicBezTo>
                  <a:cubicBezTo>
                    <a:pt x="27" y="0"/>
                    <a:pt x="0" y="26"/>
                    <a:pt x="0" y="59"/>
                  </a:cubicBezTo>
                  <a:cubicBezTo>
                    <a:pt x="0" y="568"/>
                    <a:pt x="0" y="568"/>
                    <a:pt x="0" y="568"/>
                  </a:cubicBezTo>
                  <a:cubicBezTo>
                    <a:pt x="0" y="601"/>
                    <a:pt x="27" y="627"/>
                    <a:pt x="59" y="627"/>
                  </a:cubicBezTo>
                  <a:cubicBezTo>
                    <a:pt x="530" y="627"/>
                    <a:pt x="530" y="627"/>
                    <a:pt x="530" y="627"/>
                  </a:cubicBezTo>
                  <a:cubicBezTo>
                    <a:pt x="562" y="627"/>
                    <a:pt x="588" y="601"/>
                    <a:pt x="588" y="568"/>
                  </a:cubicBezTo>
                  <a:cubicBezTo>
                    <a:pt x="588" y="59"/>
                    <a:pt x="588" y="59"/>
                    <a:pt x="588" y="59"/>
                  </a:cubicBezTo>
                  <a:cubicBezTo>
                    <a:pt x="588" y="26"/>
                    <a:pt x="562" y="0"/>
                    <a:pt x="530" y="0"/>
                  </a:cubicBezTo>
                  <a:close/>
                  <a:moveTo>
                    <a:pt x="510" y="549"/>
                  </a:moveTo>
                  <a:cubicBezTo>
                    <a:pt x="79" y="549"/>
                    <a:pt x="79" y="549"/>
                    <a:pt x="79" y="549"/>
                  </a:cubicBezTo>
                  <a:cubicBezTo>
                    <a:pt x="79" y="78"/>
                    <a:pt x="79" y="78"/>
                    <a:pt x="79" y="78"/>
                  </a:cubicBezTo>
                  <a:cubicBezTo>
                    <a:pt x="510" y="78"/>
                    <a:pt x="510" y="78"/>
                    <a:pt x="510" y="78"/>
                  </a:cubicBezTo>
                  <a:lnTo>
                    <a:pt x="510" y="549"/>
                  </a:lnTo>
                  <a:close/>
                  <a:moveTo>
                    <a:pt x="157" y="353"/>
                  </a:moveTo>
                  <a:cubicBezTo>
                    <a:pt x="432" y="353"/>
                    <a:pt x="432" y="353"/>
                    <a:pt x="432" y="353"/>
                  </a:cubicBezTo>
                  <a:cubicBezTo>
                    <a:pt x="432" y="392"/>
                    <a:pt x="432" y="392"/>
                    <a:pt x="432" y="392"/>
                  </a:cubicBezTo>
                  <a:cubicBezTo>
                    <a:pt x="157" y="392"/>
                    <a:pt x="157" y="392"/>
                    <a:pt x="157" y="392"/>
                  </a:cubicBezTo>
                  <a:lnTo>
                    <a:pt x="157" y="353"/>
                  </a:lnTo>
                  <a:close/>
                  <a:moveTo>
                    <a:pt x="157" y="431"/>
                  </a:moveTo>
                  <a:cubicBezTo>
                    <a:pt x="432" y="431"/>
                    <a:pt x="432" y="431"/>
                    <a:pt x="432" y="431"/>
                  </a:cubicBezTo>
                  <a:cubicBezTo>
                    <a:pt x="432" y="470"/>
                    <a:pt x="432" y="470"/>
                    <a:pt x="432" y="470"/>
                  </a:cubicBezTo>
                  <a:cubicBezTo>
                    <a:pt x="157" y="470"/>
                    <a:pt x="157" y="470"/>
                    <a:pt x="157" y="470"/>
                  </a:cubicBezTo>
                  <a:lnTo>
                    <a:pt x="157" y="431"/>
                  </a:lnTo>
                  <a:close/>
                  <a:moveTo>
                    <a:pt x="196" y="176"/>
                  </a:moveTo>
                  <a:cubicBezTo>
                    <a:pt x="196" y="209"/>
                    <a:pt x="223" y="235"/>
                    <a:pt x="255" y="235"/>
                  </a:cubicBezTo>
                  <a:cubicBezTo>
                    <a:pt x="287" y="235"/>
                    <a:pt x="314" y="209"/>
                    <a:pt x="314" y="176"/>
                  </a:cubicBezTo>
                  <a:cubicBezTo>
                    <a:pt x="314" y="144"/>
                    <a:pt x="287" y="117"/>
                    <a:pt x="255" y="117"/>
                  </a:cubicBezTo>
                  <a:cubicBezTo>
                    <a:pt x="223" y="117"/>
                    <a:pt x="196" y="144"/>
                    <a:pt x="196" y="176"/>
                  </a:cubicBezTo>
                  <a:close/>
                  <a:moveTo>
                    <a:pt x="294" y="235"/>
                  </a:moveTo>
                  <a:cubicBezTo>
                    <a:pt x="216" y="235"/>
                    <a:pt x="216" y="235"/>
                    <a:pt x="216" y="235"/>
                  </a:cubicBezTo>
                  <a:cubicBezTo>
                    <a:pt x="183" y="235"/>
                    <a:pt x="157" y="253"/>
                    <a:pt x="157" y="274"/>
                  </a:cubicBezTo>
                  <a:cubicBezTo>
                    <a:pt x="157" y="314"/>
                    <a:pt x="157" y="314"/>
                    <a:pt x="157" y="314"/>
                  </a:cubicBezTo>
                  <a:cubicBezTo>
                    <a:pt x="353" y="314"/>
                    <a:pt x="353" y="314"/>
                    <a:pt x="353" y="314"/>
                  </a:cubicBezTo>
                  <a:cubicBezTo>
                    <a:pt x="353" y="274"/>
                    <a:pt x="353" y="274"/>
                    <a:pt x="353" y="274"/>
                  </a:cubicBezTo>
                  <a:cubicBezTo>
                    <a:pt x="353" y="253"/>
                    <a:pt x="327" y="235"/>
                    <a:pt x="294" y="235"/>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sz="1600" dirty="0"/>
            </a:p>
          </p:txBody>
        </p:sp>
      </p:grpSp>
      <p:sp>
        <p:nvSpPr>
          <p:cNvPr id="87" name="Freeform: Shape 86">
            <a:extLst>
              <a:ext uri="{FF2B5EF4-FFF2-40B4-BE49-F238E27FC236}">
                <a16:creationId xmlns:a16="http://schemas.microsoft.com/office/drawing/2014/main" id="{1EB94C13-F357-4F67-8387-BEC6E0FAC932}"/>
              </a:ext>
            </a:extLst>
          </p:cNvPr>
          <p:cNvSpPr/>
          <p:nvPr/>
        </p:nvSpPr>
        <p:spPr bwMode="auto">
          <a:xfrm>
            <a:off x="4389438" y="1211544"/>
            <a:ext cx="7239001" cy="1554199"/>
          </a:xfrm>
          <a:custGeom>
            <a:avLst/>
            <a:gdLst>
              <a:gd name="connsiteX0" fmla="*/ 7239001 w 7239001"/>
              <a:gd name="connsiteY0" fmla="*/ 0 h 1554199"/>
              <a:gd name="connsiteX1" fmla="*/ 7239001 w 7239001"/>
              <a:gd name="connsiteY1" fmla="*/ 1554199 h 1554199"/>
              <a:gd name="connsiteX2" fmla="*/ 27709 w 7239001"/>
              <a:gd name="connsiteY2" fmla="*/ 1554199 h 1554199"/>
              <a:gd name="connsiteX3" fmla="*/ 487507 w 7239001"/>
              <a:gd name="connsiteY3" fmla="*/ 762730 h 1554199"/>
              <a:gd name="connsiteX4" fmla="*/ 0 w 7239001"/>
              <a:gd name="connsiteY4" fmla="*/ 6647 h 15541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39001" h="1554199">
                <a:moveTo>
                  <a:pt x="7239001" y="0"/>
                </a:moveTo>
                <a:lnTo>
                  <a:pt x="7239001" y="1554199"/>
                </a:lnTo>
                <a:lnTo>
                  <a:pt x="27709" y="1554199"/>
                </a:lnTo>
                <a:lnTo>
                  <a:pt x="487507" y="762730"/>
                </a:lnTo>
                <a:lnTo>
                  <a:pt x="0" y="6647"/>
                </a:lnTo>
                <a:close/>
              </a:path>
            </a:pathLst>
          </a:custGeom>
          <a:solidFill>
            <a:schemeClr val="bg2"/>
          </a:solidFill>
          <a:ln>
            <a:solidFill>
              <a:schemeClr val="accent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grpSp>
        <p:nvGrpSpPr>
          <p:cNvPr id="7" name="Group 6">
            <a:extLst>
              <a:ext uri="{FF2B5EF4-FFF2-40B4-BE49-F238E27FC236}">
                <a16:creationId xmlns:a16="http://schemas.microsoft.com/office/drawing/2014/main" id="{CA46E56F-37D3-4400-BBF5-5CEA8E9597EE}"/>
              </a:ext>
            </a:extLst>
          </p:cNvPr>
          <p:cNvGrpSpPr/>
          <p:nvPr/>
        </p:nvGrpSpPr>
        <p:grpSpPr>
          <a:xfrm>
            <a:off x="5113235" y="1360908"/>
            <a:ext cx="3268205" cy="1255189"/>
            <a:chOff x="5113235" y="1360908"/>
            <a:chExt cx="3268205" cy="1255189"/>
          </a:xfrm>
        </p:grpSpPr>
        <p:sp>
          <p:nvSpPr>
            <p:cNvPr id="81" name="Rectangle 80">
              <a:extLst>
                <a:ext uri="{FF2B5EF4-FFF2-40B4-BE49-F238E27FC236}">
                  <a16:creationId xmlns:a16="http://schemas.microsoft.com/office/drawing/2014/main" id="{D2A1DECA-AD82-42FA-B372-77F9C1816293}"/>
                </a:ext>
              </a:extLst>
            </p:cNvPr>
            <p:cNvSpPr/>
            <p:nvPr/>
          </p:nvSpPr>
          <p:spPr bwMode="auto">
            <a:xfrm>
              <a:off x="5828074" y="1360908"/>
              <a:ext cx="2553366" cy="1255189"/>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defTabSz="932472" fontAlgn="base">
                <a:lnSpc>
                  <a:spcPct val="90000"/>
                </a:lnSpc>
                <a:spcBef>
                  <a:spcPct val="0"/>
                </a:spcBef>
                <a:spcAft>
                  <a:spcPct val="0"/>
                </a:spcAft>
              </a:pPr>
              <a:r>
                <a:rPr lang="en-US" sz="1600" b="1" u="sng" dirty="0">
                  <a:solidFill>
                    <a:schemeClr val="accent1"/>
                  </a:solidFill>
                  <a:ea typeface="Segoe UI" pitchFamily="34" charset="0"/>
                  <a:cs typeface="Segoe UI" pitchFamily="34" charset="0"/>
                </a:rPr>
                <a:t>Identify the organizations </a:t>
              </a:r>
              <a:r>
                <a:rPr lang="en-US" sz="1600" dirty="0">
                  <a:solidFill>
                    <a:schemeClr val="tx1"/>
                  </a:solidFill>
                  <a:ea typeface="Segoe UI" pitchFamily="34" charset="0"/>
                  <a:cs typeface="Segoe UI" pitchFamily="34" charset="0"/>
                </a:rPr>
                <a:t>you want to reach</a:t>
              </a:r>
            </a:p>
          </p:txBody>
        </p:sp>
        <p:sp>
          <p:nvSpPr>
            <p:cNvPr id="88" name="Freeform 460">
              <a:extLst>
                <a:ext uri="{FF2B5EF4-FFF2-40B4-BE49-F238E27FC236}">
                  <a16:creationId xmlns:a16="http://schemas.microsoft.com/office/drawing/2014/main" id="{029BF0F8-2021-4217-A0C1-E9808C42546F}"/>
                </a:ext>
              </a:extLst>
            </p:cNvPr>
            <p:cNvSpPr>
              <a:spLocks noEditPoints="1"/>
            </p:cNvSpPr>
            <p:nvPr/>
          </p:nvSpPr>
          <p:spPr bwMode="auto">
            <a:xfrm>
              <a:off x="5113235" y="1678749"/>
              <a:ext cx="610426" cy="610426"/>
            </a:xfrm>
            <a:custGeom>
              <a:avLst/>
              <a:gdLst>
                <a:gd name="T0" fmla="*/ 609 w 635"/>
                <a:gd name="T1" fmla="*/ 534 h 635"/>
                <a:gd name="T2" fmla="*/ 460 w 635"/>
                <a:gd name="T3" fmla="*/ 408 h 635"/>
                <a:gd name="T4" fmla="*/ 415 w 635"/>
                <a:gd name="T5" fmla="*/ 388 h 635"/>
                <a:gd name="T6" fmla="*/ 471 w 635"/>
                <a:gd name="T7" fmla="*/ 236 h 635"/>
                <a:gd name="T8" fmla="*/ 236 w 635"/>
                <a:gd name="T9" fmla="*/ 0 h 635"/>
                <a:gd name="T10" fmla="*/ 0 w 635"/>
                <a:gd name="T11" fmla="*/ 236 h 635"/>
                <a:gd name="T12" fmla="*/ 236 w 635"/>
                <a:gd name="T13" fmla="*/ 471 h 635"/>
                <a:gd name="T14" fmla="*/ 389 w 635"/>
                <a:gd name="T15" fmla="*/ 415 h 635"/>
                <a:gd name="T16" fmla="*/ 408 w 635"/>
                <a:gd name="T17" fmla="*/ 460 h 635"/>
                <a:gd name="T18" fmla="*/ 535 w 635"/>
                <a:gd name="T19" fmla="*/ 608 h 635"/>
                <a:gd name="T20" fmla="*/ 613 w 635"/>
                <a:gd name="T21" fmla="*/ 613 h 635"/>
                <a:gd name="T22" fmla="*/ 609 w 635"/>
                <a:gd name="T23" fmla="*/ 534 h 635"/>
                <a:gd name="T24" fmla="*/ 236 w 635"/>
                <a:gd name="T25" fmla="*/ 393 h 635"/>
                <a:gd name="T26" fmla="*/ 79 w 635"/>
                <a:gd name="T27" fmla="*/ 236 h 635"/>
                <a:gd name="T28" fmla="*/ 236 w 635"/>
                <a:gd name="T29" fmla="*/ 79 h 635"/>
                <a:gd name="T30" fmla="*/ 393 w 635"/>
                <a:gd name="T31" fmla="*/ 236 h 635"/>
                <a:gd name="T32" fmla="*/ 236 w 635"/>
                <a:gd name="T33" fmla="*/ 393 h 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5" h="635">
                  <a:moveTo>
                    <a:pt x="609" y="534"/>
                  </a:moveTo>
                  <a:cubicBezTo>
                    <a:pt x="460" y="408"/>
                    <a:pt x="460" y="408"/>
                    <a:pt x="460" y="408"/>
                  </a:cubicBezTo>
                  <a:cubicBezTo>
                    <a:pt x="445" y="394"/>
                    <a:pt x="428" y="388"/>
                    <a:pt x="415" y="388"/>
                  </a:cubicBezTo>
                  <a:cubicBezTo>
                    <a:pt x="450" y="347"/>
                    <a:pt x="471" y="294"/>
                    <a:pt x="471" y="236"/>
                  </a:cubicBezTo>
                  <a:cubicBezTo>
                    <a:pt x="471" y="106"/>
                    <a:pt x="366" y="0"/>
                    <a:pt x="236" y="0"/>
                  </a:cubicBezTo>
                  <a:cubicBezTo>
                    <a:pt x="106" y="0"/>
                    <a:pt x="0" y="106"/>
                    <a:pt x="0" y="236"/>
                  </a:cubicBezTo>
                  <a:cubicBezTo>
                    <a:pt x="0" y="366"/>
                    <a:pt x="106" y="471"/>
                    <a:pt x="236" y="471"/>
                  </a:cubicBezTo>
                  <a:cubicBezTo>
                    <a:pt x="294" y="471"/>
                    <a:pt x="347" y="450"/>
                    <a:pt x="389" y="415"/>
                  </a:cubicBezTo>
                  <a:cubicBezTo>
                    <a:pt x="388" y="428"/>
                    <a:pt x="394" y="444"/>
                    <a:pt x="408" y="460"/>
                  </a:cubicBezTo>
                  <a:cubicBezTo>
                    <a:pt x="535" y="608"/>
                    <a:pt x="535" y="608"/>
                    <a:pt x="535" y="608"/>
                  </a:cubicBezTo>
                  <a:cubicBezTo>
                    <a:pt x="556" y="632"/>
                    <a:pt x="592" y="635"/>
                    <a:pt x="613" y="613"/>
                  </a:cubicBezTo>
                  <a:cubicBezTo>
                    <a:pt x="635" y="591"/>
                    <a:pt x="633" y="556"/>
                    <a:pt x="609" y="534"/>
                  </a:cubicBezTo>
                  <a:close/>
                  <a:moveTo>
                    <a:pt x="236" y="393"/>
                  </a:moveTo>
                  <a:cubicBezTo>
                    <a:pt x="149" y="393"/>
                    <a:pt x="79" y="322"/>
                    <a:pt x="79" y="236"/>
                  </a:cubicBezTo>
                  <a:cubicBezTo>
                    <a:pt x="79" y="149"/>
                    <a:pt x="149" y="79"/>
                    <a:pt x="236" y="79"/>
                  </a:cubicBezTo>
                  <a:cubicBezTo>
                    <a:pt x="322" y="79"/>
                    <a:pt x="393" y="149"/>
                    <a:pt x="393" y="236"/>
                  </a:cubicBezTo>
                  <a:cubicBezTo>
                    <a:pt x="393" y="322"/>
                    <a:pt x="322" y="393"/>
                    <a:pt x="236" y="393"/>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sz="1600"/>
            </a:p>
          </p:txBody>
        </p:sp>
      </p:grpSp>
      <p:grpSp>
        <p:nvGrpSpPr>
          <p:cNvPr id="8" name="Group 7">
            <a:extLst>
              <a:ext uri="{FF2B5EF4-FFF2-40B4-BE49-F238E27FC236}">
                <a16:creationId xmlns:a16="http://schemas.microsoft.com/office/drawing/2014/main" id="{081E6CB8-3676-4B2C-A6D5-5EA84868FF23}"/>
              </a:ext>
            </a:extLst>
          </p:cNvPr>
          <p:cNvGrpSpPr/>
          <p:nvPr/>
        </p:nvGrpSpPr>
        <p:grpSpPr>
          <a:xfrm>
            <a:off x="8389232" y="1360908"/>
            <a:ext cx="3081828" cy="1255189"/>
            <a:chOff x="8389232" y="1360908"/>
            <a:chExt cx="3081828" cy="1255189"/>
          </a:xfrm>
        </p:grpSpPr>
        <p:sp>
          <p:nvSpPr>
            <p:cNvPr id="82" name="Rectangle 81">
              <a:extLst>
                <a:ext uri="{FF2B5EF4-FFF2-40B4-BE49-F238E27FC236}">
                  <a16:creationId xmlns:a16="http://schemas.microsoft.com/office/drawing/2014/main" id="{1C92B634-6C97-4E1F-906D-EC2B40AA5546}"/>
                </a:ext>
              </a:extLst>
            </p:cNvPr>
            <p:cNvSpPr/>
            <p:nvPr/>
          </p:nvSpPr>
          <p:spPr bwMode="auto">
            <a:xfrm>
              <a:off x="9093039" y="1360908"/>
              <a:ext cx="2378021" cy="1255189"/>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defTabSz="932472" fontAlgn="base">
                <a:lnSpc>
                  <a:spcPct val="90000"/>
                </a:lnSpc>
                <a:spcBef>
                  <a:spcPct val="0"/>
                </a:spcBef>
                <a:spcAft>
                  <a:spcPct val="0"/>
                </a:spcAft>
              </a:pPr>
              <a:r>
                <a:rPr lang="en-US" sz="1600" b="1" u="sng" dirty="0">
                  <a:solidFill>
                    <a:schemeClr val="accent1"/>
                  </a:solidFill>
                  <a:ea typeface="Segoe UI" pitchFamily="34" charset="0"/>
                  <a:cs typeface="Segoe UI" pitchFamily="34" charset="0"/>
                </a:rPr>
                <a:t>Target the executives </a:t>
              </a:r>
              <a:r>
                <a:rPr lang="en-US" sz="1600" dirty="0">
                  <a:solidFill>
                    <a:schemeClr val="tx1"/>
                  </a:solidFill>
                  <a:ea typeface="Segoe UI" pitchFamily="34" charset="0"/>
                  <a:cs typeface="Segoe UI" pitchFamily="34" charset="0"/>
                </a:rPr>
                <a:t>within the facilities you want to connect with</a:t>
              </a:r>
            </a:p>
          </p:txBody>
        </p:sp>
        <p:sp>
          <p:nvSpPr>
            <p:cNvPr id="89" name="Freeform 19">
              <a:extLst>
                <a:ext uri="{FF2B5EF4-FFF2-40B4-BE49-F238E27FC236}">
                  <a16:creationId xmlns:a16="http://schemas.microsoft.com/office/drawing/2014/main" id="{4EF67864-6C59-4FB7-BD0B-0D0710421B9F}"/>
                </a:ext>
              </a:extLst>
            </p:cNvPr>
            <p:cNvSpPr>
              <a:spLocks noEditPoints="1"/>
            </p:cNvSpPr>
            <p:nvPr/>
          </p:nvSpPr>
          <p:spPr bwMode="auto">
            <a:xfrm>
              <a:off x="8389232" y="1692833"/>
              <a:ext cx="594237" cy="591338"/>
            </a:xfrm>
            <a:custGeom>
              <a:avLst/>
              <a:gdLst>
                <a:gd name="T0" fmla="*/ 568 w 568"/>
                <a:gd name="T1" fmla="*/ 248 h 568"/>
                <a:gd name="T2" fmla="*/ 512 w 568"/>
                <a:gd name="T3" fmla="*/ 248 h 568"/>
                <a:gd name="T4" fmla="*/ 319 w 568"/>
                <a:gd name="T5" fmla="*/ 56 h 568"/>
                <a:gd name="T6" fmla="*/ 319 w 568"/>
                <a:gd name="T7" fmla="*/ 0 h 568"/>
                <a:gd name="T8" fmla="*/ 248 w 568"/>
                <a:gd name="T9" fmla="*/ 0 h 568"/>
                <a:gd name="T10" fmla="*/ 248 w 568"/>
                <a:gd name="T11" fmla="*/ 56 h 568"/>
                <a:gd name="T12" fmla="*/ 56 w 568"/>
                <a:gd name="T13" fmla="*/ 248 h 568"/>
                <a:gd name="T14" fmla="*/ 0 w 568"/>
                <a:gd name="T15" fmla="*/ 248 h 568"/>
                <a:gd name="T16" fmla="*/ 0 w 568"/>
                <a:gd name="T17" fmla="*/ 319 h 568"/>
                <a:gd name="T18" fmla="*/ 56 w 568"/>
                <a:gd name="T19" fmla="*/ 319 h 568"/>
                <a:gd name="T20" fmla="*/ 248 w 568"/>
                <a:gd name="T21" fmla="*/ 512 h 568"/>
                <a:gd name="T22" fmla="*/ 248 w 568"/>
                <a:gd name="T23" fmla="*/ 568 h 568"/>
                <a:gd name="T24" fmla="*/ 319 w 568"/>
                <a:gd name="T25" fmla="*/ 568 h 568"/>
                <a:gd name="T26" fmla="*/ 319 w 568"/>
                <a:gd name="T27" fmla="*/ 512 h 568"/>
                <a:gd name="T28" fmla="*/ 512 w 568"/>
                <a:gd name="T29" fmla="*/ 319 h 568"/>
                <a:gd name="T30" fmla="*/ 568 w 568"/>
                <a:gd name="T31" fmla="*/ 319 h 568"/>
                <a:gd name="T32" fmla="*/ 568 w 568"/>
                <a:gd name="T33" fmla="*/ 248 h 568"/>
                <a:gd name="T34" fmla="*/ 440 w 568"/>
                <a:gd name="T35" fmla="*/ 248 h 568"/>
                <a:gd name="T36" fmla="*/ 384 w 568"/>
                <a:gd name="T37" fmla="*/ 248 h 568"/>
                <a:gd name="T38" fmla="*/ 319 w 568"/>
                <a:gd name="T39" fmla="*/ 183 h 568"/>
                <a:gd name="T40" fmla="*/ 319 w 568"/>
                <a:gd name="T41" fmla="*/ 128 h 568"/>
                <a:gd name="T42" fmla="*/ 440 w 568"/>
                <a:gd name="T43" fmla="*/ 248 h 568"/>
                <a:gd name="T44" fmla="*/ 284 w 568"/>
                <a:gd name="T45" fmla="*/ 319 h 568"/>
                <a:gd name="T46" fmla="*/ 248 w 568"/>
                <a:gd name="T47" fmla="*/ 284 h 568"/>
                <a:gd name="T48" fmla="*/ 284 w 568"/>
                <a:gd name="T49" fmla="*/ 248 h 568"/>
                <a:gd name="T50" fmla="*/ 319 w 568"/>
                <a:gd name="T51" fmla="*/ 284 h 568"/>
                <a:gd name="T52" fmla="*/ 284 w 568"/>
                <a:gd name="T53" fmla="*/ 319 h 568"/>
                <a:gd name="T54" fmla="*/ 248 w 568"/>
                <a:gd name="T55" fmla="*/ 128 h 568"/>
                <a:gd name="T56" fmla="*/ 248 w 568"/>
                <a:gd name="T57" fmla="*/ 183 h 568"/>
                <a:gd name="T58" fmla="*/ 183 w 568"/>
                <a:gd name="T59" fmla="*/ 248 h 568"/>
                <a:gd name="T60" fmla="*/ 128 w 568"/>
                <a:gd name="T61" fmla="*/ 248 h 568"/>
                <a:gd name="T62" fmla="*/ 248 w 568"/>
                <a:gd name="T63" fmla="*/ 128 h 568"/>
                <a:gd name="T64" fmla="*/ 128 w 568"/>
                <a:gd name="T65" fmla="*/ 319 h 568"/>
                <a:gd name="T66" fmla="*/ 183 w 568"/>
                <a:gd name="T67" fmla="*/ 319 h 568"/>
                <a:gd name="T68" fmla="*/ 248 w 568"/>
                <a:gd name="T69" fmla="*/ 384 h 568"/>
                <a:gd name="T70" fmla="*/ 248 w 568"/>
                <a:gd name="T71" fmla="*/ 439 h 568"/>
                <a:gd name="T72" fmla="*/ 128 w 568"/>
                <a:gd name="T73" fmla="*/ 319 h 568"/>
                <a:gd name="T74" fmla="*/ 319 w 568"/>
                <a:gd name="T75" fmla="*/ 439 h 568"/>
                <a:gd name="T76" fmla="*/ 319 w 568"/>
                <a:gd name="T77" fmla="*/ 384 h 568"/>
                <a:gd name="T78" fmla="*/ 384 w 568"/>
                <a:gd name="T79" fmla="*/ 319 h 568"/>
                <a:gd name="T80" fmla="*/ 440 w 568"/>
                <a:gd name="T81" fmla="*/ 319 h 568"/>
                <a:gd name="T82" fmla="*/ 319 w 568"/>
                <a:gd name="T83" fmla="*/ 439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68" h="568">
                  <a:moveTo>
                    <a:pt x="568" y="248"/>
                  </a:moveTo>
                  <a:cubicBezTo>
                    <a:pt x="512" y="248"/>
                    <a:pt x="512" y="248"/>
                    <a:pt x="512" y="248"/>
                  </a:cubicBezTo>
                  <a:cubicBezTo>
                    <a:pt x="497" y="149"/>
                    <a:pt x="418" y="71"/>
                    <a:pt x="319" y="56"/>
                  </a:cubicBezTo>
                  <a:cubicBezTo>
                    <a:pt x="319" y="0"/>
                    <a:pt x="319" y="0"/>
                    <a:pt x="319" y="0"/>
                  </a:cubicBezTo>
                  <a:cubicBezTo>
                    <a:pt x="248" y="0"/>
                    <a:pt x="248" y="0"/>
                    <a:pt x="248" y="0"/>
                  </a:cubicBezTo>
                  <a:cubicBezTo>
                    <a:pt x="248" y="56"/>
                    <a:pt x="248" y="56"/>
                    <a:pt x="248" y="56"/>
                  </a:cubicBezTo>
                  <a:cubicBezTo>
                    <a:pt x="150" y="71"/>
                    <a:pt x="71" y="149"/>
                    <a:pt x="56" y="248"/>
                  </a:cubicBezTo>
                  <a:cubicBezTo>
                    <a:pt x="0" y="248"/>
                    <a:pt x="0" y="248"/>
                    <a:pt x="0" y="248"/>
                  </a:cubicBezTo>
                  <a:cubicBezTo>
                    <a:pt x="0" y="319"/>
                    <a:pt x="0" y="319"/>
                    <a:pt x="0" y="319"/>
                  </a:cubicBezTo>
                  <a:cubicBezTo>
                    <a:pt x="56" y="319"/>
                    <a:pt x="56" y="319"/>
                    <a:pt x="56" y="319"/>
                  </a:cubicBezTo>
                  <a:cubicBezTo>
                    <a:pt x="71" y="418"/>
                    <a:pt x="150" y="496"/>
                    <a:pt x="248" y="512"/>
                  </a:cubicBezTo>
                  <a:cubicBezTo>
                    <a:pt x="248" y="568"/>
                    <a:pt x="248" y="568"/>
                    <a:pt x="248" y="568"/>
                  </a:cubicBezTo>
                  <a:cubicBezTo>
                    <a:pt x="319" y="568"/>
                    <a:pt x="319" y="568"/>
                    <a:pt x="319" y="568"/>
                  </a:cubicBezTo>
                  <a:cubicBezTo>
                    <a:pt x="319" y="512"/>
                    <a:pt x="319" y="512"/>
                    <a:pt x="319" y="512"/>
                  </a:cubicBezTo>
                  <a:cubicBezTo>
                    <a:pt x="418" y="496"/>
                    <a:pt x="497" y="418"/>
                    <a:pt x="512" y="319"/>
                  </a:cubicBezTo>
                  <a:cubicBezTo>
                    <a:pt x="568" y="319"/>
                    <a:pt x="568" y="319"/>
                    <a:pt x="568" y="319"/>
                  </a:cubicBezTo>
                  <a:lnTo>
                    <a:pt x="568" y="248"/>
                  </a:lnTo>
                  <a:close/>
                  <a:moveTo>
                    <a:pt x="440" y="248"/>
                  </a:moveTo>
                  <a:cubicBezTo>
                    <a:pt x="384" y="248"/>
                    <a:pt x="384" y="248"/>
                    <a:pt x="384" y="248"/>
                  </a:cubicBezTo>
                  <a:cubicBezTo>
                    <a:pt x="374" y="218"/>
                    <a:pt x="350" y="194"/>
                    <a:pt x="319" y="183"/>
                  </a:cubicBezTo>
                  <a:cubicBezTo>
                    <a:pt x="319" y="128"/>
                    <a:pt x="319" y="128"/>
                    <a:pt x="319" y="128"/>
                  </a:cubicBezTo>
                  <a:cubicBezTo>
                    <a:pt x="379" y="141"/>
                    <a:pt x="426" y="188"/>
                    <a:pt x="440" y="248"/>
                  </a:cubicBezTo>
                  <a:close/>
                  <a:moveTo>
                    <a:pt x="284" y="319"/>
                  </a:moveTo>
                  <a:cubicBezTo>
                    <a:pt x="264" y="319"/>
                    <a:pt x="248" y="303"/>
                    <a:pt x="248" y="284"/>
                  </a:cubicBezTo>
                  <a:cubicBezTo>
                    <a:pt x="248" y="264"/>
                    <a:pt x="264" y="248"/>
                    <a:pt x="284" y="248"/>
                  </a:cubicBezTo>
                  <a:cubicBezTo>
                    <a:pt x="304" y="248"/>
                    <a:pt x="319" y="264"/>
                    <a:pt x="319" y="284"/>
                  </a:cubicBezTo>
                  <a:cubicBezTo>
                    <a:pt x="319" y="303"/>
                    <a:pt x="304" y="319"/>
                    <a:pt x="284" y="319"/>
                  </a:cubicBezTo>
                  <a:close/>
                  <a:moveTo>
                    <a:pt x="248" y="128"/>
                  </a:moveTo>
                  <a:cubicBezTo>
                    <a:pt x="248" y="183"/>
                    <a:pt x="248" y="183"/>
                    <a:pt x="248" y="183"/>
                  </a:cubicBezTo>
                  <a:cubicBezTo>
                    <a:pt x="218" y="194"/>
                    <a:pt x="194" y="218"/>
                    <a:pt x="183" y="248"/>
                  </a:cubicBezTo>
                  <a:cubicBezTo>
                    <a:pt x="128" y="248"/>
                    <a:pt x="128" y="248"/>
                    <a:pt x="128" y="248"/>
                  </a:cubicBezTo>
                  <a:cubicBezTo>
                    <a:pt x="142" y="188"/>
                    <a:pt x="189" y="141"/>
                    <a:pt x="248" y="128"/>
                  </a:cubicBezTo>
                  <a:close/>
                  <a:moveTo>
                    <a:pt x="128" y="319"/>
                  </a:moveTo>
                  <a:cubicBezTo>
                    <a:pt x="183" y="319"/>
                    <a:pt x="183" y="319"/>
                    <a:pt x="183" y="319"/>
                  </a:cubicBezTo>
                  <a:cubicBezTo>
                    <a:pt x="194" y="349"/>
                    <a:pt x="218" y="373"/>
                    <a:pt x="248" y="384"/>
                  </a:cubicBezTo>
                  <a:cubicBezTo>
                    <a:pt x="248" y="439"/>
                    <a:pt x="248" y="439"/>
                    <a:pt x="248" y="439"/>
                  </a:cubicBezTo>
                  <a:cubicBezTo>
                    <a:pt x="189" y="426"/>
                    <a:pt x="142" y="379"/>
                    <a:pt x="128" y="319"/>
                  </a:cubicBezTo>
                  <a:close/>
                  <a:moveTo>
                    <a:pt x="319" y="439"/>
                  </a:moveTo>
                  <a:cubicBezTo>
                    <a:pt x="319" y="384"/>
                    <a:pt x="319" y="384"/>
                    <a:pt x="319" y="384"/>
                  </a:cubicBezTo>
                  <a:cubicBezTo>
                    <a:pt x="350" y="373"/>
                    <a:pt x="374" y="349"/>
                    <a:pt x="384" y="319"/>
                  </a:cubicBezTo>
                  <a:cubicBezTo>
                    <a:pt x="440" y="319"/>
                    <a:pt x="440" y="319"/>
                    <a:pt x="440" y="319"/>
                  </a:cubicBezTo>
                  <a:cubicBezTo>
                    <a:pt x="426" y="379"/>
                    <a:pt x="379" y="426"/>
                    <a:pt x="319" y="439"/>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sz="1600"/>
            </a:p>
          </p:txBody>
        </p:sp>
      </p:grpSp>
      <p:grpSp>
        <p:nvGrpSpPr>
          <p:cNvPr id="13" name="Group 12">
            <a:extLst>
              <a:ext uri="{FF2B5EF4-FFF2-40B4-BE49-F238E27FC236}">
                <a16:creationId xmlns:a16="http://schemas.microsoft.com/office/drawing/2014/main" id="{ADEFEA7A-6820-4971-BDB1-514A320E56BB}"/>
              </a:ext>
            </a:extLst>
          </p:cNvPr>
          <p:cNvGrpSpPr/>
          <p:nvPr/>
        </p:nvGrpSpPr>
        <p:grpSpPr>
          <a:xfrm>
            <a:off x="6419129" y="3349055"/>
            <a:ext cx="5012456" cy="1255189"/>
            <a:chOff x="6419129" y="3335537"/>
            <a:chExt cx="5012456" cy="1255189"/>
          </a:xfrm>
        </p:grpSpPr>
        <p:sp>
          <p:nvSpPr>
            <p:cNvPr id="83" name="Rectangle 82">
              <a:extLst>
                <a:ext uri="{FF2B5EF4-FFF2-40B4-BE49-F238E27FC236}">
                  <a16:creationId xmlns:a16="http://schemas.microsoft.com/office/drawing/2014/main" id="{0FFCC007-6A80-4EE3-B7E7-D835539E9AA9}"/>
                </a:ext>
              </a:extLst>
            </p:cNvPr>
            <p:cNvSpPr/>
            <p:nvPr/>
          </p:nvSpPr>
          <p:spPr bwMode="auto">
            <a:xfrm>
              <a:off x="7132637" y="3335537"/>
              <a:ext cx="4298948" cy="1255189"/>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defTabSz="932472" fontAlgn="base">
                <a:lnSpc>
                  <a:spcPct val="90000"/>
                </a:lnSpc>
                <a:spcBef>
                  <a:spcPct val="0"/>
                </a:spcBef>
                <a:spcAft>
                  <a:spcPct val="0"/>
                </a:spcAft>
              </a:pPr>
              <a:r>
                <a:rPr lang="en-US" sz="1600" dirty="0">
                  <a:solidFill>
                    <a:schemeClr val="tx1"/>
                  </a:solidFill>
                  <a:ea typeface="Segoe UI" pitchFamily="34" charset="0"/>
                  <a:cs typeface="Segoe UI" pitchFamily="34" charset="0"/>
                </a:rPr>
                <a:t>Conduct/organize </a:t>
              </a:r>
              <a:r>
                <a:rPr lang="en-US" sz="1600" b="1" dirty="0">
                  <a:solidFill>
                    <a:schemeClr val="accent1"/>
                  </a:solidFill>
                  <a:ea typeface="Segoe UI" pitchFamily="34" charset="0"/>
                  <a:cs typeface="Segoe UI" pitchFamily="34" charset="0"/>
                </a:rPr>
                <a:t>“</a:t>
              </a:r>
              <a:r>
                <a:rPr lang="en-US" sz="1600" b="1" u="sng" dirty="0">
                  <a:solidFill>
                    <a:schemeClr val="accent1"/>
                  </a:solidFill>
                  <a:ea typeface="Segoe UI" pitchFamily="34" charset="0"/>
                  <a:cs typeface="Segoe UI" pitchFamily="34" charset="0"/>
                </a:rPr>
                <a:t>road tours”</a:t>
              </a:r>
              <a:r>
                <a:rPr lang="en-US" sz="1600" u="sng" dirty="0">
                  <a:solidFill>
                    <a:schemeClr val="accent1"/>
                  </a:solidFill>
                  <a:ea typeface="Segoe UI" pitchFamily="34" charset="0"/>
                  <a:cs typeface="Segoe UI" pitchFamily="34" charset="0"/>
                </a:rPr>
                <a:t> </a:t>
              </a:r>
              <a:r>
                <a:rPr lang="en-US" sz="1600" b="1" u="sng" dirty="0">
                  <a:solidFill>
                    <a:schemeClr val="accent1"/>
                  </a:solidFill>
                  <a:cs typeface="Segoe UI" pitchFamily="34" charset="0"/>
                </a:rPr>
                <a:t>with executive level presentations</a:t>
              </a:r>
              <a:r>
                <a:rPr lang="en-US" sz="1600" dirty="0">
                  <a:solidFill>
                    <a:schemeClr val="tx1"/>
                  </a:solidFill>
                  <a:ea typeface="Segoe UI" pitchFamily="34" charset="0"/>
                  <a:cs typeface="Segoe UI" pitchFamily="34" charset="0"/>
                </a:rPr>
                <a:t> to explain your HIE message in manner that the targeted audience understands (they typically don’t understand the technical language of an HIE)</a:t>
              </a:r>
            </a:p>
          </p:txBody>
        </p:sp>
        <p:sp>
          <p:nvSpPr>
            <p:cNvPr id="90" name="Freeform 17">
              <a:extLst>
                <a:ext uri="{FF2B5EF4-FFF2-40B4-BE49-F238E27FC236}">
                  <a16:creationId xmlns:a16="http://schemas.microsoft.com/office/drawing/2014/main" id="{DBBE0FC2-FAE5-471E-8B98-249F69D35CC8}"/>
                </a:ext>
              </a:extLst>
            </p:cNvPr>
            <p:cNvSpPr>
              <a:spLocks noEditPoints="1"/>
            </p:cNvSpPr>
            <p:nvPr/>
          </p:nvSpPr>
          <p:spPr bwMode="auto">
            <a:xfrm>
              <a:off x="6419129" y="3685012"/>
              <a:ext cx="556238" cy="556238"/>
            </a:xfrm>
            <a:custGeom>
              <a:avLst/>
              <a:gdLst>
                <a:gd name="T0" fmla="*/ 140 w 204"/>
                <a:gd name="T1" fmla="*/ 204 h 204"/>
                <a:gd name="T2" fmla="*/ 204 w 204"/>
                <a:gd name="T3" fmla="*/ 204 h 204"/>
                <a:gd name="T4" fmla="*/ 153 w 204"/>
                <a:gd name="T5" fmla="*/ 0 h 204"/>
                <a:gd name="T6" fmla="*/ 115 w 204"/>
                <a:gd name="T7" fmla="*/ 0 h 204"/>
                <a:gd name="T8" fmla="*/ 121 w 204"/>
                <a:gd name="T9" fmla="*/ 51 h 204"/>
                <a:gd name="T10" fmla="*/ 83 w 204"/>
                <a:gd name="T11" fmla="*/ 51 h 204"/>
                <a:gd name="T12" fmla="*/ 89 w 204"/>
                <a:gd name="T13" fmla="*/ 0 h 204"/>
                <a:gd name="T14" fmla="*/ 51 w 204"/>
                <a:gd name="T15" fmla="*/ 0 h 204"/>
                <a:gd name="T16" fmla="*/ 0 w 204"/>
                <a:gd name="T17" fmla="*/ 204 h 204"/>
                <a:gd name="T18" fmla="*/ 64 w 204"/>
                <a:gd name="T19" fmla="*/ 204 h 204"/>
                <a:gd name="T20" fmla="*/ 70 w 204"/>
                <a:gd name="T21" fmla="*/ 153 h 204"/>
                <a:gd name="T22" fmla="*/ 134 w 204"/>
                <a:gd name="T23" fmla="*/ 153 h 204"/>
                <a:gd name="T24" fmla="*/ 140 w 204"/>
                <a:gd name="T25" fmla="*/ 204 h 204"/>
                <a:gd name="T26" fmla="*/ 73 w 204"/>
                <a:gd name="T27" fmla="*/ 128 h 204"/>
                <a:gd name="T28" fmla="*/ 79 w 204"/>
                <a:gd name="T29" fmla="*/ 77 h 204"/>
                <a:gd name="T30" fmla="*/ 124 w 204"/>
                <a:gd name="T31" fmla="*/ 77 h 204"/>
                <a:gd name="T32" fmla="*/ 131 w 204"/>
                <a:gd name="T33" fmla="*/ 128 h 204"/>
                <a:gd name="T34" fmla="*/ 73 w 204"/>
                <a:gd name="T35" fmla="*/ 128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4" h="204">
                  <a:moveTo>
                    <a:pt x="140" y="204"/>
                  </a:moveTo>
                  <a:lnTo>
                    <a:pt x="204" y="204"/>
                  </a:lnTo>
                  <a:lnTo>
                    <a:pt x="153" y="0"/>
                  </a:lnTo>
                  <a:lnTo>
                    <a:pt x="115" y="0"/>
                  </a:lnTo>
                  <a:lnTo>
                    <a:pt x="121" y="51"/>
                  </a:lnTo>
                  <a:lnTo>
                    <a:pt x="83" y="51"/>
                  </a:lnTo>
                  <a:lnTo>
                    <a:pt x="89" y="0"/>
                  </a:lnTo>
                  <a:lnTo>
                    <a:pt x="51" y="0"/>
                  </a:lnTo>
                  <a:lnTo>
                    <a:pt x="0" y="204"/>
                  </a:lnTo>
                  <a:lnTo>
                    <a:pt x="64" y="204"/>
                  </a:lnTo>
                  <a:lnTo>
                    <a:pt x="70" y="153"/>
                  </a:lnTo>
                  <a:lnTo>
                    <a:pt x="134" y="153"/>
                  </a:lnTo>
                  <a:lnTo>
                    <a:pt x="140" y="204"/>
                  </a:lnTo>
                  <a:close/>
                  <a:moveTo>
                    <a:pt x="73" y="128"/>
                  </a:moveTo>
                  <a:lnTo>
                    <a:pt x="79" y="77"/>
                  </a:lnTo>
                  <a:lnTo>
                    <a:pt x="124" y="77"/>
                  </a:lnTo>
                  <a:lnTo>
                    <a:pt x="131" y="128"/>
                  </a:lnTo>
                  <a:lnTo>
                    <a:pt x="73" y="128"/>
                  </a:ln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sz="1600"/>
            </a:p>
          </p:txBody>
        </p:sp>
      </p:grpSp>
      <p:grpSp>
        <p:nvGrpSpPr>
          <p:cNvPr id="15" name="Group 14">
            <a:extLst>
              <a:ext uri="{FF2B5EF4-FFF2-40B4-BE49-F238E27FC236}">
                <a16:creationId xmlns:a16="http://schemas.microsoft.com/office/drawing/2014/main" id="{EDB52329-F530-4ADD-ABAB-77C7BCA8A398}"/>
              </a:ext>
            </a:extLst>
          </p:cNvPr>
          <p:cNvGrpSpPr/>
          <p:nvPr/>
        </p:nvGrpSpPr>
        <p:grpSpPr>
          <a:xfrm>
            <a:off x="804863" y="5310166"/>
            <a:ext cx="3660774" cy="1255189"/>
            <a:chOff x="804863" y="5310166"/>
            <a:chExt cx="3660774" cy="1255189"/>
          </a:xfrm>
        </p:grpSpPr>
        <p:sp>
          <p:nvSpPr>
            <p:cNvPr id="84" name="Rectangle 83">
              <a:extLst>
                <a:ext uri="{FF2B5EF4-FFF2-40B4-BE49-F238E27FC236}">
                  <a16:creationId xmlns:a16="http://schemas.microsoft.com/office/drawing/2014/main" id="{2FCF9096-7F33-4893-B106-632270A00986}"/>
                </a:ext>
              </a:extLst>
            </p:cNvPr>
            <p:cNvSpPr/>
            <p:nvPr/>
          </p:nvSpPr>
          <p:spPr bwMode="auto">
            <a:xfrm>
              <a:off x="1646237" y="5310166"/>
              <a:ext cx="2819400" cy="1255189"/>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defTabSz="932472" fontAlgn="base">
                <a:lnSpc>
                  <a:spcPct val="90000"/>
                </a:lnSpc>
                <a:spcBef>
                  <a:spcPct val="0"/>
                </a:spcBef>
                <a:spcAft>
                  <a:spcPct val="0"/>
                </a:spcAft>
              </a:pPr>
              <a:r>
                <a:rPr lang="en-US" sz="1600" dirty="0">
                  <a:solidFill>
                    <a:schemeClr val="tx1"/>
                  </a:solidFill>
                  <a:ea typeface="Segoe UI" pitchFamily="34" charset="0"/>
                  <a:cs typeface="Segoe UI" pitchFamily="34" charset="0"/>
                </a:rPr>
                <a:t>Create a process to </a:t>
              </a:r>
              <a:r>
                <a:rPr lang="en-US" sz="1600" b="1" u="sng" dirty="0">
                  <a:solidFill>
                    <a:schemeClr val="accent1"/>
                  </a:solidFill>
                  <a:ea typeface="Segoe UI" pitchFamily="34" charset="0"/>
                  <a:cs typeface="Segoe UI" pitchFamily="34" charset="0"/>
                </a:rPr>
                <a:t>identify interest, commitment, </a:t>
              </a:r>
              <a:br>
                <a:rPr lang="en-US" sz="1600" b="1" u="sng" dirty="0">
                  <a:solidFill>
                    <a:schemeClr val="accent1"/>
                  </a:solidFill>
                  <a:ea typeface="Segoe UI" pitchFamily="34" charset="0"/>
                  <a:cs typeface="Segoe UI" pitchFamily="34" charset="0"/>
                </a:rPr>
              </a:br>
              <a:r>
                <a:rPr lang="en-US" sz="1600" b="1" u="sng" dirty="0">
                  <a:solidFill>
                    <a:schemeClr val="accent1"/>
                  </a:solidFill>
                  <a:ea typeface="Segoe UI" pitchFamily="34" charset="0"/>
                  <a:cs typeface="Segoe UI" pitchFamily="34" charset="0"/>
                </a:rPr>
                <a:t>and tracking</a:t>
              </a:r>
              <a:r>
                <a:rPr lang="en-US" sz="1600" dirty="0">
                  <a:solidFill>
                    <a:schemeClr val="accent1"/>
                  </a:solidFill>
                  <a:ea typeface="Segoe UI" pitchFamily="34" charset="0"/>
                  <a:cs typeface="Segoe UI" pitchFamily="34" charset="0"/>
                </a:rPr>
                <a:t> </a:t>
              </a:r>
              <a:r>
                <a:rPr lang="en-US" sz="1600" dirty="0">
                  <a:solidFill>
                    <a:schemeClr val="tx1"/>
                  </a:solidFill>
                  <a:ea typeface="Segoe UI" pitchFamily="34" charset="0"/>
                  <a:cs typeface="Segoe UI" pitchFamily="34" charset="0"/>
                </a:rPr>
                <a:t>to close prospective members </a:t>
              </a:r>
            </a:p>
          </p:txBody>
        </p:sp>
        <p:sp>
          <p:nvSpPr>
            <p:cNvPr id="91" name="Freeform 30">
              <a:extLst>
                <a:ext uri="{FF2B5EF4-FFF2-40B4-BE49-F238E27FC236}">
                  <a16:creationId xmlns:a16="http://schemas.microsoft.com/office/drawing/2014/main" id="{DC8EE6AC-412B-4D92-91AB-892BA7EA5A04}"/>
                </a:ext>
              </a:extLst>
            </p:cNvPr>
            <p:cNvSpPr>
              <a:spLocks noEditPoints="1"/>
            </p:cNvSpPr>
            <p:nvPr/>
          </p:nvSpPr>
          <p:spPr bwMode="auto">
            <a:xfrm>
              <a:off x="804863" y="5640396"/>
              <a:ext cx="634997" cy="594728"/>
            </a:xfrm>
            <a:custGeom>
              <a:avLst/>
              <a:gdLst>
                <a:gd name="T0" fmla="*/ 533 w 568"/>
                <a:gd name="T1" fmla="*/ 391 h 533"/>
                <a:gd name="T2" fmla="*/ 471 w 568"/>
                <a:gd name="T3" fmla="*/ 213 h 533"/>
                <a:gd name="T4" fmla="*/ 320 w 568"/>
                <a:gd name="T5" fmla="*/ 142 h 533"/>
                <a:gd name="T6" fmla="*/ 355 w 568"/>
                <a:gd name="T7" fmla="*/ 115 h 533"/>
                <a:gd name="T8" fmla="*/ 329 w 568"/>
                <a:gd name="T9" fmla="*/ 0 h 533"/>
                <a:gd name="T10" fmla="*/ 213 w 568"/>
                <a:gd name="T11" fmla="*/ 27 h 533"/>
                <a:gd name="T12" fmla="*/ 240 w 568"/>
                <a:gd name="T13" fmla="*/ 142 h 533"/>
                <a:gd name="T14" fmla="*/ 249 w 568"/>
                <a:gd name="T15" fmla="*/ 213 h 533"/>
                <a:gd name="T16" fmla="*/ 36 w 568"/>
                <a:gd name="T17" fmla="*/ 275 h 533"/>
                <a:gd name="T18" fmla="*/ 27 w 568"/>
                <a:gd name="T19" fmla="*/ 391 h 533"/>
                <a:gd name="T20" fmla="*/ 0 w 568"/>
                <a:gd name="T21" fmla="*/ 506 h 533"/>
                <a:gd name="T22" fmla="*/ 116 w 568"/>
                <a:gd name="T23" fmla="*/ 533 h 533"/>
                <a:gd name="T24" fmla="*/ 142 w 568"/>
                <a:gd name="T25" fmla="*/ 417 h 533"/>
                <a:gd name="T26" fmla="*/ 107 w 568"/>
                <a:gd name="T27" fmla="*/ 391 h 533"/>
                <a:gd name="T28" fmla="*/ 249 w 568"/>
                <a:gd name="T29" fmla="*/ 284 h 533"/>
                <a:gd name="T30" fmla="*/ 240 w 568"/>
                <a:gd name="T31" fmla="*/ 391 h 533"/>
                <a:gd name="T32" fmla="*/ 213 w 568"/>
                <a:gd name="T33" fmla="*/ 506 h 533"/>
                <a:gd name="T34" fmla="*/ 329 w 568"/>
                <a:gd name="T35" fmla="*/ 533 h 533"/>
                <a:gd name="T36" fmla="*/ 355 w 568"/>
                <a:gd name="T37" fmla="*/ 417 h 533"/>
                <a:gd name="T38" fmla="*/ 320 w 568"/>
                <a:gd name="T39" fmla="*/ 391 h 533"/>
                <a:gd name="T40" fmla="*/ 462 w 568"/>
                <a:gd name="T41" fmla="*/ 284 h 533"/>
                <a:gd name="T42" fmla="*/ 453 w 568"/>
                <a:gd name="T43" fmla="*/ 391 h 533"/>
                <a:gd name="T44" fmla="*/ 426 w 568"/>
                <a:gd name="T45" fmla="*/ 506 h 533"/>
                <a:gd name="T46" fmla="*/ 542 w 568"/>
                <a:gd name="T47" fmla="*/ 533 h 533"/>
                <a:gd name="T48" fmla="*/ 568 w 568"/>
                <a:gd name="T49" fmla="*/ 417 h 533"/>
                <a:gd name="T50" fmla="*/ 107 w 568"/>
                <a:gd name="T51" fmla="*/ 497 h 533"/>
                <a:gd name="T52" fmla="*/ 36 w 568"/>
                <a:gd name="T53" fmla="*/ 426 h 533"/>
                <a:gd name="T54" fmla="*/ 107 w 568"/>
                <a:gd name="T55" fmla="*/ 497 h 533"/>
                <a:gd name="T56" fmla="*/ 249 w 568"/>
                <a:gd name="T57" fmla="*/ 497 h 533"/>
                <a:gd name="T58" fmla="*/ 320 w 568"/>
                <a:gd name="T59" fmla="*/ 426 h 533"/>
                <a:gd name="T60" fmla="*/ 249 w 568"/>
                <a:gd name="T61" fmla="*/ 107 h 533"/>
                <a:gd name="T62" fmla="*/ 320 w 568"/>
                <a:gd name="T63" fmla="*/ 36 h 533"/>
                <a:gd name="T64" fmla="*/ 249 w 568"/>
                <a:gd name="T65" fmla="*/ 107 h 533"/>
                <a:gd name="T66" fmla="*/ 462 w 568"/>
                <a:gd name="T67" fmla="*/ 497 h 533"/>
                <a:gd name="T68" fmla="*/ 533 w 568"/>
                <a:gd name="T69" fmla="*/ 426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68" h="533">
                  <a:moveTo>
                    <a:pt x="542" y="391"/>
                  </a:moveTo>
                  <a:cubicBezTo>
                    <a:pt x="533" y="391"/>
                    <a:pt x="533" y="391"/>
                    <a:pt x="533" y="391"/>
                  </a:cubicBezTo>
                  <a:cubicBezTo>
                    <a:pt x="533" y="275"/>
                    <a:pt x="533" y="275"/>
                    <a:pt x="533" y="275"/>
                  </a:cubicBezTo>
                  <a:cubicBezTo>
                    <a:pt x="533" y="241"/>
                    <a:pt x="505" y="213"/>
                    <a:pt x="471" y="213"/>
                  </a:cubicBezTo>
                  <a:cubicBezTo>
                    <a:pt x="320" y="213"/>
                    <a:pt x="320" y="213"/>
                    <a:pt x="320" y="213"/>
                  </a:cubicBezTo>
                  <a:cubicBezTo>
                    <a:pt x="320" y="142"/>
                    <a:pt x="320" y="142"/>
                    <a:pt x="320" y="142"/>
                  </a:cubicBezTo>
                  <a:cubicBezTo>
                    <a:pt x="329" y="142"/>
                    <a:pt x="329" y="142"/>
                    <a:pt x="329" y="142"/>
                  </a:cubicBezTo>
                  <a:cubicBezTo>
                    <a:pt x="343" y="142"/>
                    <a:pt x="355" y="130"/>
                    <a:pt x="355" y="115"/>
                  </a:cubicBezTo>
                  <a:cubicBezTo>
                    <a:pt x="355" y="27"/>
                    <a:pt x="355" y="27"/>
                    <a:pt x="355" y="27"/>
                  </a:cubicBezTo>
                  <a:cubicBezTo>
                    <a:pt x="355" y="12"/>
                    <a:pt x="343" y="0"/>
                    <a:pt x="329" y="0"/>
                  </a:cubicBezTo>
                  <a:cubicBezTo>
                    <a:pt x="240" y="0"/>
                    <a:pt x="240" y="0"/>
                    <a:pt x="240" y="0"/>
                  </a:cubicBezTo>
                  <a:cubicBezTo>
                    <a:pt x="225" y="0"/>
                    <a:pt x="213" y="12"/>
                    <a:pt x="213" y="27"/>
                  </a:cubicBezTo>
                  <a:cubicBezTo>
                    <a:pt x="213" y="115"/>
                    <a:pt x="213" y="115"/>
                    <a:pt x="213" y="115"/>
                  </a:cubicBezTo>
                  <a:cubicBezTo>
                    <a:pt x="213" y="130"/>
                    <a:pt x="225" y="142"/>
                    <a:pt x="240" y="142"/>
                  </a:cubicBezTo>
                  <a:cubicBezTo>
                    <a:pt x="249" y="142"/>
                    <a:pt x="249" y="142"/>
                    <a:pt x="249" y="142"/>
                  </a:cubicBezTo>
                  <a:cubicBezTo>
                    <a:pt x="249" y="213"/>
                    <a:pt x="249" y="213"/>
                    <a:pt x="249" y="213"/>
                  </a:cubicBezTo>
                  <a:cubicBezTo>
                    <a:pt x="98" y="213"/>
                    <a:pt x="98" y="213"/>
                    <a:pt x="98" y="213"/>
                  </a:cubicBezTo>
                  <a:cubicBezTo>
                    <a:pt x="64" y="213"/>
                    <a:pt x="36" y="241"/>
                    <a:pt x="36" y="275"/>
                  </a:cubicBezTo>
                  <a:cubicBezTo>
                    <a:pt x="36" y="391"/>
                    <a:pt x="36" y="391"/>
                    <a:pt x="36" y="391"/>
                  </a:cubicBezTo>
                  <a:cubicBezTo>
                    <a:pt x="27" y="391"/>
                    <a:pt x="27" y="391"/>
                    <a:pt x="27" y="391"/>
                  </a:cubicBezTo>
                  <a:cubicBezTo>
                    <a:pt x="12" y="391"/>
                    <a:pt x="0" y="402"/>
                    <a:pt x="0" y="417"/>
                  </a:cubicBezTo>
                  <a:cubicBezTo>
                    <a:pt x="0" y="506"/>
                    <a:pt x="0" y="506"/>
                    <a:pt x="0" y="506"/>
                  </a:cubicBezTo>
                  <a:cubicBezTo>
                    <a:pt x="0" y="521"/>
                    <a:pt x="12" y="533"/>
                    <a:pt x="27" y="533"/>
                  </a:cubicBezTo>
                  <a:cubicBezTo>
                    <a:pt x="116" y="533"/>
                    <a:pt x="116" y="533"/>
                    <a:pt x="116" y="533"/>
                  </a:cubicBezTo>
                  <a:cubicBezTo>
                    <a:pt x="130" y="533"/>
                    <a:pt x="142" y="521"/>
                    <a:pt x="142" y="506"/>
                  </a:cubicBezTo>
                  <a:cubicBezTo>
                    <a:pt x="142" y="417"/>
                    <a:pt x="142" y="417"/>
                    <a:pt x="142" y="417"/>
                  </a:cubicBezTo>
                  <a:cubicBezTo>
                    <a:pt x="142" y="402"/>
                    <a:pt x="130" y="391"/>
                    <a:pt x="116" y="391"/>
                  </a:cubicBezTo>
                  <a:cubicBezTo>
                    <a:pt x="107" y="391"/>
                    <a:pt x="107" y="391"/>
                    <a:pt x="107" y="391"/>
                  </a:cubicBezTo>
                  <a:cubicBezTo>
                    <a:pt x="107" y="284"/>
                    <a:pt x="107" y="284"/>
                    <a:pt x="107" y="284"/>
                  </a:cubicBezTo>
                  <a:cubicBezTo>
                    <a:pt x="249" y="284"/>
                    <a:pt x="249" y="284"/>
                    <a:pt x="249" y="284"/>
                  </a:cubicBezTo>
                  <a:cubicBezTo>
                    <a:pt x="249" y="391"/>
                    <a:pt x="249" y="391"/>
                    <a:pt x="249" y="391"/>
                  </a:cubicBezTo>
                  <a:cubicBezTo>
                    <a:pt x="240" y="391"/>
                    <a:pt x="240" y="391"/>
                    <a:pt x="240" y="391"/>
                  </a:cubicBezTo>
                  <a:cubicBezTo>
                    <a:pt x="225" y="391"/>
                    <a:pt x="213" y="402"/>
                    <a:pt x="213" y="417"/>
                  </a:cubicBezTo>
                  <a:cubicBezTo>
                    <a:pt x="213" y="506"/>
                    <a:pt x="213" y="506"/>
                    <a:pt x="213" y="506"/>
                  </a:cubicBezTo>
                  <a:cubicBezTo>
                    <a:pt x="213" y="521"/>
                    <a:pt x="225" y="533"/>
                    <a:pt x="240" y="533"/>
                  </a:cubicBezTo>
                  <a:cubicBezTo>
                    <a:pt x="329" y="533"/>
                    <a:pt x="329" y="533"/>
                    <a:pt x="329" y="533"/>
                  </a:cubicBezTo>
                  <a:cubicBezTo>
                    <a:pt x="343" y="533"/>
                    <a:pt x="355" y="521"/>
                    <a:pt x="355" y="506"/>
                  </a:cubicBezTo>
                  <a:cubicBezTo>
                    <a:pt x="355" y="417"/>
                    <a:pt x="355" y="417"/>
                    <a:pt x="355" y="417"/>
                  </a:cubicBezTo>
                  <a:cubicBezTo>
                    <a:pt x="355" y="402"/>
                    <a:pt x="343" y="391"/>
                    <a:pt x="329" y="391"/>
                  </a:cubicBezTo>
                  <a:cubicBezTo>
                    <a:pt x="320" y="391"/>
                    <a:pt x="320" y="391"/>
                    <a:pt x="320" y="391"/>
                  </a:cubicBezTo>
                  <a:cubicBezTo>
                    <a:pt x="320" y="284"/>
                    <a:pt x="320" y="284"/>
                    <a:pt x="320" y="284"/>
                  </a:cubicBezTo>
                  <a:cubicBezTo>
                    <a:pt x="462" y="284"/>
                    <a:pt x="462" y="284"/>
                    <a:pt x="462" y="284"/>
                  </a:cubicBezTo>
                  <a:cubicBezTo>
                    <a:pt x="462" y="391"/>
                    <a:pt x="462" y="391"/>
                    <a:pt x="462" y="391"/>
                  </a:cubicBezTo>
                  <a:cubicBezTo>
                    <a:pt x="453" y="391"/>
                    <a:pt x="453" y="391"/>
                    <a:pt x="453" y="391"/>
                  </a:cubicBezTo>
                  <a:cubicBezTo>
                    <a:pt x="438" y="391"/>
                    <a:pt x="426" y="402"/>
                    <a:pt x="426" y="417"/>
                  </a:cubicBezTo>
                  <a:cubicBezTo>
                    <a:pt x="426" y="506"/>
                    <a:pt x="426" y="506"/>
                    <a:pt x="426" y="506"/>
                  </a:cubicBezTo>
                  <a:cubicBezTo>
                    <a:pt x="426" y="521"/>
                    <a:pt x="438" y="533"/>
                    <a:pt x="453" y="533"/>
                  </a:cubicBezTo>
                  <a:cubicBezTo>
                    <a:pt x="542" y="533"/>
                    <a:pt x="542" y="533"/>
                    <a:pt x="542" y="533"/>
                  </a:cubicBezTo>
                  <a:cubicBezTo>
                    <a:pt x="556" y="533"/>
                    <a:pt x="568" y="521"/>
                    <a:pt x="568" y="506"/>
                  </a:cubicBezTo>
                  <a:cubicBezTo>
                    <a:pt x="568" y="417"/>
                    <a:pt x="568" y="417"/>
                    <a:pt x="568" y="417"/>
                  </a:cubicBezTo>
                  <a:cubicBezTo>
                    <a:pt x="568" y="402"/>
                    <a:pt x="556" y="391"/>
                    <a:pt x="542" y="391"/>
                  </a:cubicBezTo>
                  <a:close/>
                  <a:moveTo>
                    <a:pt x="107" y="497"/>
                  </a:moveTo>
                  <a:cubicBezTo>
                    <a:pt x="36" y="497"/>
                    <a:pt x="36" y="497"/>
                    <a:pt x="36" y="497"/>
                  </a:cubicBezTo>
                  <a:cubicBezTo>
                    <a:pt x="36" y="426"/>
                    <a:pt x="36" y="426"/>
                    <a:pt x="36" y="426"/>
                  </a:cubicBezTo>
                  <a:cubicBezTo>
                    <a:pt x="107" y="426"/>
                    <a:pt x="107" y="426"/>
                    <a:pt x="107" y="426"/>
                  </a:cubicBezTo>
                  <a:lnTo>
                    <a:pt x="107" y="497"/>
                  </a:lnTo>
                  <a:close/>
                  <a:moveTo>
                    <a:pt x="320" y="497"/>
                  </a:moveTo>
                  <a:cubicBezTo>
                    <a:pt x="249" y="497"/>
                    <a:pt x="249" y="497"/>
                    <a:pt x="249" y="497"/>
                  </a:cubicBezTo>
                  <a:cubicBezTo>
                    <a:pt x="249" y="426"/>
                    <a:pt x="249" y="426"/>
                    <a:pt x="249" y="426"/>
                  </a:cubicBezTo>
                  <a:cubicBezTo>
                    <a:pt x="320" y="426"/>
                    <a:pt x="320" y="426"/>
                    <a:pt x="320" y="426"/>
                  </a:cubicBezTo>
                  <a:lnTo>
                    <a:pt x="320" y="497"/>
                  </a:lnTo>
                  <a:close/>
                  <a:moveTo>
                    <a:pt x="249" y="107"/>
                  </a:moveTo>
                  <a:cubicBezTo>
                    <a:pt x="249" y="36"/>
                    <a:pt x="249" y="36"/>
                    <a:pt x="249" y="36"/>
                  </a:cubicBezTo>
                  <a:cubicBezTo>
                    <a:pt x="320" y="36"/>
                    <a:pt x="320" y="36"/>
                    <a:pt x="320" y="36"/>
                  </a:cubicBezTo>
                  <a:cubicBezTo>
                    <a:pt x="320" y="107"/>
                    <a:pt x="320" y="107"/>
                    <a:pt x="320" y="107"/>
                  </a:cubicBezTo>
                  <a:lnTo>
                    <a:pt x="249" y="107"/>
                  </a:lnTo>
                  <a:close/>
                  <a:moveTo>
                    <a:pt x="533" y="497"/>
                  </a:moveTo>
                  <a:cubicBezTo>
                    <a:pt x="462" y="497"/>
                    <a:pt x="462" y="497"/>
                    <a:pt x="462" y="497"/>
                  </a:cubicBezTo>
                  <a:cubicBezTo>
                    <a:pt x="462" y="426"/>
                    <a:pt x="462" y="426"/>
                    <a:pt x="462" y="426"/>
                  </a:cubicBezTo>
                  <a:cubicBezTo>
                    <a:pt x="533" y="426"/>
                    <a:pt x="533" y="426"/>
                    <a:pt x="533" y="426"/>
                  </a:cubicBezTo>
                  <a:lnTo>
                    <a:pt x="533" y="497"/>
                  </a:ln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sz="1600"/>
            </a:p>
          </p:txBody>
        </p:sp>
      </p:grpSp>
      <p:grpSp>
        <p:nvGrpSpPr>
          <p:cNvPr id="18" name="Group 17">
            <a:extLst>
              <a:ext uri="{FF2B5EF4-FFF2-40B4-BE49-F238E27FC236}">
                <a16:creationId xmlns:a16="http://schemas.microsoft.com/office/drawing/2014/main" id="{FBD4ACFC-778F-4044-A96D-3EE4FB9BA9BF}"/>
              </a:ext>
            </a:extLst>
          </p:cNvPr>
          <p:cNvGrpSpPr/>
          <p:nvPr/>
        </p:nvGrpSpPr>
        <p:grpSpPr>
          <a:xfrm>
            <a:off x="4922837" y="5310166"/>
            <a:ext cx="2933554" cy="1255189"/>
            <a:chOff x="4922837" y="5310166"/>
            <a:chExt cx="2933554" cy="1255189"/>
          </a:xfrm>
        </p:grpSpPr>
        <p:sp>
          <p:nvSpPr>
            <p:cNvPr id="85" name="Rectangle 84">
              <a:extLst>
                <a:ext uri="{FF2B5EF4-FFF2-40B4-BE49-F238E27FC236}">
                  <a16:creationId xmlns:a16="http://schemas.microsoft.com/office/drawing/2014/main" id="{73E960D7-ED8C-416E-B5F9-4B1297B9DDD2}"/>
                </a:ext>
              </a:extLst>
            </p:cNvPr>
            <p:cNvSpPr/>
            <p:nvPr/>
          </p:nvSpPr>
          <p:spPr bwMode="auto">
            <a:xfrm>
              <a:off x="5625793" y="5310166"/>
              <a:ext cx="2230598" cy="1255189"/>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defTabSz="932472" fontAlgn="base">
                <a:lnSpc>
                  <a:spcPct val="90000"/>
                </a:lnSpc>
                <a:spcBef>
                  <a:spcPct val="0"/>
                </a:spcBef>
                <a:spcAft>
                  <a:spcPct val="0"/>
                </a:spcAft>
              </a:pPr>
              <a:r>
                <a:rPr lang="en-US" sz="1600" dirty="0">
                  <a:solidFill>
                    <a:schemeClr val="tx1"/>
                  </a:solidFill>
                  <a:ea typeface="Segoe UI" pitchFamily="34" charset="0"/>
                  <a:cs typeface="Segoe UI" pitchFamily="34" charset="0"/>
                </a:rPr>
                <a:t>Review of your Participation Agreement, coordinate legal review, and </a:t>
              </a:r>
              <a:r>
                <a:rPr lang="en-US" sz="1600" b="1" u="sng" dirty="0">
                  <a:solidFill>
                    <a:schemeClr val="accent1"/>
                  </a:solidFill>
                  <a:ea typeface="Segoe UI" pitchFamily="34" charset="0"/>
                  <a:cs typeface="Segoe UI" pitchFamily="34" charset="0"/>
                </a:rPr>
                <a:t>finalize execution of your agreement</a:t>
              </a:r>
            </a:p>
          </p:txBody>
        </p:sp>
        <p:sp>
          <p:nvSpPr>
            <p:cNvPr id="92" name="Freeform 424">
              <a:extLst>
                <a:ext uri="{FF2B5EF4-FFF2-40B4-BE49-F238E27FC236}">
                  <a16:creationId xmlns:a16="http://schemas.microsoft.com/office/drawing/2014/main" id="{8A692A39-666D-4DA1-88D6-259DA9F5E263}"/>
                </a:ext>
              </a:extLst>
            </p:cNvPr>
            <p:cNvSpPr>
              <a:spLocks noEditPoints="1"/>
            </p:cNvSpPr>
            <p:nvPr/>
          </p:nvSpPr>
          <p:spPr bwMode="auto">
            <a:xfrm>
              <a:off x="4922837" y="5637550"/>
              <a:ext cx="594504" cy="600420"/>
            </a:xfrm>
            <a:custGeom>
              <a:avLst/>
              <a:gdLst>
                <a:gd name="T0" fmla="*/ 548 w 622"/>
                <a:gd name="T1" fmla="*/ 0 h 628"/>
                <a:gd name="T2" fmla="*/ 589 w 622"/>
                <a:gd name="T3" fmla="*/ 350 h 628"/>
                <a:gd name="T4" fmla="*/ 543 w 622"/>
                <a:gd name="T5" fmla="*/ 356 h 628"/>
                <a:gd name="T6" fmla="*/ 506 w 622"/>
                <a:gd name="T7" fmla="*/ 43 h 628"/>
                <a:gd name="T8" fmla="*/ 116 w 622"/>
                <a:gd name="T9" fmla="*/ 43 h 628"/>
                <a:gd name="T10" fmla="*/ 79 w 622"/>
                <a:gd name="T11" fmla="*/ 356 h 628"/>
                <a:gd name="T12" fmla="*/ 33 w 622"/>
                <a:gd name="T13" fmla="*/ 350 h 628"/>
                <a:gd name="T14" fmla="*/ 74 w 622"/>
                <a:gd name="T15" fmla="*/ 0 h 628"/>
                <a:gd name="T16" fmla="*/ 548 w 622"/>
                <a:gd name="T17" fmla="*/ 0 h 628"/>
                <a:gd name="T18" fmla="*/ 154 w 622"/>
                <a:gd name="T19" fmla="*/ 79 h 628"/>
                <a:gd name="T20" fmla="*/ 468 w 622"/>
                <a:gd name="T21" fmla="*/ 79 h 628"/>
                <a:gd name="T22" fmla="*/ 468 w 622"/>
                <a:gd name="T23" fmla="*/ 118 h 628"/>
                <a:gd name="T24" fmla="*/ 154 w 622"/>
                <a:gd name="T25" fmla="*/ 118 h 628"/>
                <a:gd name="T26" fmla="*/ 154 w 622"/>
                <a:gd name="T27" fmla="*/ 79 h 628"/>
                <a:gd name="T28" fmla="*/ 154 w 622"/>
                <a:gd name="T29" fmla="*/ 157 h 628"/>
                <a:gd name="T30" fmla="*/ 468 w 622"/>
                <a:gd name="T31" fmla="*/ 157 h 628"/>
                <a:gd name="T32" fmla="*/ 468 w 622"/>
                <a:gd name="T33" fmla="*/ 196 h 628"/>
                <a:gd name="T34" fmla="*/ 154 w 622"/>
                <a:gd name="T35" fmla="*/ 196 h 628"/>
                <a:gd name="T36" fmla="*/ 154 w 622"/>
                <a:gd name="T37" fmla="*/ 157 h 628"/>
                <a:gd name="T38" fmla="*/ 154 w 622"/>
                <a:gd name="T39" fmla="*/ 235 h 628"/>
                <a:gd name="T40" fmla="*/ 468 w 622"/>
                <a:gd name="T41" fmla="*/ 235 h 628"/>
                <a:gd name="T42" fmla="*/ 468 w 622"/>
                <a:gd name="T43" fmla="*/ 275 h 628"/>
                <a:gd name="T44" fmla="*/ 154 w 622"/>
                <a:gd name="T45" fmla="*/ 275 h 628"/>
                <a:gd name="T46" fmla="*/ 154 w 622"/>
                <a:gd name="T47" fmla="*/ 235 h 628"/>
                <a:gd name="T48" fmla="*/ 154 w 622"/>
                <a:gd name="T49" fmla="*/ 314 h 628"/>
                <a:gd name="T50" fmla="*/ 468 w 622"/>
                <a:gd name="T51" fmla="*/ 314 h 628"/>
                <a:gd name="T52" fmla="*/ 468 w 622"/>
                <a:gd name="T53" fmla="*/ 353 h 628"/>
                <a:gd name="T54" fmla="*/ 154 w 622"/>
                <a:gd name="T55" fmla="*/ 353 h 628"/>
                <a:gd name="T56" fmla="*/ 154 w 622"/>
                <a:gd name="T57" fmla="*/ 314 h 628"/>
                <a:gd name="T58" fmla="*/ 605 w 622"/>
                <a:gd name="T59" fmla="*/ 392 h 628"/>
                <a:gd name="T60" fmla="*/ 17 w 622"/>
                <a:gd name="T61" fmla="*/ 392 h 628"/>
                <a:gd name="T62" fmla="*/ 3 w 622"/>
                <a:gd name="T63" fmla="*/ 411 h 628"/>
                <a:gd name="T64" fmla="*/ 69 w 622"/>
                <a:gd name="T65" fmla="*/ 609 h 628"/>
                <a:gd name="T66" fmla="*/ 95 w 622"/>
                <a:gd name="T67" fmla="*/ 628 h 628"/>
                <a:gd name="T68" fmla="*/ 526 w 622"/>
                <a:gd name="T69" fmla="*/ 628 h 628"/>
                <a:gd name="T70" fmla="*/ 552 w 622"/>
                <a:gd name="T71" fmla="*/ 609 h 628"/>
                <a:gd name="T72" fmla="*/ 618 w 622"/>
                <a:gd name="T73" fmla="*/ 411 h 628"/>
                <a:gd name="T74" fmla="*/ 605 w 622"/>
                <a:gd name="T75" fmla="*/ 392 h 628"/>
                <a:gd name="T76" fmla="*/ 389 w 622"/>
                <a:gd name="T77" fmla="*/ 471 h 628"/>
                <a:gd name="T78" fmla="*/ 232 w 622"/>
                <a:gd name="T79" fmla="*/ 471 h 628"/>
                <a:gd name="T80" fmla="*/ 232 w 622"/>
                <a:gd name="T81" fmla="*/ 432 h 628"/>
                <a:gd name="T82" fmla="*/ 389 w 622"/>
                <a:gd name="T83" fmla="*/ 432 h 628"/>
                <a:gd name="T84" fmla="*/ 389 w 622"/>
                <a:gd name="T85" fmla="*/ 471 h 6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22" h="628">
                  <a:moveTo>
                    <a:pt x="548" y="0"/>
                  </a:moveTo>
                  <a:cubicBezTo>
                    <a:pt x="589" y="350"/>
                    <a:pt x="589" y="350"/>
                    <a:pt x="589" y="350"/>
                  </a:cubicBezTo>
                  <a:cubicBezTo>
                    <a:pt x="543" y="356"/>
                    <a:pt x="543" y="356"/>
                    <a:pt x="543" y="356"/>
                  </a:cubicBezTo>
                  <a:cubicBezTo>
                    <a:pt x="506" y="43"/>
                    <a:pt x="506" y="43"/>
                    <a:pt x="506" y="43"/>
                  </a:cubicBezTo>
                  <a:cubicBezTo>
                    <a:pt x="116" y="43"/>
                    <a:pt x="116" y="43"/>
                    <a:pt x="116" y="43"/>
                  </a:cubicBezTo>
                  <a:cubicBezTo>
                    <a:pt x="79" y="356"/>
                    <a:pt x="79" y="356"/>
                    <a:pt x="79" y="356"/>
                  </a:cubicBezTo>
                  <a:cubicBezTo>
                    <a:pt x="33" y="350"/>
                    <a:pt x="33" y="350"/>
                    <a:pt x="33" y="350"/>
                  </a:cubicBezTo>
                  <a:cubicBezTo>
                    <a:pt x="74" y="0"/>
                    <a:pt x="74" y="0"/>
                    <a:pt x="74" y="0"/>
                  </a:cubicBezTo>
                  <a:lnTo>
                    <a:pt x="548" y="0"/>
                  </a:lnTo>
                  <a:close/>
                  <a:moveTo>
                    <a:pt x="154" y="79"/>
                  </a:moveTo>
                  <a:cubicBezTo>
                    <a:pt x="468" y="79"/>
                    <a:pt x="468" y="79"/>
                    <a:pt x="468" y="79"/>
                  </a:cubicBezTo>
                  <a:cubicBezTo>
                    <a:pt x="468" y="118"/>
                    <a:pt x="468" y="118"/>
                    <a:pt x="468" y="118"/>
                  </a:cubicBezTo>
                  <a:cubicBezTo>
                    <a:pt x="154" y="118"/>
                    <a:pt x="154" y="118"/>
                    <a:pt x="154" y="118"/>
                  </a:cubicBezTo>
                  <a:lnTo>
                    <a:pt x="154" y="79"/>
                  </a:lnTo>
                  <a:close/>
                  <a:moveTo>
                    <a:pt x="154" y="157"/>
                  </a:moveTo>
                  <a:cubicBezTo>
                    <a:pt x="468" y="157"/>
                    <a:pt x="468" y="157"/>
                    <a:pt x="468" y="157"/>
                  </a:cubicBezTo>
                  <a:cubicBezTo>
                    <a:pt x="468" y="196"/>
                    <a:pt x="468" y="196"/>
                    <a:pt x="468" y="196"/>
                  </a:cubicBezTo>
                  <a:cubicBezTo>
                    <a:pt x="154" y="196"/>
                    <a:pt x="154" y="196"/>
                    <a:pt x="154" y="196"/>
                  </a:cubicBezTo>
                  <a:lnTo>
                    <a:pt x="154" y="157"/>
                  </a:lnTo>
                  <a:close/>
                  <a:moveTo>
                    <a:pt x="154" y="235"/>
                  </a:moveTo>
                  <a:cubicBezTo>
                    <a:pt x="468" y="235"/>
                    <a:pt x="468" y="235"/>
                    <a:pt x="468" y="235"/>
                  </a:cubicBezTo>
                  <a:cubicBezTo>
                    <a:pt x="468" y="275"/>
                    <a:pt x="468" y="275"/>
                    <a:pt x="468" y="275"/>
                  </a:cubicBezTo>
                  <a:cubicBezTo>
                    <a:pt x="154" y="275"/>
                    <a:pt x="154" y="275"/>
                    <a:pt x="154" y="275"/>
                  </a:cubicBezTo>
                  <a:lnTo>
                    <a:pt x="154" y="235"/>
                  </a:lnTo>
                  <a:close/>
                  <a:moveTo>
                    <a:pt x="154" y="314"/>
                  </a:moveTo>
                  <a:cubicBezTo>
                    <a:pt x="468" y="314"/>
                    <a:pt x="468" y="314"/>
                    <a:pt x="468" y="314"/>
                  </a:cubicBezTo>
                  <a:cubicBezTo>
                    <a:pt x="468" y="353"/>
                    <a:pt x="468" y="353"/>
                    <a:pt x="468" y="353"/>
                  </a:cubicBezTo>
                  <a:cubicBezTo>
                    <a:pt x="154" y="353"/>
                    <a:pt x="154" y="353"/>
                    <a:pt x="154" y="353"/>
                  </a:cubicBezTo>
                  <a:lnTo>
                    <a:pt x="154" y="314"/>
                  </a:lnTo>
                  <a:close/>
                  <a:moveTo>
                    <a:pt x="605" y="392"/>
                  </a:moveTo>
                  <a:cubicBezTo>
                    <a:pt x="17" y="392"/>
                    <a:pt x="17" y="392"/>
                    <a:pt x="17" y="392"/>
                  </a:cubicBezTo>
                  <a:cubicBezTo>
                    <a:pt x="6" y="392"/>
                    <a:pt x="0" y="401"/>
                    <a:pt x="3" y="411"/>
                  </a:cubicBezTo>
                  <a:cubicBezTo>
                    <a:pt x="69" y="609"/>
                    <a:pt x="69" y="609"/>
                    <a:pt x="69" y="609"/>
                  </a:cubicBezTo>
                  <a:cubicBezTo>
                    <a:pt x="73" y="619"/>
                    <a:pt x="84" y="628"/>
                    <a:pt x="95" y="628"/>
                  </a:cubicBezTo>
                  <a:cubicBezTo>
                    <a:pt x="526" y="628"/>
                    <a:pt x="526" y="628"/>
                    <a:pt x="526" y="628"/>
                  </a:cubicBezTo>
                  <a:cubicBezTo>
                    <a:pt x="537" y="628"/>
                    <a:pt x="549" y="619"/>
                    <a:pt x="552" y="609"/>
                  </a:cubicBezTo>
                  <a:cubicBezTo>
                    <a:pt x="618" y="411"/>
                    <a:pt x="618" y="411"/>
                    <a:pt x="618" y="411"/>
                  </a:cubicBezTo>
                  <a:cubicBezTo>
                    <a:pt x="622" y="401"/>
                    <a:pt x="616" y="392"/>
                    <a:pt x="605" y="392"/>
                  </a:cubicBezTo>
                  <a:close/>
                  <a:moveTo>
                    <a:pt x="389" y="471"/>
                  </a:moveTo>
                  <a:cubicBezTo>
                    <a:pt x="232" y="471"/>
                    <a:pt x="232" y="471"/>
                    <a:pt x="232" y="471"/>
                  </a:cubicBezTo>
                  <a:cubicBezTo>
                    <a:pt x="232" y="432"/>
                    <a:pt x="232" y="432"/>
                    <a:pt x="232" y="432"/>
                  </a:cubicBezTo>
                  <a:cubicBezTo>
                    <a:pt x="389" y="432"/>
                    <a:pt x="389" y="432"/>
                    <a:pt x="389" y="432"/>
                  </a:cubicBezTo>
                  <a:lnTo>
                    <a:pt x="389" y="471"/>
                  </a:ln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sz="1600"/>
            </a:p>
          </p:txBody>
        </p:sp>
      </p:grpSp>
      <p:grpSp>
        <p:nvGrpSpPr>
          <p:cNvPr id="28" name="Group 27">
            <a:extLst>
              <a:ext uri="{FF2B5EF4-FFF2-40B4-BE49-F238E27FC236}">
                <a16:creationId xmlns:a16="http://schemas.microsoft.com/office/drawing/2014/main" id="{25B3D7E1-720A-459D-BD9B-0A7E6206B9A7}"/>
              </a:ext>
            </a:extLst>
          </p:cNvPr>
          <p:cNvGrpSpPr/>
          <p:nvPr/>
        </p:nvGrpSpPr>
        <p:grpSpPr>
          <a:xfrm>
            <a:off x="8449651" y="5310166"/>
            <a:ext cx="2873986" cy="1255189"/>
            <a:chOff x="8449651" y="5310166"/>
            <a:chExt cx="2873986" cy="1255189"/>
          </a:xfrm>
        </p:grpSpPr>
        <p:sp>
          <p:nvSpPr>
            <p:cNvPr id="86" name="Rectangle 85">
              <a:extLst>
                <a:ext uri="{FF2B5EF4-FFF2-40B4-BE49-F238E27FC236}">
                  <a16:creationId xmlns:a16="http://schemas.microsoft.com/office/drawing/2014/main" id="{47C00B5A-6115-41E6-AAD1-3B8C1C79EA44}"/>
                </a:ext>
              </a:extLst>
            </p:cNvPr>
            <p:cNvSpPr/>
            <p:nvPr/>
          </p:nvSpPr>
          <p:spPr bwMode="auto">
            <a:xfrm>
              <a:off x="9093039" y="5310166"/>
              <a:ext cx="2230598" cy="1255189"/>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defTabSz="932472" fontAlgn="base">
                <a:lnSpc>
                  <a:spcPct val="90000"/>
                </a:lnSpc>
                <a:spcBef>
                  <a:spcPct val="0"/>
                </a:spcBef>
                <a:spcAft>
                  <a:spcPct val="0"/>
                </a:spcAft>
              </a:pPr>
              <a:r>
                <a:rPr lang="en-US" sz="1600" dirty="0">
                  <a:solidFill>
                    <a:schemeClr val="tx1"/>
                  </a:solidFill>
                  <a:ea typeface="Segoe UI" pitchFamily="34" charset="0"/>
                  <a:cs typeface="Segoe UI" pitchFamily="34" charset="0"/>
                </a:rPr>
                <a:t>Or, </a:t>
              </a:r>
              <a:r>
                <a:rPr lang="en-US" sz="1600" b="1" u="sng" dirty="0">
                  <a:solidFill>
                    <a:schemeClr val="accent1"/>
                  </a:solidFill>
                  <a:cs typeface="Segoe UI" pitchFamily="34" charset="0"/>
                </a:rPr>
                <a:t>just “plug in” where you need us</a:t>
              </a:r>
              <a:r>
                <a:rPr lang="en-US" sz="1600" b="1" dirty="0">
                  <a:solidFill>
                    <a:schemeClr val="accent1"/>
                  </a:solidFill>
                  <a:cs typeface="Segoe UI" pitchFamily="34" charset="0"/>
                </a:rPr>
                <a:t> </a:t>
              </a:r>
              <a:r>
                <a:rPr lang="en-US" sz="1600" dirty="0">
                  <a:solidFill>
                    <a:schemeClr val="tx1"/>
                  </a:solidFill>
                  <a:ea typeface="Segoe UI" pitchFamily="34" charset="0"/>
                  <a:cs typeface="Segoe UI" pitchFamily="34" charset="0"/>
                </a:rPr>
                <a:t>per the steps outlined above (you may already have some steps completed)</a:t>
              </a:r>
            </a:p>
          </p:txBody>
        </p:sp>
        <p:sp>
          <p:nvSpPr>
            <p:cNvPr id="93" name="Freeform 23">
              <a:extLst>
                <a:ext uri="{FF2B5EF4-FFF2-40B4-BE49-F238E27FC236}">
                  <a16:creationId xmlns:a16="http://schemas.microsoft.com/office/drawing/2014/main" id="{8DDF68A9-63F4-408A-89B7-EBD8A004AE9C}"/>
                </a:ext>
              </a:extLst>
            </p:cNvPr>
            <p:cNvSpPr>
              <a:spLocks noEditPoints="1"/>
            </p:cNvSpPr>
            <p:nvPr/>
          </p:nvSpPr>
          <p:spPr bwMode="auto">
            <a:xfrm>
              <a:off x="8449651" y="5671176"/>
              <a:ext cx="473398" cy="473398"/>
            </a:xfrm>
            <a:custGeom>
              <a:avLst/>
              <a:gdLst>
                <a:gd name="T0" fmla="*/ 568 w 568"/>
                <a:gd name="T1" fmla="*/ 156 h 568"/>
                <a:gd name="T2" fmla="*/ 518 w 568"/>
                <a:gd name="T3" fmla="*/ 106 h 568"/>
                <a:gd name="T4" fmla="*/ 419 w 568"/>
                <a:gd name="T5" fmla="*/ 205 h 568"/>
                <a:gd name="T6" fmla="*/ 362 w 568"/>
                <a:gd name="T7" fmla="*/ 149 h 568"/>
                <a:gd name="T8" fmla="*/ 461 w 568"/>
                <a:gd name="T9" fmla="*/ 50 h 568"/>
                <a:gd name="T10" fmla="*/ 411 w 568"/>
                <a:gd name="T11" fmla="*/ 0 h 568"/>
                <a:gd name="T12" fmla="*/ 312 w 568"/>
                <a:gd name="T13" fmla="*/ 99 h 568"/>
                <a:gd name="T14" fmla="*/ 248 w 568"/>
                <a:gd name="T15" fmla="*/ 35 h 568"/>
                <a:gd name="T16" fmla="*/ 200 w 568"/>
                <a:gd name="T17" fmla="*/ 83 h 568"/>
                <a:gd name="T18" fmla="*/ 484 w 568"/>
                <a:gd name="T19" fmla="*/ 367 h 568"/>
                <a:gd name="T20" fmla="*/ 532 w 568"/>
                <a:gd name="T21" fmla="*/ 319 h 568"/>
                <a:gd name="T22" fmla="*/ 469 w 568"/>
                <a:gd name="T23" fmla="*/ 255 h 568"/>
                <a:gd name="T24" fmla="*/ 568 w 568"/>
                <a:gd name="T25" fmla="*/ 156 h 568"/>
                <a:gd name="T26" fmla="*/ 152 w 568"/>
                <a:gd name="T27" fmla="*/ 415 h 568"/>
                <a:gd name="T28" fmla="*/ 440 w 568"/>
                <a:gd name="T29" fmla="*/ 373 h 568"/>
                <a:gd name="T30" fmla="*/ 194 w 568"/>
                <a:gd name="T31" fmla="*/ 127 h 568"/>
                <a:gd name="T32" fmla="*/ 152 w 568"/>
                <a:gd name="T33" fmla="*/ 415 h 568"/>
                <a:gd name="T34" fmla="*/ 106 w 568"/>
                <a:gd name="T35" fmla="*/ 390 h 568"/>
                <a:gd name="T36" fmla="*/ 177 w 568"/>
                <a:gd name="T37" fmla="*/ 461 h 568"/>
                <a:gd name="T38" fmla="*/ 71 w 568"/>
                <a:gd name="T39" fmla="*/ 568 h 568"/>
                <a:gd name="T40" fmla="*/ 0 w 568"/>
                <a:gd name="T41" fmla="*/ 497 h 568"/>
                <a:gd name="T42" fmla="*/ 106 w 568"/>
                <a:gd name="T43" fmla="*/ 390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568">
                  <a:moveTo>
                    <a:pt x="568" y="156"/>
                  </a:moveTo>
                  <a:cubicBezTo>
                    <a:pt x="518" y="106"/>
                    <a:pt x="518" y="106"/>
                    <a:pt x="518" y="106"/>
                  </a:cubicBezTo>
                  <a:cubicBezTo>
                    <a:pt x="419" y="205"/>
                    <a:pt x="419" y="205"/>
                    <a:pt x="419" y="205"/>
                  </a:cubicBezTo>
                  <a:cubicBezTo>
                    <a:pt x="362" y="149"/>
                    <a:pt x="362" y="149"/>
                    <a:pt x="362" y="149"/>
                  </a:cubicBezTo>
                  <a:cubicBezTo>
                    <a:pt x="461" y="50"/>
                    <a:pt x="461" y="50"/>
                    <a:pt x="461" y="50"/>
                  </a:cubicBezTo>
                  <a:cubicBezTo>
                    <a:pt x="411" y="0"/>
                    <a:pt x="411" y="0"/>
                    <a:pt x="411" y="0"/>
                  </a:cubicBezTo>
                  <a:cubicBezTo>
                    <a:pt x="312" y="99"/>
                    <a:pt x="312" y="99"/>
                    <a:pt x="312" y="99"/>
                  </a:cubicBezTo>
                  <a:cubicBezTo>
                    <a:pt x="248" y="35"/>
                    <a:pt x="248" y="35"/>
                    <a:pt x="248" y="35"/>
                  </a:cubicBezTo>
                  <a:cubicBezTo>
                    <a:pt x="200" y="83"/>
                    <a:pt x="200" y="83"/>
                    <a:pt x="200" y="83"/>
                  </a:cubicBezTo>
                  <a:cubicBezTo>
                    <a:pt x="484" y="367"/>
                    <a:pt x="484" y="367"/>
                    <a:pt x="484" y="367"/>
                  </a:cubicBezTo>
                  <a:cubicBezTo>
                    <a:pt x="532" y="319"/>
                    <a:pt x="532" y="319"/>
                    <a:pt x="532" y="319"/>
                  </a:cubicBezTo>
                  <a:cubicBezTo>
                    <a:pt x="469" y="255"/>
                    <a:pt x="469" y="255"/>
                    <a:pt x="469" y="255"/>
                  </a:cubicBezTo>
                  <a:lnTo>
                    <a:pt x="568" y="156"/>
                  </a:lnTo>
                  <a:close/>
                  <a:moveTo>
                    <a:pt x="152" y="415"/>
                  </a:moveTo>
                  <a:cubicBezTo>
                    <a:pt x="244" y="507"/>
                    <a:pt x="366" y="435"/>
                    <a:pt x="440" y="373"/>
                  </a:cubicBezTo>
                  <a:cubicBezTo>
                    <a:pt x="194" y="127"/>
                    <a:pt x="194" y="127"/>
                    <a:pt x="194" y="127"/>
                  </a:cubicBezTo>
                  <a:cubicBezTo>
                    <a:pt x="132" y="201"/>
                    <a:pt x="60" y="323"/>
                    <a:pt x="152" y="415"/>
                  </a:cubicBezTo>
                  <a:close/>
                  <a:moveTo>
                    <a:pt x="106" y="390"/>
                  </a:moveTo>
                  <a:cubicBezTo>
                    <a:pt x="177" y="461"/>
                    <a:pt x="177" y="461"/>
                    <a:pt x="177" y="461"/>
                  </a:cubicBezTo>
                  <a:cubicBezTo>
                    <a:pt x="71" y="568"/>
                    <a:pt x="71" y="568"/>
                    <a:pt x="71" y="568"/>
                  </a:cubicBezTo>
                  <a:cubicBezTo>
                    <a:pt x="0" y="497"/>
                    <a:pt x="0" y="497"/>
                    <a:pt x="0" y="497"/>
                  </a:cubicBezTo>
                  <a:lnTo>
                    <a:pt x="106" y="390"/>
                  </a:ln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sz="1600"/>
            </a:p>
          </p:txBody>
        </p:sp>
      </p:grpSp>
      <p:grpSp>
        <p:nvGrpSpPr>
          <p:cNvPr id="94" name="Group 93">
            <a:extLst>
              <a:ext uri="{FF2B5EF4-FFF2-40B4-BE49-F238E27FC236}">
                <a16:creationId xmlns:a16="http://schemas.microsoft.com/office/drawing/2014/main" id="{091A72FE-49EF-48B1-8C3E-D82FEA3481D8}"/>
              </a:ext>
            </a:extLst>
          </p:cNvPr>
          <p:cNvGrpSpPr/>
          <p:nvPr/>
        </p:nvGrpSpPr>
        <p:grpSpPr>
          <a:xfrm>
            <a:off x="274636" y="1349808"/>
            <a:ext cx="481817" cy="1295400"/>
            <a:chOff x="4204192" y="2109244"/>
            <a:chExt cx="88877" cy="238952"/>
          </a:xfrm>
          <a:solidFill>
            <a:schemeClr val="accent2"/>
          </a:solidFill>
        </p:grpSpPr>
        <p:sp>
          <p:nvSpPr>
            <p:cNvPr id="95" name="Circle">
              <a:extLst>
                <a:ext uri="{FF2B5EF4-FFF2-40B4-BE49-F238E27FC236}">
                  <a16:creationId xmlns:a16="http://schemas.microsoft.com/office/drawing/2014/main" id="{001283AC-B277-4EF0-88DC-C0D76FA98C08}"/>
                </a:ext>
              </a:extLst>
            </p:cNvPr>
            <p:cNvSpPr/>
            <p:nvPr/>
          </p:nvSpPr>
          <p:spPr>
            <a:xfrm>
              <a:off x="4226411" y="2109244"/>
              <a:ext cx="44439" cy="46027"/>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endParaRPr sz="2400">
                <a:gradFill>
                  <a:gsLst>
                    <a:gs pos="0">
                      <a:srgbClr val="FFFFFF"/>
                    </a:gs>
                    <a:gs pos="100000">
                      <a:srgbClr val="FFFFFF"/>
                    </a:gs>
                  </a:gsLst>
                  <a:lin ang="5400000" scaled="0"/>
                </a:gradFill>
                <a:latin typeface="+mj-lt"/>
                <a:ea typeface="Segoe UI" pitchFamily="34" charset="0"/>
                <a:cs typeface="Segoe UI" pitchFamily="34" charset="0"/>
              </a:endParaRPr>
            </a:p>
          </p:txBody>
        </p:sp>
        <p:sp>
          <p:nvSpPr>
            <p:cNvPr id="96" name="Shape">
              <a:extLst>
                <a:ext uri="{FF2B5EF4-FFF2-40B4-BE49-F238E27FC236}">
                  <a16:creationId xmlns:a16="http://schemas.microsoft.com/office/drawing/2014/main" id="{F635AFCB-CB36-4371-86E1-693777AF0D5C}"/>
                </a:ext>
              </a:extLst>
            </p:cNvPr>
            <p:cNvSpPr/>
            <p:nvPr/>
          </p:nvSpPr>
          <p:spPr>
            <a:xfrm>
              <a:off x="4204192" y="2172028"/>
              <a:ext cx="88877" cy="176168"/>
            </a:xfrm>
            <a:custGeom>
              <a:avLst/>
              <a:gdLst/>
              <a:ahLst/>
              <a:cxnLst>
                <a:cxn ang="0">
                  <a:pos x="wd2" y="hd2"/>
                </a:cxn>
                <a:cxn ang="5400000">
                  <a:pos x="wd2" y="hd2"/>
                </a:cxn>
                <a:cxn ang="10800000">
                  <a:pos x="wd2" y="hd2"/>
                </a:cxn>
                <a:cxn ang="16200000">
                  <a:pos x="wd2" y="hd2"/>
                </a:cxn>
              </a:cxnLst>
              <a:rect l="0" t="0" r="r" b="b"/>
              <a:pathLst>
                <a:path w="21600" h="21600" extrusionOk="0">
                  <a:moveTo>
                    <a:pt x="16200" y="0"/>
                  </a:moveTo>
                  <a:cubicBezTo>
                    <a:pt x="10800" y="5055"/>
                    <a:pt x="10800" y="5055"/>
                    <a:pt x="10800" y="5055"/>
                  </a:cubicBezTo>
                  <a:cubicBezTo>
                    <a:pt x="5400" y="0"/>
                    <a:pt x="5400" y="0"/>
                    <a:pt x="5400" y="0"/>
                  </a:cubicBezTo>
                  <a:cubicBezTo>
                    <a:pt x="3600" y="0"/>
                    <a:pt x="1800" y="460"/>
                    <a:pt x="0" y="919"/>
                  </a:cubicBezTo>
                  <a:cubicBezTo>
                    <a:pt x="0" y="10570"/>
                    <a:pt x="0" y="10570"/>
                    <a:pt x="0" y="10570"/>
                  </a:cubicBezTo>
                  <a:cubicBezTo>
                    <a:pt x="5400" y="10570"/>
                    <a:pt x="5400" y="10570"/>
                    <a:pt x="5400" y="10570"/>
                  </a:cubicBezTo>
                  <a:cubicBezTo>
                    <a:pt x="7200" y="21600"/>
                    <a:pt x="7200" y="21600"/>
                    <a:pt x="7200" y="21600"/>
                  </a:cubicBezTo>
                  <a:cubicBezTo>
                    <a:pt x="14400" y="21600"/>
                    <a:pt x="14400" y="21600"/>
                    <a:pt x="14400" y="21600"/>
                  </a:cubicBezTo>
                  <a:cubicBezTo>
                    <a:pt x="16200" y="10570"/>
                    <a:pt x="16200" y="10570"/>
                    <a:pt x="16200" y="10570"/>
                  </a:cubicBezTo>
                  <a:cubicBezTo>
                    <a:pt x="21600" y="10570"/>
                    <a:pt x="21600" y="10570"/>
                    <a:pt x="21600" y="10570"/>
                  </a:cubicBezTo>
                  <a:cubicBezTo>
                    <a:pt x="21600" y="919"/>
                    <a:pt x="21600" y="919"/>
                    <a:pt x="21600" y="919"/>
                  </a:cubicBezTo>
                  <a:cubicBezTo>
                    <a:pt x="19800" y="460"/>
                    <a:pt x="18000" y="0"/>
                    <a:pt x="16200" y="0"/>
                  </a:cubicBezTo>
                  <a:close/>
                </a:path>
              </a:pathLst>
            </a:cu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endParaRPr sz="2400">
                <a:gradFill>
                  <a:gsLst>
                    <a:gs pos="0">
                      <a:srgbClr val="FFFFFF"/>
                    </a:gs>
                    <a:gs pos="100000">
                      <a:srgbClr val="FFFFFF"/>
                    </a:gs>
                  </a:gsLst>
                  <a:lin ang="5400000" scaled="0"/>
                </a:gradFill>
                <a:latin typeface="+mj-lt"/>
                <a:ea typeface="Segoe UI" pitchFamily="34" charset="0"/>
                <a:cs typeface="Segoe UI" pitchFamily="34" charset="0"/>
              </a:endParaRPr>
            </a:p>
          </p:txBody>
        </p:sp>
      </p:grpSp>
      <p:grpSp>
        <p:nvGrpSpPr>
          <p:cNvPr id="5" name="Group 4">
            <a:extLst>
              <a:ext uri="{FF2B5EF4-FFF2-40B4-BE49-F238E27FC236}">
                <a16:creationId xmlns:a16="http://schemas.microsoft.com/office/drawing/2014/main" id="{E3557254-3FF7-4C1C-B49E-9B067AA2897B}"/>
              </a:ext>
            </a:extLst>
          </p:cNvPr>
          <p:cNvGrpSpPr/>
          <p:nvPr/>
        </p:nvGrpSpPr>
        <p:grpSpPr>
          <a:xfrm>
            <a:off x="0" y="1212647"/>
            <a:ext cx="4893425" cy="1560021"/>
            <a:chOff x="0" y="1212647"/>
            <a:chExt cx="4893425" cy="1560021"/>
          </a:xfrm>
          <a:solidFill>
            <a:schemeClr val="accent2"/>
          </a:solidFill>
        </p:grpSpPr>
        <p:sp>
          <p:nvSpPr>
            <p:cNvPr id="80" name="Rectangle 1">
              <a:extLst>
                <a:ext uri="{FF2B5EF4-FFF2-40B4-BE49-F238E27FC236}">
                  <a16:creationId xmlns:a16="http://schemas.microsoft.com/office/drawing/2014/main" id="{0C90D66B-46A1-44E1-99F5-A9E923223B60}"/>
                </a:ext>
              </a:extLst>
            </p:cNvPr>
            <p:cNvSpPr/>
            <p:nvPr/>
          </p:nvSpPr>
          <p:spPr bwMode="auto">
            <a:xfrm>
              <a:off x="0" y="1212647"/>
              <a:ext cx="4893425" cy="1560021"/>
            </a:xfrm>
            <a:custGeom>
              <a:avLst/>
              <a:gdLst>
                <a:gd name="connsiteX0" fmla="*/ 0 w 5000624"/>
                <a:gd name="connsiteY0" fmla="*/ 0 h 1554480"/>
                <a:gd name="connsiteX1" fmla="*/ 5000624 w 5000624"/>
                <a:gd name="connsiteY1" fmla="*/ 0 h 1554480"/>
                <a:gd name="connsiteX2" fmla="*/ 5000624 w 5000624"/>
                <a:gd name="connsiteY2" fmla="*/ 1554480 h 1554480"/>
                <a:gd name="connsiteX3" fmla="*/ 0 w 5000624"/>
                <a:gd name="connsiteY3" fmla="*/ 1554480 h 1554480"/>
                <a:gd name="connsiteX4" fmla="*/ 0 w 5000624"/>
                <a:gd name="connsiteY4" fmla="*/ 0 h 1554480"/>
                <a:gd name="connsiteX0" fmla="*/ 0 w 5000624"/>
                <a:gd name="connsiteY0" fmla="*/ 5541 h 1560021"/>
                <a:gd name="connsiteX1" fmla="*/ 4391024 w 5000624"/>
                <a:gd name="connsiteY1" fmla="*/ 0 h 1560021"/>
                <a:gd name="connsiteX2" fmla="*/ 5000624 w 5000624"/>
                <a:gd name="connsiteY2" fmla="*/ 1560021 h 1560021"/>
                <a:gd name="connsiteX3" fmla="*/ 0 w 5000624"/>
                <a:gd name="connsiteY3" fmla="*/ 1560021 h 1560021"/>
                <a:gd name="connsiteX4" fmla="*/ 0 w 5000624"/>
                <a:gd name="connsiteY4" fmla="*/ 5541 h 1560021"/>
                <a:gd name="connsiteX0" fmla="*/ 0 w 4427046"/>
                <a:gd name="connsiteY0" fmla="*/ 5541 h 1560021"/>
                <a:gd name="connsiteX1" fmla="*/ 4391024 w 4427046"/>
                <a:gd name="connsiteY1" fmla="*/ 0 h 1560021"/>
                <a:gd name="connsiteX2" fmla="*/ 4427046 w 4427046"/>
                <a:gd name="connsiteY2" fmla="*/ 1548937 h 1560021"/>
                <a:gd name="connsiteX3" fmla="*/ 0 w 4427046"/>
                <a:gd name="connsiteY3" fmla="*/ 1560021 h 1560021"/>
                <a:gd name="connsiteX4" fmla="*/ 0 w 4427046"/>
                <a:gd name="connsiteY4" fmla="*/ 5541 h 1560021"/>
                <a:gd name="connsiteX0" fmla="*/ 0 w 4427046"/>
                <a:gd name="connsiteY0" fmla="*/ 5541 h 1560021"/>
                <a:gd name="connsiteX1" fmla="*/ 4391024 w 4427046"/>
                <a:gd name="connsiteY1" fmla="*/ 0 h 1560021"/>
                <a:gd name="connsiteX2" fmla="*/ 4405745 w 4427046"/>
                <a:gd name="connsiteY2" fmla="*/ 826742 h 1560021"/>
                <a:gd name="connsiteX3" fmla="*/ 4427046 w 4427046"/>
                <a:gd name="connsiteY3" fmla="*/ 1548937 h 1560021"/>
                <a:gd name="connsiteX4" fmla="*/ 0 w 4427046"/>
                <a:gd name="connsiteY4" fmla="*/ 1560021 h 1560021"/>
                <a:gd name="connsiteX5" fmla="*/ 0 w 4427046"/>
                <a:gd name="connsiteY5" fmla="*/ 5541 h 1560021"/>
                <a:gd name="connsiteX0" fmla="*/ 0 w 4893425"/>
                <a:gd name="connsiteY0" fmla="*/ 5541 h 1560021"/>
                <a:gd name="connsiteX1" fmla="*/ 4391024 w 4893425"/>
                <a:gd name="connsiteY1" fmla="*/ 0 h 1560021"/>
                <a:gd name="connsiteX2" fmla="*/ 4893425 w 4893425"/>
                <a:gd name="connsiteY2" fmla="*/ 774095 h 1560021"/>
                <a:gd name="connsiteX3" fmla="*/ 4427046 w 4893425"/>
                <a:gd name="connsiteY3" fmla="*/ 1548937 h 1560021"/>
                <a:gd name="connsiteX4" fmla="*/ 0 w 4893425"/>
                <a:gd name="connsiteY4" fmla="*/ 1560021 h 1560021"/>
                <a:gd name="connsiteX5" fmla="*/ 0 w 4893425"/>
                <a:gd name="connsiteY5" fmla="*/ 5541 h 1560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93425" h="1560021">
                  <a:moveTo>
                    <a:pt x="0" y="5541"/>
                  </a:moveTo>
                  <a:lnTo>
                    <a:pt x="4391024" y="0"/>
                  </a:lnTo>
                  <a:lnTo>
                    <a:pt x="4893425" y="774095"/>
                  </a:lnTo>
                  <a:lnTo>
                    <a:pt x="4427046" y="1548937"/>
                  </a:lnTo>
                  <a:lnTo>
                    <a:pt x="0" y="1560021"/>
                  </a:lnTo>
                  <a:lnTo>
                    <a:pt x="0" y="5541"/>
                  </a:lnTo>
                  <a:close/>
                </a:path>
              </a:pathLst>
            </a:cu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78" name="Rectangle 77">
              <a:extLst>
                <a:ext uri="{FF2B5EF4-FFF2-40B4-BE49-F238E27FC236}">
                  <a16:creationId xmlns:a16="http://schemas.microsoft.com/office/drawing/2014/main" id="{FCCA9C5D-4C34-4985-AA8D-786A7FBE980A}"/>
                </a:ext>
              </a:extLst>
            </p:cNvPr>
            <p:cNvSpPr/>
            <p:nvPr/>
          </p:nvSpPr>
          <p:spPr bwMode="auto">
            <a:xfrm>
              <a:off x="945288" y="1660287"/>
              <a:ext cx="3367949" cy="656431"/>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defTabSz="932472" fontAlgn="base">
                <a:lnSpc>
                  <a:spcPct val="90000"/>
                </a:lnSpc>
                <a:spcBef>
                  <a:spcPct val="0"/>
                </a:spcBef>
                <a:spcAft>
                  <a:spcPct val="0"/>
                </a:spcAft>
              </a:pPr>
              <a:r>
                <a:rPr lang="en-US" cap="all" spc="300" dirty="0">
                  <a:solidFill>
                    <a:schemeClr val="bg1"/>
                  </a:solidFill>
                  <a:latin typeface="Segoe UI Semibold" panose="020B0702040204020203" pitchFamily="34" charset="0"/>
                  <a:ea typeface="Segoe UI" pitchFamily="34" charset="0"/>
                  <a:cs typeface="Segoe UI" pitchFamily="34" charset="0"/>
                </a:rPr>
                <a:t>Create </a:t>
              </a:r>
              <a:r>
                <a:rPr lang="en-US" cap="all" spc="300" dirty="0">
                  <a:solidFill>
                    <a:schemeClr val="bg1"/>
                  </a:solidFill>
                  <a:latin typeface="Segoe UI Black" panose="020B0A02040204020203" pitchFamily="34" charset="0"/>
                  <a:ea typeface="Segoe UI Black" panose="020B0A02040204020203" pitchFamily="34" charset="0"/>
                  <a:cs typeface="Segoe UI Black" panose="020B0A02040204020203" pitchFamily="34" charset="0"/>
                </a:rPr>
                <a:t>“campaigns” </a:t>
              </a:r>
              <a:r>
                <a:rPr lang="en-US" cap="all" spc="300" dirty="0">
                  <a:solidFill>
                    <a:schemeClr val="bg1"/>
                  </a:solidFill>
                  <a:latin typeface="Segoe UI Semibold" panose="020B0702040204020203" pitchFamily="34" charset="0"/>
                  <a:ea typeface="Segoe UI" pitchFamily="34" charset="0"/>
                  <a:cs typeface="Segoe UI" pitchFamily="34" charset="0"/>
                </a:rPr>
                <a:t>to reach targeted industries across the care continuum</a:t>
              </a:r>
            </a:p>
          </p:txBody>
        </p:sp>
      </p:grpSp>
      <p:grpSp>
        <p:nvGrpSpPr>
          <p:cNvPr id="9" name="Group 8">
            <a:extLst>
              <a:ext uri="{FF2B5EF4-FFF2-40B4-BE49-F238E27FC236}">
                <a16:creationId xmlns:a16="http://schemas.microsoft.com/office/drawing/2014/main" id="{A73AB75C-F249-4B7F-996F-3AAB585B69E3}"/>
              </a:ext>
            </a:extLst>
          </p:cNvPr>
          <p:cNvGrpSpPr/>
          <p:nvPr/>
        </p:nvGrpSpPr>
        <p:grpSpPr>
          <a:xfrm>
            <a:off x="274636" y="1349808"/>
            <a:ext cx="481817" cy="1295400"/>
            <a:chOff x="4204192" y="2109244"/>
            <a:chExt cx="88877" cy="238952"/>
          </a:xfrm>
          <a:solidFill>
            <a:schemeClr val="bg1"/>
          </a:solidFill>
        </p:grpSpPr>
        <p:sp>
          <p:nvSpPr>
            <p:cNvPr id="14" name="Circle">
              <a:extLst>
                <a:ext uri="{FF2B5EF4-FFF2-40B4-BE49-F238E27FC236}">
                  <a16:creationId xmlns:a16="http://schemas.microsoft.com/office/drawing/2014/main" id="{D3D6E90A-E11B-47A3-9CF1-31A1BF48C60D}"/>
                </a:ext>
              </a:extLst>
            </p:cNvPr>
            <p:cNvSpPr/>
            <p:nvPr/>
          </p:nvSpPr>
          <p:spPr>
            <a:xfrm>
              <a:off x="4226411" y="2109244"/>
              <a:ext cx="44439" cy="46027"/>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endParaRPr sz="2400">
                <a:gradFill>
                  <a:gsLst>
                    <a:gs pos="0">
                      <a:srgbClr val="FFFFFF"/>
                    </a:gs>
                    <a:gs pos="100000">
                      <a:srgbClr val="FFFFFF"/>
                    </a:gs>
                  </a:gsLst>
                  <a:lin ang="5400000" scaled="0"/>
                </a:gradFill>
                <a:latin typeface="+mj-lt"/>
                <a:ea typeface="Segoe UI" pitchFamily="34" charset="0"/>
                <a:cs typeface="Segoe UI" pitchFamily="34" charset="0"/>
              </a:endParaRPr>
            </a:p>
          </p:txBody>
        </p:sp>
        <p:sp>
          <p:nvSpPr>
            <p:cNvPr id="16" name="Shape">
              <a:extLst>
                <a:ext uri="{FF2B5EF4-FFF2-40B4-BE49-F238E27FC236}">
                  <a16:creationId xmlns:a16="http://schemas.microsoft.com/office/drawing/2014/main" id="{E50EA5B9-D494-4C2A-8DED-56D9126115FA}"/>
                </a:ext>
              </a:extLst>
            </p:cNvPr>
            <p:cNvSpPr/>
            <p:nvPr/>
          </p:nvSpPr>
          <p:spPr>
            <a:xfrm>
              <a:off x="4204192" y="2172028"/>
              <a:ext cx="88877" cy="176168"/>
            </a:xfrm>
            <a:custGeom>
              <a:avLst/>
              <a:gdLst/>
              <a:ahLst/>
              <a:cxnLst>
                <a:cxn ang="0">
                  <a:pos x="wd2" y="hd2"/>
                </a:cxn>
                <a:cxn ang="5400000">
                  <a:pos x="wd2" y="hd2"/>
                </a:cxn>
                <a:cxn ang="10800000">
                  <a:pos x="wd2" y="hd2"/>
                </a:cxn>
                <a:cxn ang="16200000">
                  <a:pos x="wd2" y="hd2"/>
                </a:cxn>
              </a:cxnLst>
              <a:rect l="0" t="0" r="r" b="b"/>
              <a:pathLst>
                <a:path w="21600" h="21600" extrusionOk="0">
                  <a:moveTo>
                    <a:pt x="16200" y="0"/>
                  </a:moveTo>
                  <a:cubicBezTo>
                    <a:pt x="10800" y="5055"/>
                    <a:pt x="10800" y="5055"/>
                    <a:pt x="10800" y="5055"/>
                  </a:cubicBezTo>
                  <a:cubicBezTo>
                    <a:pt x="5400" y="0"/>
                    <a:pt x="5400" y="0"/>
                    <a:pt x="5400" y="0"/>
                  </a:cubicBezTo>
                  <a:cubicBezTo>
                    <a:pt x="3600" y="0"/>
                    <a:pt x="1800" y="460"/>
                    <a:pt x="0" y="919"/>
                  </a:cubicBezTo>
                  <a:cubicBezTo>
                    <a:pt x="0" y="10570"/>
                    <a:pt x="0" y="10570"/>
                    <a:pt x="0" y="10570"/>
                  </a:cubicBezTo>
                  <a:cubicBezTo>
                    <a:pt x="5400" y="10570"/>
                    <a:pt x="5400" y="10570"/>
                    <a:pt x="5400" y="10570"/>
                  </a:cubicBezTo>
                  <a:cubicBezTo>
                    <a:pt x="7200" y="21600"/>
                    <a:pt x="7200" y="21600"/>
                    <a:pt x="7200" y="21600"/>
                  </a:cubicBezTo>
                  <a:cubicBezTo>
                    <a:pt x="14400" y="21600"/>
                    <a:pt x="14400" y="21600"/>
                    <a:pt x="14400" y="21600"/>
                  </a:cubicBezTo>
                  <a:cubicBezTo>
                    <a:pt x="16200" y="10570"/>
                    <a:pt x="16200" y="10570"/>
                    <a:pt x="16200" y="10570"/>
                  </a:cubicBezTo>
                  <a:cubicBezTo>
                    <a:pt x="21600" y="10570"/>
                    <a:pt x="21600" y="10570"/>
                    <a:pt x="21600" y="10570"/>
                  </a:cubicBezTo>
                  <a:cubicBezTo>
                    <a:pt x="21600" y="919"/>
                    <a:pt x="21600" y="919"/>
                    <a:pt x="21600" y="919"/>
                  </a:cubicBezTo>
                  <a:cubicBezTo>
                    <a:pt x="19800" y="460"/>
                    <a:pt x="18000" y="0"/>
                    <a:pt x="16200" y="0"/>
                  </a:cubicBezTo>
                  <a:close/>
                </a:path>
              </a:pathLst>
            </a:cu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endParaRPr sz="2400">
                <a:gradFill>
                  <a:gsLst>
                    <a:gs pos="0">
                      <a:srgbClr val="FFFFFF"/>
                    </a:gs>
                    <a:gs pos="100000">
                      <a:srgbClr val="FFFFFF"/>
                    </a:gs>
                  </a:gsLst>
                  <a:lin ang="5400000" scaled="0"/>
                </a:gradFill>
                <a:latin typeface="+mj-lt"/>
                <a:ea typeface="Segoe UI" pitchFamily="34" charset="0"/>
                <a:cs typeface="Segoe UI" pitchFamily="34" charset="0"/>
              </a:endParaRPr>
            </a:p>
          </p:txBody>
        </p:sp>
      </p:grpSp>
      <p:sp>
        <p:nvSpPr>
          <p:cNvPr id="2" name="Title 1">
            <a:extLst>
              <a:ext uri="{FF2B5EF4-FFF2-40B4-BE49-F238E27FC236}">
                <a16:creationId xmlns:a16="http://schemas.microsoft.com/office/drawing/2014/main" id="{57867F82-61AC-4B7A-9845-4CBD48CAACD4}"/>
              </a:ext>
            </a:extLst>
          </p:cNvPr>
          <p:cNvSpPr>
            <a:spLocks noGrp="1"/>
          </p:cNvSpPr>
          <p:nvPr>
            <p:ph type="title"/>
          </p:nvPr>
        </p:nvSpPr>
        <p:spPr>
          <a:xfrm>
            <a:off x="274639" y="1"/>
            <a:ext cx="10058398" cy="906462"/>
          </a:xfrm>
        </p:spPr>
        <p:txBody>
          <a:bodyPr/>
          <a:lstStyle/>
          <a:p>
            <a:r>
              <a:rPr lang="en-US" dirty="0"/>
              <a:t>NO TIME TO CREATE THIS FROM SCRATCH?</a:t>
            </a:r>
          </a:p>
        </p:txBody>
      </p:sp>
    </p:spTree>
    <p:extLst>
      <p:ext uri="{BB962C8B-B14F-4D97-AF65-F5344CB8AC3E}">
        <p14:creationId xmlns:p14="http://schemas.microsoft.com/office/powerpoint/2010/main" val="51588348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par>
                                <p:cTn id="9" presetID="10" presetClass="entr" presetSubtype="0" fill="hold" nodeType="withEffect">
                                  <p:stCondLst>
                                    <p:cond delay="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par>
                                <p:cTn id="16" presetID="10" presetClass="entr" presetSubtype="0" fill="hold" nodeType="withEffect">
                                  <p:stCondLst>
                                    <p:cond delay="50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87"/>
                                        </p:tgtEl>
                                        <p:attrNameLst>
                                          <p:attrName>style.visibility</p:attrName>
                                        </p:attrNameLst>
                                      </p:cBhvr>
                                      <p:to>
                                        <p:strVal val="visible"/>
                                      </p:to>
                                    </p:set>
                                    <p:animEffect transition="in" filter="wipe(left)">
                                      <p:cBhvr>
                                        <p:cTn id="21" dur="1000"/>
                                        <p:tgtEl>
                                          <p:spTgt spid="87"/>
                                        </p:tgtEl>
                                      </p:cBhvr>
                                    </p:animEffect>
                                  </p:childTnLst>
                                </p:cTn>
                              </p:par>
                            </p:childTnLst>
                          </p:cTn>
                        </p:par>
                        <p:par>
                          <p:cTn id="22" fill="hold">
                            <p:stCondLst>
                              <p:cond delay="2000"/>
                            </p:stCondLst>
                            <p:childTnLst>
                              <p:par>
                                <p:cTn id="23" presetID="22" presetClass="entr" presetSubtype="2" fill="hold" grpId="0" nodeType="afterEffect">
                                  <p:stCondLst>
                                    <p:cond delay="0"/>
                                  </p:stCondLst>
                                  <p:childTnLst>
                                    <p:set>
                                      <p:cBhvr>
                                        <p:cTn id="24" dur="1" fill="hold">
                                          <p:stCondLst>
                                            <p:cond delay="0"/>
                                          </p:stCondLst>
                                        </p:cTn>
                                        <p:tgtEl>
                                          <p:spTgt spid="73"/>
                                        </p:tgtEl>
                                        <p:attrNameLst>
                                          <p:attrName>style.visibility</p:attrName>
                                        </p:attrNameLst>
                                      </p:cBhvr>
                                      <p:to>
                                        <p:strVal val="visible"/>
                                      </p:to>
                                    </p:set>
                                    <p:animEffect transition="in" filter="wipe(right)">
                                      <p:cBhvr>
                                        <p:cTn id="25" dur="500"/>
                                        <p:tgtEl>
                                          <p:spTgt spid="73"/>
                                        </p:tgtEl>
                                      </p:cBhvr>
                                    </p:animEffect>
                                  </p:childTnLst>
                                </p:cTn>
                              </p:par>
                            </p:childTnLst>
                          </p:cTn>
                        </p:par>
                        <p:par>
                          <p:cTn id="26" fill="hold">
                            <p:stCondLst>
                              <p:cond delay="2500"/>
                            </p:stCondLst>
                            <p:childTnLst>
                              <p:par>
                                <p:cTn id="27" presetID="10" presetClass="entr" presetSubtype="0" fill="hold"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500"/>
                                        <p:tgtEl>
                                          <p:spTgt spid="10"/>
                                        </p:tgtEl>
                                      </p:cBhvr>
                                    </p:animEffect>
                                  </p:childTnLst>
                                </p:cTn>
                              </p:par>
                              <p:par>
                                <p:cTn id="30" presetID="10" presetClass="entr" presetSubtype="0" fill="hold" nodeType="withEffect">
                                  <p:stCondLst>
                                    <p:cond delay="75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74"/>
                                        </p:tgtEl>
                                        <p:attrNameLst>
                                          <p:attrName>style.visibility</p:attrName>
                                        </p:attrNameLst>
                                      </p:cBhvr>
                                      <p:to>
                                        <p:strVal val="visible"/>
                                      </p:to>
                                    </p:set>
                                    <p:animEffect transition="in" filter="wipe(left)">
                                      <p:cBhvr>
                                        <p:cTn id="35" dur="1500"/>
                                        <p:tgtEl>
                                          <p:spTgt spid="74"/>
                                        </p:tgtEl>
                                      </p:cBhvr>
                                    </p:animEffect>
                                  </p:childTnLst>
                                </p:cTn>
                              </p:par>
                            </p:childTnLst>
                          </p:cTn>
                        </p:par>
                        <p:par>
                          <p:cTn id="36" fill="hold">
                            <p:stCondLst>
                              <p:cond delay="4000"/>
                            </p:stCondLst>
                            <p:childTnLst>
                              <p:par>
                                <p:cTn id="37" presetID="22" presetClass="entr" presetSubtype="2" fill="hold" grpId="0" nodeType="afterEffect">
                                  <p:stCondLst>
                                    <p:cond delay="0"/>
                                  </p:stCondLst>
                                  <p:childTnLst>
                                    <p:set>
                                      <p:cBhvr>
                                        <p:cTn id="38" dur="1" fill="hold">
                                          <p:stCondLst>
                                            <p:cond delay="0"/>
                                          </p:stCondLst>
                                        </p:cTn>
                                        <p:tgtEl>
                                          <p:spTgt spid="75"/>
                                        </p:tgtEl>
                                        <p:attrNameLst>
                                          <p:attrName>style.visibility</p:attrName>
                                        </p:attrNameLst>
                                      </p:cBhvr>
                                      <p:to>
                                        <p:strVal val="visible"/>
                                      </p:to>
                                    </p:set>
                                    <p:animEffect transition="in" filter="wipe(right)">
                                      <p:cBhvr>
                                        <p:cTn id="39" dur="500"/>
                                        <p:tgtEl>
                                          <p:spTgt spid="75"/>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fade">
                                      <p:cBhvr>
                                        <p:cTn id="43" dur="500"/>
                                        <p:tgtEl>
                                          <p:spTgt spid="15"/>
                                        </p:tgtEl>
                                      </p:cBhvr>
                                    </p:animEffect>
                                  </p:childTnLst>
                                </p:cTn>
                              </p:par>
                              <p:par>
                                <p:cTn id="44" presetID="10" presetClass="entr" presetSubtype="0" fill="hold" nodeType="withEffect">
                                  <p:stCondLst>
                                    <p:cond delay="500"/>
                                  </p:stCondLst>
                                  <p:childTnLst>
                                    <p:set>
                                      <p:cBhvr>
                                        <p:cTn id="45" dur="1" fill="hold">
                                          <p:stCondLst>
                                            <p:cond delay="0"/>
                                          </p:stCondLst>
                                        </p:cTn>
                                        <p:tgtEl>
                                          <p:spTgt spid="18"/>
                                        </p:tgtEl>
                                        <p:attrNameLst>
                                          <p:attrName>style.visibility</p:attrName>
                                        </p:attrNameLst>
                                      </p:cBhvr>
                                      <p:to>
                                        <p:strVal val="visible"/>
                                      </p:to>
                                    </p:set>
                                    <p:animEffect transition="in" filter="fade">
                                      <p:cBhvr>
                                        <p:cTn id="46" dur="500"/>
                                        <p:tgtEl>
                                          <p:spTgt spid="18"/>
                                        </p:tgtEl>
                                      </p:cBhvr>
                                    </p:animEffect>
                                  </p:childTnLst>
                                </p:cTn>
                              </p:par>
                              <p:par>
                                <p:cTn id="47" presetID="10" presetClass="entr" presetSubtype="0" fill="hold" nodeType="withEffect">
                                  <p:stCondLst>
                                    <p:cond delay="1000"/>
                                  </p:stCondLst>
                                  <p:childTnLst>
                                    <p:set>
                                      <p:cBhvr>
                                        <p:cTn id="48" dur="1" fill="hold">
                                          <p:stCondLst>
                                            <p:cond delay="0"/>
                                          </p:stCondLst>
                                        </p:cTn>
                                        <p:tgtEl>
                                          <p:spTgt spid="28"/>
                                        </p:tgtEl>
                                        <p:attrNameLst>
                                          <p:attrName>style.visibility</p:attrName>
                                        </p:attrNameLst>
                                      </p:cBhvr>
                                      <p:to>
                                        <p:strVal val="visible"/>
                                      </p:to>
                                    </p:set>
                                    <p:animEffect transition="in" filter="fade">
                                      <p:cBhvr>
                                        <p:cTn id="49" dur="500"/>
                                        <p:tgtEl>
                                          <p:spTgt spid="28"/>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72"/>
                                        </p:tgtEl>
                                        <p:attrNameLst>
                                          <p:attrName>style.visibility</p:attrName>
                                        </p:attrNameLst>
                                      </p:cBhvr>
                                      <p:to>
                                        <p:strVal val="visible"/>
                                      </p:to>
                                    </p:set>
                                    <p:animEffect transition="in" filter="wipe(left)">
                                      <p:cBhvr>
                                        <p:cTn id="52" dur="1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animBg="1"/>
      <p:bldP spid="75" grpId="0" animBg="1"/>
      <p:bldP spid="72" grpId="0" animBg="1"/>
      <p:bldP spid="74" grpId="0" animBg="1"/>
      <p:bldP spid="8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Arrow: Pentagon 14">
            <a:extLst>
              <a:ext uri="{FF2B5EF4-FFF2-40B4-BE49-F238E27FC236}">
                <a16:creationId xmlns:a16="http://schemas.microsoft.com/office/drawing/2014/main" id="{ED8839C3-37E2-4E9F-9171-54742B3C259E}"/>
              </a:ext>
            </a:extLst>
          </p:cNvPr>
          <p:cNvSpPr/>
          <p:nvPr/>
        </p:nvSpPr>
        <p:spPr bwMode="auto">
          <a:xfrm>
            <a:off x="2560637" y="4401780"/>
            <a:ext cx="5181600" cy="1697899"/>
          </a:xfrm>
          <a:prstGeom prst="homePlate">
            <a:avLst>
              <a:gd name="adj" fmla="val 32230"/>
            </a:avLst>
          </a:prstGeom>
          <a:solidFill>
            <a:schemeClr val="bg2"/>
          </a:solidFill>
          <a:ln>
            <a:solidFill>
              <a:schemeClr val="accent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r>
              <a:rPr lang="en-US" sz="4400" spc="-102" dirty="0">
                <a:ln w="3175">
                  <a:noFill/>
                </a:ln>
                <a:gradFill>
                  <a:gsLst>
                    <a:gs pos="1250">
                      <a:schemeClr val="tx1"/>
                    </a:gs>
                    <a:gs pos="100000">
                      <a:schemeClr val="tx1"/>
                    </a:gs>
                  </a:gsLst>
                  <a:lin ang="5400000" scaled="0"/>
                </a:gradFill>
                <a:latin typeface="+mj-lt"/>
                <a:cs typeface="Segoe UI" pitchFamily="34" charset="0"/>
              </a:rPr>
              <a:t>Help you </a:t>
            </a:r>
            <a:br>
              <a:rPr lang="en-US" sz="4400" spc="-102" dirty="0">
                <a:ln w="3175">
                  <a:noFill/>
                </a:ln>
                <a:gradFill>
                  <a:gsLst>
                    <a:gs pos="1250">
                      <a:schemeClr val="tx1"/>
                    </a:gs>
                    <a:gs pos="100000">
                      <a:schemeClr val="tx1"/>
                    </a:gs>
                  </a:gsLst>
                  <a:lin ang="5400000" scaled="0"/>
                </a:gradFill>
                <a:latin typeface="+mj-lt"/>
                <a:cs typeface="Segoe UI" pitchFamily="34" charset="0"/>
              </a:rPr>
            </a:br>
            <a:r>
              <a:rPr lang="en-US" sz="4400" spc="-102" dirty="0">
                <a:ln w="3175">
                  <a:noFill/>
                </a:ln>
                <a:gradFill>
                  <a:gsLst>
                    <a:gs pos="1250">
                      <a:schemeClr val="tx1"/>
                    </a:gs>
                    <a:gs pos="100000">
                      <a:schemeClr val="tx1"/>
                    </a:gs>
                  </a:gsLst>
                  <a:lin ang="5400000" scaled="0"/>
                </a:gradFill>
                <a:latin typeface="+mj-lt"/>
                <a:cs typeface="Segoe UI" pitchFamily="34" charset="0"/>
              </a:rPr>
              <a:t>qualify/apply for </a:t>
            </a:r>
          </a:p>
        </p:txBody>
      </p:sp>
      <p:grpSp>
        <p:nvGrpSpPr>
          <p:cNvPr id="3" name="Group 2">
            <a:extLst>
              <a:ext uri="{FF2B5EF4-FFF2-40B4-BE49-F238E27FC236}">
                <a16:creationId xmlns:a16="http://schemas.microsoft.com/office/drawing/2014/main" id="{8D68D6AF-D333-4D97-A6B8-81A2479BC3E3}"/>
              </a:ext>
            </a:extLst>
          </p:cNvPr>
          <p:cNvGrpSpPr/>
          <p:nvPr/>
        </p:nvGrpSpPr>
        <p:grpSpPr>
          <a:xfrm>
            <a:off x="1501126" y="1551053"/>
            <a:ext cx="1696966" cy="4562416"/>
            <a:chOff x="4204192" y="2109244"/>
            <a:chExt cx="88877" cy="238952"/>
          </a:xfrm>
          <a:solidFill>
            <a:schemeClr val="accent2"/>
          </a:solidFill>
        </p:grpSpPr>
        <p:sp>
          <p:nvSpPr>
            <p:cNvPr id="4" name="Circle">
              <a:extLst>
                <a:ext uri="{FF2B5EF4-FFF2-40B4-BE49-F238E27FC236}">
                  <a16:creationId xmlns:a16="http://schemas.microsoft.com/office/drawing/2014/main" id="{4B2B72B0-7B43-438A-9D07-A03C8CA85210}"/>
                </a:ext>
              </a:extLst>
            </p:cNvPr>
            <p:cNvSpPr/>
            <p:nvPr/>
          </p:nvSpPr>
          <p:spPr>
            <a:xfrm>
              <a:off x="4226411" y="2109244"/>
              <a:ext cx="44439" cy="46027"/>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endParaRPr sz="2400">
                <a:gradFill>
                  <a:gsLst>
                    <a:gs pos="0">
                      <a:srgbClr val="FFFFFF"/>
                    </a:gs>
                    <a:gs pos="100000">
                      <a:srgbClr val="FFFFFF"/>
                    </a:gs>
                  </a:gsLst>
                  <a:lin ang="5400000" scaled="0"/>
                </a:gradFill>
                <a:latin typeface="+mj-lt"/>
                <a:ea typeface="Segoe UI" pitchFamily="34" charset="0"/>
                <a:cs typeface="Segoe UI" pitchFamily="34" charset="0"/>
              </a:endParaRPr>
            </a:p>
          </p:txBody>
        </p:sp>
        <p:sp>
          <p:nvSpPr>
            <p:cNvPr id="5" name="Shape">
              <a:extLst>
                <a:ext uri="{FF2B5EF4-FFF2-40B4-BE49-F238E27FC236}">
                  <a16:creationId xmlns:a16="http://schemas.microsoft.com/office/drawing/2014/main" id="{7AEE924B-41F8-4CAE-ACD0-634B515D7991}"/>
                </a:ext>
              </a:extLst>
            </p:cNvPr>
            <p:cNvSpPr/>
            <p:nvPr/>
          </p:nvSpPr>
          <p:spPr>
            <a:xfrm>
              <a:off x="4204192" y="2172028"/>
              <a:ext cx="88877" cy="176168"/>
            </a:xfrm>
            <a:custGeom>
              <a:avLst/>
              <a:gdLst/>
              <a:ahLst/>
              <a:cxnLst>
                <a:cxn ang="0">
                  <a:pos x="wd2" y="hd2"/>
                </a:cxn>
                <a:cxn ang="5400000">
                  <a:pos x="wd2" y="hd2"/>
                </a:cxn>
                <a:cxn ang="10800000">
                  <a:pos x="wd2" y="hd2"/>
                </a:cxn>
                <a:cxn ang="16200000">
                  <a:pos x="wd2" y="hd2"/>
                </a:cxn>
              </a:cxnLst>
              <a:rect l="0" t="0" r="r" b="b"/>
              <a:pathLst>
                <a:path w="21600" h="21600" extrusionOk="0">
                  <a:moveTo>
                    <a:pt x="16200" y="0"/>
                  </a:moveTo>
                  <a:cubicBezTo>
                    <a:pt x="10800" y="5055"/>
                    <a:pt x="10800" y="5055"/>
                    <a:pt x="10800" y="5055"/>
                  </a:cubicBezTo>
                  <a:cubicBezTo>
                    <a:pt x="5400" y="0"/>
                    <a:pt x="5400" y="0"/>
                    <a:pt x="5400" y="0"/>
                  </a:cubicBezTo>
                  <a:cubicBezTo>
                    <a:pt x="3600" y="0"/>
                    <a:pt x="1800" y="460"/>
                    <a:pt x="0" y="919"/>
                  </a:cubicBezTo>
                  <a:cubicBezTo>
                    <a:pt x="0" y="10570"/>
                    <a:pt x="0" y="10570"/>
                    <a:pt x="0" y="10570"/>
                  </a:cubicBezTo>
                  <a:cubicBezTo>
                    <a:pt x="5400" y="10570"/>
                    <a:pt x="5400" y="10570"/>
                    <a:pt x="5400" y="10570"/>
                  </a:cubicBezTo>
                  <a:cubicBezTo>
                    <a:pt x="7200" y="21600"/>
                    <a:pt x="7200" y="21600"/>
                    <a:pt x="7200" y="21600"/>
                  </a:cubicBezTo>
                  <a:cubicBezTo>
                    <a:pt x="14400" y="21600"/>
                    <a:pt x="14400" y="21600"/>
                    <a:pt x="14400" y="21600"/>
                  </a:cubicBezTo>
                  <a:cubicBezTo>
                    <a:pt x="16200" y="10570"/>
                    <a:pt x="16200" y="10570"/>
                    <a:pt x="16200" y="10570"/>
                  </a:cubicBezTo>
                  <a:cubicBezTo>
                    <a:pt x="21600" y="10570"/>
                    <a:pt x="21600" y="10570"/>
                    <a:pt x="21600" y="10570"/>
                  </a:cubicBezTo>
                  <a:cubicBezTo>
                    <a:pt x="21600" y="919"/>
                    <a:pt x="21600" y="919"/>
                    <a:pt x="21600" y="919"/>
                  </a:cubicBezTo>
                  <a:cubicBezTo>
                    <a:pt x="19800" y="460"/>
                    <a:pt x="18000" y="0"/>
                    <a:pt x="16200" y="0"/>
                  </a:cubicBezTo>
                  <a:close/>
                </a:path>
              </a:pathLst>
            </a:cu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endParaRPr sz="2400">
                <a:gradFill>
                  <a:gsLst>
                    <a:gs pos="0">
                      <a:srgbClr val="FFFFFF"/>
                    </a:gs>
                    <a:gs pos="100000">
                      <a:srgbClr val="FFFFFF"/>
                    </a:gs>
                  </a:gsLst>
                  <a:lin ang="5400000" scaled="0"/>
                </a:gradFill>
                <a:latin typeface="+mj-lt"/>
                <a:ea typeface="Segoe UI" pitchFamily="34" charset="0"/>
                <a:cs typeface="Segoe UI" pitchFamily="34" charset="0"/>
              </a:endParaRPr>
            </a:p>
          </p:txBody>
        </p:sp>
      </p:grpSp>
      <p:grpSp>
        <p:nvGrpSpPr>
          <p:cNvPr id="17" name="Group 16">
            <a:extLst>
              <a:ext uri="{FF2B5EF4-FFF2-40B4-BE49-F238E27FC236}">
                <a16:creationId xmlns:a16="http://schemas.microsoft.com/office/drawing/2014/main" id="{46F49A66-2725-4A83-92F0-F709872D7FEF}"/>
              </a:ext>
            </a:extLst>
          </p:cNvPr>
          <p:cNvGrpSpPr/>
          <p:nvPr/>
        </p:nvGrpSpPr>
        <p:grpSpPr>
          <a:xfrm>
            <a:off x="7892902" y="1326584"/>
            <a:ext cx="3183405" cy="4913878"/>
            <a:chOff x="7892902" y="1031666"/>
            <a:chExt cx="3183405" cy="4913878"/>
          </a:xfrm>
        </p:grpSpPr>
        <p:grpSp>
          <p:nvGrpSpPr>
            <p:cNvPr id="6" name="Group 5">
              <a:extLst>
                <a:ext uri="{FF2B5EF4-FFF2-40B4-BE49-F238E27FC236}">
                  <a16:creationId xmlns:a16="http://schemas.microsoft.com/office/drawing/2014/main" id="{6CB6E61E-C460-4B41-AB39-31D2B4BF0A7C}"/>
                </a:ext>
              </a:extLst>
            </p:cNvPr>
            <p:cNvGrpSpPr/>
            <p:nvPr/>
          </p:nvGrpSpPr>
          <p:grpSpPr>
            <a:xfrm>
              <a:off x="7892902" y="1031666"/>
              <a:ext cx="3117223" cy="2895600"/>
              <a:chOff x="8774113" y="586164"/>
              <a:chExt cx="6832600" cy="6346826"/>
            </a:xfrm>
            <a:solidFill>
              <a:schemeClr val="accent1"/>
            </a:solidFill>
          </p:grpSpPr>
          <p:sp>
            <p:nvSpPr>
              <p:cNvPr id="7" name="Freeform 5">
                <a:extLst>
                  <a:ext uri="{FF2B5EF4-FFF2-40B4-BE49-F238E27FC236}">
                    <a16:creationId xmlns:a16="http://schemas.microsoft.com/office/drawing/2014/main" id="{DDFF875D-0B92-4436-B3E7-8E73B368ADDD}"/>
                  </a:ext>
                </a:extLst>
              </p:cNvPr>
              <p:cNvSpPr>
                <a:spLocks/>
              </p:cNvSpPr>
              <p:nvPr/>
            </p:nvSpPr>
            <p:spPr bwMode="auto">
              <a:xfrm>
                <a:off x="9309101" y="3140452"/>
                <a:ext cx="5729288" cy="3225801"/>
              </a:xfrm>
              <a:custGeom>
                <a:avLst/>
                <a:gdLst>
                  <a:gd name="T0" fmla="*/ 152 w 1702"/>
                  <a:gd name="T1" fmla="*/ 364 h 956"/>
                  <a:gd name="T2" fmla="*/ 131 w 1702"/>
                  <a:gd name="T3" fmla="*/ 737 h 956"/>
                  <a:gd name="T4" fmla="*/ 125 w 1702"/>
                  <a:gd name="T5" fmla="*/ 830 h 956"/>
                  <a:gd name="T6" fmla="*/ 73 w 1702"/>
                  <a:gd name="T7" fmla="*/ 830 h 956"/>
                  <a:gd name="T8" fmla="*/ 13 w 1702"/>
                  <a:gd name="T9" fmla="*/ 912 h 956"/>
                  <a:gd name="T10" fmla="*/ 84 w 1702"/>
                  <a:gd name="T11" fmla="*/ 956 h 956"/>
                  <a:gd name="T12" fmla="*/ 1076 w 1702"/>
                  <a:gd name="T13" fmla="*/ 956 h 956"/>
                  <a:gd name="T14" fmla="*/ 1629 w 1702"/>
                  <a:gd name="T15" fmla="*/ 956 h 956"/>
                  <a:gd name="T16" fmla="*/ 1702 w 1702"/>
                  <a:gd name="T17" fmla="*/ 893 h 956"/>
                  <a:gd name="T18" fmla="*/ 1629 w 1702"/>
                  <a:gd name="T19" fmla="*/ 830 h 956"/>
                  <a:gd name="T20" fmla="*/ 1587 w 1702"/>
                  <a:gd name="T21" fmla="*/ 830 h 956"/>
                  <a:gd name="T22" fmla="*/ 1584 w 1702"/>
                  <a:gd name="T23" fmla="*/ 780 h 956"/>
                  <a:gd name="T24" fmla="*/ 1566 w 1702"/>
                  <a:gd name="T25" fmla="*/ 468 h 956"/>
                  <a:gd name="T26" fmla="*/ 1545 w 1702"/>
                  <a:gd name="T27" fmla="*/ 117 h 956"/>
                  <a:gd name="T28" fmla="*/ 1581 w 1702"/>
                  <a:gd name="T29" fmla="*/ 72 h 956"/>
                  <a:gd name="T30" fmla="*/ 1617 w 1702"/>
                  <a:gd name="T31" fmla="*/ 33 h 956"/>
                  <a:gd name="T32" fmla="*/ 1576 w 1702"/>
                  <a:gd name="T33" fmla="*/ 1 h 956"/>
                  <a:gd name="T34" fmla="*/ 1300 w 1702"/>
                  <a:gd name="T35" fmla="*/ 1 h 956"/>
                  <a:gd name="T36" fmla="*/ 1257 w 1702"/>
                  <a:gd name="T37" fmla="*/ 33 h 956"/>
                  <a:gd name="T38" fmla="*/ 1294 w 1702"/>
                  <a:gd name="T39" fmla="*/ 72 h 956"/>
                  <a:gd name="T40" fmla="*/ 1328 w 1702"/>
                  <a:gd name="T41" fmla="*/ 111 h 956"/>
                  <a:gd name="T42" fmla="*/ 1327 w 1702"/>
                  <a:gd name="T43" fmla="*/ 145 h 956"/>
                  <a:gd name="T44" fmla="*/ 1296 w 1702"/>
                  <a:gd name="T45" fmla="*/ 694 h 956"/>
                  <a:gd name="T46" fmla="*/ 1287 w 1702"/>
                  <a:gd name="T47" fmla="*/ 830 h 956"/>
                  <a:gd name="T48" fmla="*/ 1265 w 1702"/>
                  <a:gd name="T49" fmla="*/ 830 h 956"/>
                  <a:gd name="T50" fmla="*/ 1027 w 1702"/>
                  <a:gd name="T51" fmla="*/ 830 h 956"/>
                  <a:gd name="T52" fmla="*/ 1004 w 1702"/>
                  <a:gd name="T53" fmla="*/ 808 h 956"/>
                  <a:gd name="T54" fmla="*/ 995 w 1702"/>
                  <a:gd name="T55" fmla="*/ 630 h 956"/>
                  <a:gd name="T56" fmla="*/ 965 w 1702"/>
                  <a:gd name="T57" fmla="*/ 121 h 956"/>
                  <a:gd name="T58" fmla="*/ 1004 w 1702"/>
                  <a:gd name="T59" fmla="*/ 71 h 956"/>
                  <a:gd name="T60" fmla="*/ 1036 w 1702"/>
                  <a:gd name="T61" fmla="*/ 33 h 956"/>
                  <a:gd name="T62" fmla="*/ 999 w 1702"/>
                  <a:gd name="T63" fmla="*/ 1 h 956"/>
                  <a:gd name="T64" fmla="*/ 713 w 1702"/>
                  <a:gd name="T65" fmla="*/ 1 h 956"/>
                  <a:gd name="T66" fmla="*/ 676 w 1702"/>
                  <a:gd name="T67" fmla="*/ 33 h 956"/>
                  <a:gd name="T68" fmla="*/ 709 w 1702"/>
                  <a:gd name="T69" fmla="*/ 71 h 956"/>
                  <a:gd name="T70" fmla="*/ 748 w 1702"/>
                  <a:gd name="T71" fmla="*/ 119 h 956"/>
                  <a:gd name="T72" fmla="*/ 743 w 1702"/>
                  <a:gd name="T73" fmla="*/ 207 h 956"/>
                  <a:gd name="T74" fmla="*/ 709 w 1702"/>
                  <a:gd name="T75" fmla="*/ 810 h 956"/>
                  <a:gd name="T76" fmla="*/ 688 w 1702"/>
                  <a:gd name="T77" fmla="*/ 830 h 956"/>
                  <a:gd name="T78" fmla="*/ 444 w 1702"/>
                  <a:gd name="T79" fmla="*/ 830 h 956"/>
                  <a:gd name="T80" fmla="*/ 424 w 1702"/>
                  <a:gd name="T81" fmla="*/ 810 h 956"/>
                  <a:gd name="T82" fmla="*/ 410 w 1702"/>
                  <a:gd name="T83" fmla="*/ 571 h 956"/>
                  <a:gd name="T84" fmla="*/ 384 w 1702"/>
                  <a:gd name="T85" fmla="*/ 122 h 956"/>
                  <a:gd name="T86" fmla="*/ 425 w 1702"/>
                  <a:gd name="T87" fmla="*/ 71 h 956"/>
                  <a:gd name="T88" fmla="*/ 456 w 1702"/>
                  <a:gd name="T89" fmla="*/ 34 h 956"/>
                  <a:gd name="T90" fmla="*/ 421 w 1702"/>
                  <a:gd name="T91" fmla="*/ 1 h 956"/>
                  <a:gd name="T92" fmla="*/ 401 w 1702"/>
                  <a:gd name="T93" fmla="*/ 1 h 956"/>
                  <a:gd name="T94" fmla="*/ 195 w 1702"/>
                  <a:gd name="T95" fmla="*/ 0 h 956"/>
                  <a:gd name="T96" fmla="*/ 131 w 1702"/>
                  <a:gd name="T97" fmla="*/ 1 h 956"/>
                  <a:gd name="T98" fmla="*/ 95 w 1702"/>
                  <a:gd name="T99" fmla="*/ 34 h 956"/>
                  <a:gd name="T100" fmla="*/ 127 w 1702"/>
                  <a:gd name="T101" fmla="*/ 71 h 956"/>
                  <a:gd name="T102" fmla="*/ 167 w 1702"/>
                  <a:gd name="T103" fmla="*/ 124 h 956"/>
                  <a:gd name="T104" fmla="*/ 152 w 1702"/>
                  <a:gd name="T105" fmla="*/ 364 h 9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702" h="956">
                    <a:moveTo>
                      <a:pt x="152" y="364"/>
                    </a:moveTo>
                    <a:cubicBezTo>
                      <a:pt x="145" y="488"/>
                      <a:pt x="138" y="613"/>
                      <a:pt x="131" y="737"/>
                    </a:cubicBezTo>
                    <a:cubicBezTo>
                      <a:pt x="129" y="767"/>
                      <a:pt x="127" y="798"/>
                      <a:pt x="125" y="830"/>
                    </a:cubicBezTo>
                    <a:cubicBezTo>
                      <a:pt x="107" y="830"/>
                      <a:pt x="90" y="829"/>
                      <a:pt x="73" y="830"/>
                    </a:cubicBezTo>
                    <a:cubicBezTo>
                      <a:pt x="29" y="832"/>
                      <a:pt x="0" y="871"/>
                      <a:pt x="13" y="912"/>
                    </a:cubicBezTo>
                    <a:cubicBezTo>
                      <a:pt x="22" y="940"/>
                      <a:pt x="46" y="956"/>
                      <a:pt x="84" y="956"/>
                    </a:cubicBezTo>
                    <a:cubicBezTo>
                      <a:pt x="414" y="956"/>
                      <a:pt x="745" y="956"/>
                      <a:pt x="1076" y="956"/>
                    </a:cubicBezTo>
                    <a:cubicBezTo>
                      <a:pt x="1260" y="956"/>
                      <a:pt x="1445" y="956"/>
                      <a:pt x="1629" y="956"/>
                    </a:cubicBezTo>
                    <a:cubicBezTo>
                      <a:pt x="1673" y="956"/>
                      <a:pt x="1702" y="930"/>
                      <a:pt x="1702" y="893"/>
                    </a:cubicBezTo>
                    <a:cubicBezTo>
                      <a:pt x="1702" y="855"/>
                      <a:pt x="1673" y="830"/>
                      <a:pt x="1629" y="830"/>
                    </a:cubicBezTo>
                    <a:cubicBezTo>
                      <a:pt x="1615" y="830"/>
                      <a:pt x="1602" y="830"/>
                      <a:pt x="1587" y="830"/>
                    </a:cubicBezTo>
                    <a:cubicBezTo>
                      <a:pt x="1586" y="811"/>
                      <a:pt x="1585" y="795"/>
                      <a:pt x="1584" y="780"/>
                    </a:cubicBezTo>
                    <a:cubicBezTo>
                      <a:pt x="1578" y="676"/>
                      <a:pt x="1572" y="572"/>
                      <a:pt x="1566" y="468"/>
                    </a:cubicBezTo>
                    <a:cubicBezTo>
                      <a:pt x="1559" y="351"/>
                      <a:pt x="1552" y="234"/>
                      <a:pt x="1545" y="117"/>
                    </a:cubicBezTo>
                    <a:cubicBezTo>
                      <a:pt x="1544" y="92"/>
                      <a:pt x="1557" y="76"/>
                      <a:pt x="1581" y="72"/>
                    </a:cubicBezTo>
                    <a:cubicBezTo>
                      <a:pt x="1606" y="67"/>
                      <a:pt x="1619" y="54"/>
                      <a:pt x="1617" y="33"/>
                    </a:cubicBezTo>
                    <a:cubicBezTo>
                      <a:pt x="1615" y="14"/>
                      <a:pt x="1600" y="1"/>
                      <a:pt x="1576" y="1"/>
                    </a:cubicBezTo>
                    <a:cubicBezTo>
                      <a:pt x="1484" y="0"/>
                      <a:pt x="1392" y="0"/>
                      <a:pt x="1300" y="1"/>
                    </a:cubicBezTo>
                    <a:cubicBezTo>
                      <a:pt x="1275" y="1"/>
                      <a:pt x="1258" y="14"/>
                      <a:pt x="1257" y="33"/>
                    </a:cubicBezTo>
                    <a:cubicBezTo>
                      <a:pt x="1255" y="53"/>
                      <a:pt x="1268" y="67"/>
                      <a:pt x="1294" y="72"/>
                    </a:cubicBezTo>
                    <a:cubicBezTo>
                      <a:pt x="1315" y="76"/>
                      <a:pt x="1328" y="90"/>
                      <a:pt x="1328" y="111"/>
                    </a:cubicBezTo>
                    <a:cubicBezTo>
                      <a:pt x="1329" y="123"/>
                      <a:pt x="1328" y="134"/>
                      <a:pt x="1327" y="145"/>
                    </a:cubicBezTo>
                    <a:cubicBezTo>
                      <a:pt x="1317" y="328"/>
                      <a:pt x="1306" y="511"/>
                      <a:pt x="1296" y="694"/>
                    </a:cubicBezTo>
                    <a:cubicBezTo>
                      <a:pt x="1293" y="739"/>
                      <a:pt x="1290" y="783"/>
                      <a:pt x="1287" y="830"/>
                    </a:cubicBezTo>
                    <a:cubicBezTo>
                      <a:pt x="1278" y="830"/>
                      <a:pt x="1271" y="830"/>
                      <a:pt x="1265" y="830"/>
                    </a:cubicBezTo>
                    <a:cubicBezTo>
                      <a:pt x="1185" y="830"/>
                      <a:pt x="1106" y="829"/>
                      <a:pt x="1027" y="830"/>
                    </a:cubicBezTo>
                    <a:cubicBezTo>
                      <a:pt x="1008" y="831"/>
                      <a:pt x="1005" y="824"/>
                      <a:pt x="1004" y="808"/>
                    </a:cubicBezTo>
                    <a:cubicBezTo>
                      <a:pt x="1001" y="748"/>
                      <a:pt x="998" y="689"/>
                      <a:pt x="995" y="630"/>
                    </a:cubicBezTo>
                    <a:cubicBezTo>
                      <a:pt x="985" y="460"/>
                      <a:pt x="975" y="291"/>
                      <a:pt x="965" y="121"/>
                    </a:cubicBezTo>
                    <a:cubicBezTo>
                      <a:pt x="963" y="91"/>
                      <a:pt x="975" y="77"/>
                      <a:pt x="1004" y="71"/>
                    </a:cubicBezTo>
                    <a:cubicBezTo>
                      <a:pt x="1026" y="67"/>
                      <a:pt x="1038" y="53"/>
                      <a:pt x="1036" y="33"/>
                    </a:cubicBezTo>
                    <a:cubicBezTo>
                      <a:pt x="1035" y="15"/>
                      <a:pt x="1020" y="1"/>
                      <a:pt x="999" y="1"/>
                    </a:cubicBezTo>
                    <a:cubicBezTo>
                      <a:pt x="904" y="0"/>
                      <a:pt x="809" y="0"/>
                      <a:pt x="713" y="1"/>
                    </a:cubicBezTo>
                    <a:cubicBezTo>
                      <a:pt x="693" y="1"/>
                      <a:pt x="678" y="15"/>
                      <a:pt x="676" y="33"/>
                    </a:cubicBezTo>
                    <a:cubicBezTo>
                      <a:pt x="675" y="53"/>
                      <a:pt x="687" y="67"/>
                      <a:pt x="709" y="71"/>
                    </a:cubicBezTo>
                    <a:cubicBezTo>
                      <a:pt x="738" y="77"/>
                      <a:pt x="749" y="90"/>
                      <a:pt x="748" y="119"/>
                    </a:cubicBezTo>
                    <a:cubicBezTo>
                      <a:pt x="747" y="149"/>
                      <a:pt x="745" y="178"/>
                      <a:pt x="743" y="207"/>
                    </a:cubicBezTo>
                    <a:cubicBezTo>
                      <a:pt x="732" y="408"/>
                      <a:pt x="720" y="609"/>
                      <a:pt x="709" y="810"/>
                    </a:cubicBezTo>
                    <a:cubicBezTo>
                      <a:pt x="708" y="825"/>
                      <a:pt x="705" y="831"/>
                      <a:pt x="688" y="830"/>
                    </a:cubicBezTo>
                    <a:cubicBezTo>
                      <a:pt x="607" y="830"/>
                      <a:pt x="526" y="830"/>
                      <a:pt x="444" y="830"/>
                    </a:cubicBezTo>
                    <a:cubicBezTo>
                      <a:pt x="428" y="831"/>
                      <a:pt x="424" y="825"/>
                      <a:pt x="424" y="810"/>
                    </a:cubicBezTo>
                    <a:cubicBezTo>
                      <a:pt x="420" y="730"/>
                      <a:pt x="415" y="650"/>
                      <a:pt x="410" y="571"/>
                    </a:cubicBezTo>
                    <a:cubicBezTo>
                      <a:pt x="402" y="421"/>
                      <a:pt x="393" y="271"/>
                      <a:pt x="384" y="122"/>
                    </a:cubicBezTo>
                    <a:cubicBezTo>
                      <a:pt x="382" y="90"/>
                      <a:pt x="393" y="77"/>
                      <a:pt x="425" y="71"/>
                    </a:cubicBezTo>
                    <a:cubicBezTo>
                      <a:pt x="446" y="67"/>
                      <a:pt x="457" y="53"/>
                      <a:pt x="456" y="34"/>
                    </a:cubicBezTo>
                    <a:cubicBezTo>
                      <a:pt x="455" y="16"/>
                      <a:pt x="440" y="3"/>
                      <a:pt x="421" y="1"/>
                    </a:cubicBezTo>
                    <a:cubicBezTo>
                      <a:pt x="415" y="0"/>
                      <a:pt x="408" y="1"/>
                      <a:pt x="401" y="1"/>
                    </a:cubicBezTo>
                    <a:cubicBezTo>
                      <a:pt x="332" y="0"/>
                      <a:pt x="264" y="0"/>
                      <a:pt x="195" y="0"/>
                    </a:cubicBezTo>
                    <a:cubicBezTo>
                      <a:pt x="174" y="0"/>
                      <a:pt x="153" y="0"/>
                      <a:pt x="131" y="1"/>
                    </a:cubicBezTo>
                    <a:cubicBezTo>
                      <a:pt x="110" y="2"/>
                      <a:pt x="96" y="16"/>
                      <a:pt x="95" y="34"/>
                    </a:cubicBezTo>
                    <a:cubicBezTo>
                      <a:pt x="95" y="54"/>
                      <a:pt x="106" y="67"/>
                      <a:pt x="127" y="71"/>
                    </a:cubicBezTo>
                    <a:cubicBezTo>
                      <a:pt x="158" y="77"/>
                      <a:pt x="169" y="92"/>
                      <a:pt x="167" y="124"/>
                    </a:cubicBezTo>
                    <a:cubicBezTo>
                      <a:pt x="162" y="204"/>
                      <a:pt x="157" y="284"/>
                      <a:pt x="152" y="36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dirty="0">
                  <a:latin typeface="Myriad Pro" panose="020B0503030403020204" pitchFamily="34" charset="0"/>
                </a:endParaRPr>
              </a:p>
            </p:txBody>
          </p:sp>
          <p:sp>
            <p:nvSpPr>
              <p:cNvPr id="8" name="Freeform 7">
                <a:extLst>
                  <a:ext uri="{FF2B5EF4-FFF2-40B4-BE49-F238E27FC236}">
                    <a16:creationId xmlns:a16="http://schemas.microsoft.com/office/drawing/2014/main" id="{EC25E1C4-506E-450B-92B8-DE92C567CF7E}"/>
                  </a:ext>
                </a:extLst>
              </p:cNvPr>
              <p:cNvSpPr>
                <a:spLocks/>
              </p:cNvSpPr>
              <p:nvPr/>
            </p:nvSpPr>
            <p:spPr bwMode="auto">
              <a:xfrm>
                <a:off x="8939213" y="6507540"/>
                <a:ext cx="6529388" cy="425450"/>
              </a:xfrm>
              <a:custGeom>
                <a:avLst/>
                <a:gdLst>
                  <a:gd name="T0" fmla="*/ 1860 w 1940"/>
                  <a:gd name="T1" fmla="*/ 0 h 126"/>
                  <a:gd name="T2" fmla="*/ 966 w 1940"/>
                  <a:gd name="T3" fmla="*/ 0 h 126"/>
                  <a:gd name="T4" fmla="*/ 350 w 1940"/>
                  <a:gd name="T5" fmla="*/ 0 h 126"/>
                  <a:gd name="T6" fmla="*/ 70 w 1940"/>
                  <a:gd name="T7" fmla="*/ 0 h 126"/>
                  <a:gd name="T8" fmla="*/ 1 w 1940"/>
                  <a:gd name="T9" fmla="*/ 66 h 126"/>
                  <a:gd name="T10" fmla="*/ 74 w 1940"/>
                  <a:gd name="T11" fmla="*/ 126 h 126"/>
                  <a:gd name="T12" fmla="*/ 1498 w 1940"/>
                  <a:gd name="T13" fmla="*/ 126 h 126"/>
                  <a:gd name="T14" fmla="*/ 1860 w 1940"/>
                  <a:gd name="T15" fmla="*/ 126 h 126"/>
                  <a:gd name="T16" fmla="*/ 1929 w 1940"/>
                  <a:gd name="T17" fmla="*/ 80 h 126"/>
                  <a:gd name="T18" fmla="*/ 1860 w 1940"/>
                  <a:gd name="T19"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40" h="126">
                    <a:moveTo>
                      <a:pt x="1860" y="0"/>
                    </a:moveTo>
                    <a:cubicBezTo>
                      <a:pt x="1562" y="0"/>
                      <a:pt x="1264" y="0"/>
                      <a:pt x="966" y="0"/>
                    </a:cubicBezTo>
                    <a:cubicBezTo>
                      <a:pt x="761" y="0"/>
                      <a:pt x="555" y="0"/>
                      <a:pt x="350" y="0"/>
                    </a:cubicBezTo>
                    <a:cubicBezTo>
                      <a:pt x="257" y="0"/>
                      <a:pt x="163" y="0"/>
                      <a:pt x="70" y="0"/>
                    </a:cubicBezTo>
                    <a:cubicBezTo>
                      <a:pt x="27" y="0"/>
                      <a:pt x="0" y="27"/>
                      <a:pt x="1" y="66"/>
                    </a:cubicBezTo>
                    <a:cubicBezTo>
                      <a:pt x="3" y="103"/>
                      <a:pt x="31" y="126"/>
                      <a:pt x="74" y="126"/>
                    </a:cubicBezTo>
                    <a:cubicBezTo>
                      <a:pt x="549" y="126"/>
                      <a:pt x="1024" y="126"/>
                      <a:pt x="1498" y="126"/>
                    </a:cubicBezTo>
                    <a:cubicBezTo>
                      <a:pt x="1619" y="126"/>
                      <a:pt x="1740" y="126"/>
                      <a:pt x="1860" y="126"/>
                    </a:cubicBezTo>
                    <a:cubicBezTo>
                      <a:pt x="1897" y="126"/>
                      <a:pt x="1922" y="108"/>
                      <a:pt x="1929" y="80"/>
                    </a:cubicBezTo>
                    <a:cubicBezTo>
                      <a:pt x="1940" y="36"/>
                      <a:pt x="1909" y="0"/>
                      <a:pt x="1860"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dirty="0">
                  <a:latin typeface="Myriad Pro" panose="020B0503030403020204" pitchFamily="34" charset="0"/>
                </a:endParaRPr>
              </a:p>
            </p:txBody>
          </p:sp>
          <p:sp>
            <p:nvSpPr>
              <p:cNvPr id="10" name="Freeform 6">
                <a:extLst>
                  <a:ext uri="{FF2B5EF4-FFF2-40B4-BE49-F238E27FC236}">
                    <a16:creationId xmlns:a16="http://schemas.microsoft.com/office/drawing/2014/main" id="{DC6C86C7-73CF-4E29-A382-7C9D0F024BAE}"/>
                  </a:ext>
                </a:extLst>
              </p:cNvPr>
              <p:cNvSpPr>
                <a:spLocks noEditPoints="1"/>
              </p:cNvSpPr>
              <p:nvPr/>
            </p:nvSpPr>
            <p:spPr bwMode="auto">
              <a:xfrm>
                <a:off x="8774113" y="586164"/>
                <a:ext cx="6832600" cy="2271713"/>
              </a:xfrm>
              <a:custGeom>
                <a:avLst/>
                <a:gdLst>
                  <a:gd name="T0" fmla="*/ 1991 w 2030"/>
                  <a:gd name="T1" fmla="*/ 498 h 673"/>
                  <a:gd name="T2" fmla="*/ 1982 w 2030"/>
                  <a:gd name="T3" fmla="*/ 494 h 673"/>
                  <a:gd name="T4" fmla="*/ 1065 w 2030"/>
                  <a:gd name="T5" fmla="*/ 18 h 673"/>
                  <a:gd name="T6" fmla="*/ 965 w 2030"/>
                  <a:gd name="T7" fmla="*/ 18 h 673"/>
                  <a:gd name="T8" fmla="*/ 509 w 2030"/>
                  <a:gd name="T9" fmla="*/ 254 h 673"/>
                  <a:gd name="T10" fmla="*/ 39 w 2030"/>
                  <a:gd name="T11" fmla="*/ 498 h 673"/>
                  <a:gd name="T12" fmla="*/ 16 w 2030"/>
                  <a:gd name="T13" fmla="*/ 569 h 673"/>
                  <a:gd name="T14" fmla="*/ 44 w 2030"/>
                  <a:gd name="T15" fmla="*/ 624 h 673"/>
                  <a:gd name="T16" fmla="*/ 123 w 2030"/>
                  <a:gd name="T17" fmla="*/ 673 h 673"/>
                  <a:gd name="T18" fmla="*/ 1015 w 2030"/>
                  <a:gd name="T19" fmla="*/ 673 h 673"/>
                  <a:gd name="T20" fmla="*/ 1221 w 2030"/>
                  <a:gd name="T21" fmla="*/ 673 h 673"/>
                  <a:gd name="T22" fmla="*/ 1907 w 2030"/>
                  <a:gd name="T23" fmla="*/ 673 h 673"/>
                  <a:gd name="T24" fmla="*/ 1987 w 2030"/>
                  <a:gd name="T25" fmla="*/ 624 h 673"/>
                  <a:gd name="T26" fmla="*/ 2013 w 2030"/>
                  <a:gd name="T27" fmla="*/ 571 h 673"/>
                  <a:gd name="T28" fmla="*/ 1991 w 2030"/>
                  <a:gd name="T29" fmla="*/ 498 h 673"/>
                  <a:gd name="T30" fmla="*/ 1122 w 2030"/>
                  <a:gd name="T31" fmla="*/ 509 h 673"/>
                  <a:gd name="T32" fmla="*/ 1076 w 2030"/>
                  <a:gd name="T33" fmla="*/ 531 h 673"/>
                  <a:gd name="T34" fmla="*/ 1049 w 2030"/>
                  <a:gd name="T35" fmla="*/ 557 h 673"/>
                  <a:gd name="T36" fmla="*/ 1028 w 2030"/>
                  <a:gd name="T37" fmla="*/ 573 h 673"/>
                  <a:gd name="T38" fmla="*/ 1009 w 2030"/>
                  <a:gd name="T39" fmla="*/ 557 h 673"/>
                  <a:gd name="T40" fmla="*/ 979 w 2030"/>
                  <a:gd name="T41" fmla="*/ 533 h 673"/>
                  <a:gd name="T42" fmla="*/ 901 w 2030"/>
                  <a:gd name="T43" fmla="*/ 465 h 673"/>
                  <a:gd name="T44" fmla="*/ 921 w 2030"/>
                  <a:gd name="T45" fmla="*/ 435 h 673"/>
                  <a:gd name="T46" fmla="*/ 988 w 2030"/>
                  <a:gd name="T47" fmla="*/ 463 h 673"/>
                  <a:gd name="T48" fmla="*/ 1063 w 2030"/>
                  <a:gd name="T49" fmla="*/ 467 h 673"/>
                  <a:gd name="T50" fmla="*/ 1050 w 2030"/>
                  <a:gd name="T51" fmla="*/ 419 h 673"/>
                  <a:gd name="T52" fmla="*/ 1001 w 2030"/>
                  <a:gd name="T53" fmla="*/ 403 h 673"/>
                  <a:gd name="T54" fmla="*/ 956 w 2030"/>
                  <a:gd name="T55" fmla="*/ 387 h 673"/>
                  <a:gd name="T56" fmla="*/ 903 w 2030"/>
                  <a:gd name="T57" fmla="*/ 315 h 673"/>
                  <a:gd name="T58" fmla="*/ 955 w 2030"/>
                  <a:gd name="T59" fmla="*/ 232 h 673"/>
                  <a:gd name="T60" fmla="*/ 983 w 2030"/>
                  <a:gd name="T61" fmla="*/ 222 h 673"/>
                  <a:gd name="T62" fmla="*/ 1009 w 2030"/>
                  <a:gd name="T63" fmla="*/ 197 h 673"/>
                  <a:gd name="T64" fmla="*/ 1030 w 2030"/>
                  <a:gd name="T65" fmla="*/ 179 h 673"/>
                  <a:gd name="T66" fmla="*/ 1050 w 2030"/>
                  <a:gd name="T67" fmla="*/ 197 h 673"/>
                  <a:gd name="T68" fmla="*/ 1080 w 2030"/>
                  <a:gd name="T69" fmla="*/ 222 h 673"/>
                  <a:gd name="T70" fmla="*/ 1143 w 2030"/>
                  <a:gd name="T71" fmla="*/ 272 h 673"/>
                  <a:gd name="T72" fmla="*/ 1117 w 2030"/>
                  <a:gd name="T73" fmla="*/ 312 h 673"/>
                  <a:gd name="T74" fmla="*/ 1104 w 2030"/>
                  <a:gd name="T75" fmla="*/ 312 h 673"/>
                  <a:gd name="T76" fmla="*/ 1059 w 2030"/>
                  <a:gd name="T77" fmla="*/ 287 h 673"/>
                  <a:gd name="T78" fmla="*/ 997 w 2030"/>
                  <a:gd name="T79" fmla="*/ 280 h 673"/>
                  <a:gd name="T80" fmla="*/ 1001 w 2030"/>
                  <a:gd name="T81" fmla="*/ 321 h 673"/>
                  <a:gd name="T82" fmla="*/ 1041 w 2030"/>
                  <a:gd name="T83" fmla="*/ 338 h 673"/>
                  <a:gd name="T84" fmla="*/ 1104 w 2030"/>
                  <a:gd name="T85" fmla="*/ 359 h 673"/>
                  <a:gd name="T86" fmla="*/ 1122 w 2030"/>
                  <a:gd name="T87" fmla="*/ 509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030" h="673">
                    <a:moveTo>
                      <a:pt x="1991" y="498"/>
                    </a:moveTo>
                    <a:cubicBezTo>
                      <a:pt x="1988" y="497"/>
                      <a:pt x="1985" y="495"/>
                      <a:pt x="1982" y="494"/>
                    </a:cubicBezTo>
                    <a:cubicBezTo>
                      <a:pt x="1676" y="335"/>
                      <a:pt x="1371" y="177"/>
                      <a:pt x="1065" y="18"/>
                    </a:cubicBezTo>
                    <a:cubicBezTo>
                      <a:pt x="1031" y="0"/>
                      <a:pt x="999" y="0"/>
                      <a:pt x="965" y="18"/>
                    </a:cubicBezTo>
                    <a:cubicBezTo>
                      <a:pt x="813" y="97"/>
                      <a:pt x="661" y="176"/>
                      <a:pt x="509" y="254"/>
                    </a:cubicBezTo>
                    <a:cubicBezTo>
                      <a:pt x="353" y="336"/>
                      <a:pt x="196" y="417"/>
                      <a:pt x="39" y="498"/>
                    </a:cubicBezTo>
                    <a:cubicBezTo>
                      <a:pt x="6" y="515"/>
                      <a:pt x="0" y="536"/>
                      <a:pt x="16" y="569"/>
                    </a:cubicBezTo>
                    <a:cubicBezTo>
                      <a:pt x="26" y="587"/>
                      <a:pt x="35" y="605"/>
                      <a:pt x="44" y="624"/>
                    </a:cubicBezTo>
                    <a:cubicBezTo>
                      <a:pt x="60" y="658"/>
                      <a:pt x="86" y="673"/>
                      <a:pt x="123" y="673"/>
                    </a:cubicBezTo>
                    <a:cubicBezTo>
                      <a:pt x="421" y="673"/>
                      <a:pt x="718" y="673"/>
                      <a:pt x="1015" y="673"/>
                    </a:cubicBezTo>
                    <a:cubicBezTo>
                      <a:pt x="1084" y="673"/>
                      <a:pt x="1153" y="673"/>
                      <a:pt x="1221" y="673"/>
                    </a:cubicBezTo>
                    <a:cubicBezTo>
                      <a:pt x="1450" y="673"/>
                      <a:pt x="1679" y="673"/>
                      <a:pt x="1907" y="673"/>
                    </a:cubicBezTo>
                    <a:cubicBezTo>
                      <a:pt x="1944" y="673"/>
                      <a:pt x="1971" y="658"/>
                      <a:pt x="1987" y="624"/>
                    </a:cubicBezTo>
                    <a:cubicBezTo>
                      <a:pt x="1995" y="606"/>
                      <a:pt x="2005" y="588"/>
                      <a:pt x="2013" y="571"/>
                    </a:cubicBezTo>
                    <a:cubicBezTo>
                      <a:pt x="2030" y="537"/>
                      <a:pt x="2024" y="516"/>
                      <a:pt x="1991" y="498"/>
                    </a:cubicBezTo>
                    <a:close/>
                    <a:moveTo>
                      <a:pt x="1122" y="509"/>
                    </a:moveTo>
                    <a:cubicBezTo>
                      <a:pt x="1109" y="519"/>
                      <a:pt x="1092" y="524"/>
                      <a:pt x="1076" y="531"/>
                    </a:cubicBezTo>
                    <a:cubicBezTo>
                      <a:pt x="1063" y="536"/>
                      <a:pt x="1053" y="541"/>
                      <a:pt x="1049" y="557"/>
                    </a:cubicBezTo>
                    <a:cubicBezTo>
                      <a:pt x="1047" y="564"/>
                      <a:pt x="1036" y="572"/>
                      <a:pt x="1028" y="573"/>
                    </a:cubicBezTo>
                    <a:cubicBezTo>
                      <a:pt x="1022" y="573"/>
                      <a:pt x="1011" y="564"/>
                      <a:pt x="1009" y="557"/>
                    </a:cubicBezTo>
                    <a:cubicBezTo>
                      <a:pt x="1005" y="540"/>
                      <a:pt x="993" y="536"/>
                      <a:pt x="979" y="533"/>
                    </a:cubicBezTo>
                    <a:cubicBezTo>
                      <a:pt x="940" y="525"/>
                      <a:pt x="911" y="507"/>
                      <a:pt x="901" y="465"/>
                    </a:cubicBezTo>
                    <a:cubicBezTo>
                      <a:pt x="898" y="449"/>
                      <a:pt x="904" y="437"/>
                      <a:pt x="921" y="435"/>
                    </a:cubicBezTo>
                    <a:cubicBezTo>
                      <a:pt x="957" y="433"/>
                      <a:pt x="972" y="431"/>
                      <a:pt x="988" y="463"/>
                    </a:cubicBezTo>
                    <a:cubicBezTo>
                      <a:pt x="1000" y="489"/>
                      <a:pt x="1047" y="490"/>
                      <a:pt x="1063" y="467"/>
                    </a:cubicBezTo>
                    <a:cubicBezTo>
                      <a:pt x="1077" y="449"/>
                      <a:pt x="1072" y="428"/>
                      <a:pt x="1050" y="419"/>
                    </a:cubicBezTo>
                    <a:cubicBezTo>
                      <a:pt x="1034" y="413"/>
                      <a:pt x="1017" y="409"/>
                      <a:pt x="1001" y="403"/>
                    </a:cubicBezTo>
                    <a:cubicBezTo>
                      <a:pt x="986" y="398"/>
                      <a:pt x="971" y="393"/>
                      <a:pt x="956" y="387"/>
                    </a:cubicBezTo>
                    <a:cubicBezTo>
                      <a:pt x="923" y="374"/>
                      <a:pt x="903" y="351"/>
                      <a:pt x="903" y="315"/>
                    </a:cubicBezTo>
                    <a:cubicBezTo>
                      <a:pt x="903" y="277"/>
                      <a:pt x="920" y="248"/>
                      <a:pt x="955" y="232"/>
                    </a:cubicBezTo>
                    <a:cubicBezTo>
                      <a:pt x="964" y="228"/>
                      <a:pt x="973" y="225"/>
                      <a:pt x="983" y="222"/>
                    </a:cubicBezTo>
                    <a:cubicBezTo>
                      <a:pt x="996" y="218"/>
                      <a:pt x="1004" y="212"/>
                      <a:pt x="1009" y="197"/>
                    </a:cubicBezTo>
                    <a:cubicBezTo>
                      <a:pt x="1011" y="189"/>
                      <a:pt x="1022" y="180"/>
                      <a:pt x="1030" y="179"/>
                    </a:cubicBezTo>
                    <a:cubicBezTo>
                      <a:pt x="1036" y="179"/>
                      <a:pt x="1048" y="190"/>
                      <a:pt x="1050" y="197"/>
                    </a:cubicBezTo>
                    <a:cubicBezTo>
                      <a:pt x="1054" y="214"/>
                      <a:pt x="1066" y="218"/>
                      <a:pt x="1080" y="222"/>
                    </a:cubicBezTo>
                    <a:cubicBezTo>
                      <a:pt x="1108" y="229"/>
                      <a:pt x="1131" y="243"/>
                      <a:pt x="1143" y="272"/>
                    </a:cubicBezTo>
                    <a:cubicBezTo>
                      <a:pt x="1154" y="298"/>
                      <a:pt x="1145" y="311"/>
                      <a:pt x="1117" y="312"/>
                    </a:cubicBezTo>
                    <a:cubicBezTo>
                      <a:pt x="1113" y="312"/>
                      <a:pt x="1110" y="312"/>
                      <a:pt x="1104" y="312"/>
                    </a:cubicBezTo>
                    <a:cubicBezTo>
                      <a:pt x="1085" y="315"/>
                      <a:pt x="1070" y="306"/>
                      <a:pt x="1059" y="287"/>
                    </a:cubicBezTo>
                    <a:cubicBezTo>
                      <a:pt x="1048" y="266"/>
                      <a:pt x="1014" y="263"/>
                      <a:pt x="997" y="280"/>
                    </a:cubicBezTo>
                    <a:cubicBezTo>
                      <a:pt x="984" y="294"/>
                      <a:pt x="984" y="310"/>
                      <a:pt x="1001" y="321"/>
                    </a:cubicBezTo>
                    <a:cubicBezTo>
                      <a:pt x="1013" y="328"/>
                      <a:pt x="1028" y="333"/>
                      <a:pt x="1041" y="338"/>
                    </a:cubicBezTo>
                    <a:cubicBezTo>
                      <a:pt x="1062" y="345"/>
                      <a:pt x="1083" y="350"/>
                      <a:pt x="1104" y="359"/>
                    </a:cubicBezTo>
                    <a:cubicBezTo>
                      <a:pt x="1165" y="385"/>
                      <a:pt x="1176" y="467"/>
                      <a:pt x="1122" y="50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yriad Pro" panose="020B0503030403020204" pitchFamily="34" charset="0"/>
                </a:endParaRPr>
              </a:p>
            </p:txBody>
          </p:sp>
        </p:grpSp>
        <p:sp>
          <p:nvSpPr>
            <p:cNvPr id="12" name="Rectangle 11">
              <a:extLst>
                <a:ext uri="{FF2B5EF4-FFF2-40B4-BE49-F238E27FC236}">
                  <a16:creationId xmlns:a16="http://schemas.microsoft.com/office/drawing/2014/main" id="{2F6466E0-2E8D-4B15-B4DD-EAF97DDD82C4}"/>
                </a:ext>
              </a:extLst>
            </p:cNvPr>
            <p:cNvSpPr/>
            <p:nvPr/>
          </p:nvSpPr>
          <p:spPr bwMode="auto">
            <a:xfrm>
              <a:off x="7959083" y="4345344"/>
              <a:ext cx="3117224" cy="656431"/>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r>
                <a:rPr lang="en-US" sz="11700" cap="all" dirty="0">
                  <a:solidFill>
                    <a:schemeClr val="accent1"/>
                  </a:solidFill>
                  <a:latin typeface="+mj-lt"/>
                  <a:ea typeface="Segoe UI" pitchFamily="34" charset="0"/>
                  <a:cs typeface="Segoe UI" pitchFamily="34" charset="0"/>
                </a:rPr>
                <a:t>IAPD</a:t>
              </a:r>
            </a:p>
          </p:txBody>
        </p:sp>
        <p:sp>
          <p:nvSpPr>
            <p:cNvPr id="14" name="Rectangle 13">
              <a:extLst>
                <a:ext uri="{FF2B5EF4-FFF2-40B4-BE49-F238E27FC236}">
                  <a16:creationId xmlns:a16="http://schemas.microsoft.com/office/drawing/2014/main" id="{FAD1C01B-9AAA-4604-B35F-14E924F47497}"/>
                </a:ext>
              </a:extLst>
            </p:cNvPr>
            <p:cNvSpPr/>
            <p:nvPr/>
          </p:nvSpPr>
          <p:spPr bwMode="auto">
            <a:xfrm>
              <a:off x="7922082" y="5289113"/>
              <a:ext cx="3117224" cy="656431"/>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r>
                <a:rPr lang="en-US" sz="5600" cap="all" dirty="0">
                  <a:solidFill>
                    <a:schemeClr val="accent1"/>
                  </a:solidFill>
                  <a:ea typeface="Segoe UI" pitchFamily="34" charset="0"/>
                  <a:cs typeface="Segoe UI" pitchFamily="34" charset="0"/>
                </a:rPr>
                <a:t>funding</a:t>
              </a:r>
            </a:p>
          </p:txBody>
        </p:sp>
      </p:grpSp>
      <p:sp>
        <p:nvSpPr>
          <p:cNvPr id="2" name="Title 1">
            <a:extLst>
              <a:ext uri="{FF2B5EF4-FFF2-40B4-BE49-F238E27FC236}">
                <a16:creationId xmlns:a16="http://schemas.microsoft.com/office/drawing/2014/main" id="{241C7E4B-E42F-4606-9D6B-BE13FCFC3E4C}"/>
              </a:ext>
            </a:extLst>
          </p:cNvPr>
          <p:cNvSpPr>
            <a:spLocks noGrp="1"/>
          </p:cNvSpPr>
          <p:nvPr>
            <p:ph type="title"/>
          </p:nvPr>
        </p:nvSpPr>
        <p:spPr/>
        <p:txBody>
          <a:bodyPr/>
          <a:lstStyle/>
          <a:p>
            <a:r>
              <a:rPr lang="en-US" dirty="0"/>
              <a:t>Funding concerns?</a:t>
            </a:r>
          </a:p>
        </p:txBody>
      </p:sp>
    </p:spTree>
    <p:extLst>
      <p:ext uri="{BB962C8B-B14F-4D97-AF65-F5344CB8AC3E}">
        <p14:creationId xmlns:p14="http://schemas.microsoft.com/office/powerpoint/2010/main" val="257649811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750"/>
                                        <p:tgtEl>
                                          <p:spTgt spid="17"/>
                                        </p:tgtEl>
                                      </p:cBhvr>
                                    </p:animEffect>
                                    <p:anim calcmode="lin" valueType="num">
                                      <p:cBhvr>
                                        <p:cTn id="12" dur="750" fill="hold"/>
                                        <p:tgtEl>
                                          <p:spTgt spid="17"/>
                                        </p:tgtEl>
                                        <p:attrNameLst>
                                          <p:attrName>ppt_x</p:attrName>
                                        </p:attrNameLst>
                                      </p:cBhvr>
                                      <p:tavLst>
                                        <p:tav tm="0">
                                          <p:val>
                                            <p:strVal val="#ppt_x"/>
                                          </p:val>
                                        </p:tav>
                                        <p:tav tm="100000">
                                          <p:val>
                                            <p:strVal val="#ppt_x"/>
                                          </p:val>
                                        </p:tav>
                                      </p:tavLst>
                                    </p:anim>
                                    <p:anim calcmode="lin" valueType="num">
                                      <p:cBhvr>
                                        <p:cTn id="13" dur="75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690CE23-3966-486F-B479-F02425994A02}"/>
              </a:ext>
            </a:extLst>
          </p:cNvPr>
          <p:cNvSpPr/>
          <p:nvPr/>
        </p:nvSpPr>
        <p:spPr bwMode="auto">
          <a:xfrm>
            <a:off x="274638" y="1304075"/>
            <a:ext cx="11887198" cy="656431"/>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r>
              <a:rPr lang="en-US" sz="4400" cap="all" dirty="0">
                <a:solidFill>
                  <a:schemeClr val="tx2"/>
                </a:solidFill>
                <a:latin typeface="+mj-lt"/>
                <a:ea typeface="Segoe UI" pitchFamily="34" charset="0"/>
                <a:cs typeface="Segoe UI" pitchFamily="34" charset="0"/>
              </a:rPr>
              <a:t>Help with on-boarding/</a:t>
            </a:r>
            <a:br>
              <a:rPr lang="en-US" sz="4400" cap="all" dirty="0">
                <a:solidFill>
                  <a:schemeClr val="tx2"/>
                </a:solidFill>
                <a:latin typeface="+mj-lt"/>
                <a:ea typeface="Segoe UI" pitchFamily="34" charset="0"/>
                <a:cs typeface="Segoe UI" pitchFamily="34" charset="0"/>
              </a:rPr>
            </a:br>
            <a:r>
              <a:rPr lang="en-US" sz="4000" cap="all" dirty="0">
                <a:solidFill>
                  <a:schemeClr val="tx2"/>
                </a:solidFill>
                <a:latin typeface="+mj-lt"/>
                <a:ea typeface="Segoe UI" pitchFamily="34" charset="0"/>
                <a:cs typeface="Segoe UI" pitchFamily="34" charset="0"/>
              </a:rPr>
              <a:t>training for new members</a:t>
            </a:r>
          </a:p>
        </p:txBody>
      </p:sp>
      <p:grpSp>
        <p:nvGrpSpPr>
          <p:cNvPr id="47" name="Group 46">
            <a:extLst>
              <a:ext uri="{FF2B5EF4-FFF2-40B4-BE49-F238E27FC236}">
                <a16:creationId xmlns:a16="http://schemas.microsoft.com/office/drawing/2014/main" id="{44123DD5-6E72-4094-A6D2-ADBD79ADABA7}"/>
              </a:ext>
            </a:extLst>
          </p:cNvPr>
          <p:cNvGrpSpPr/>
          <p:nvPr/>
        </p:nvGrpSpPr>
        <p:grpSpPr>
          <a:xfrm>
            <a:off x="5698453" y="2430462"/>
            <a:ext cx="2651132" cy="2656599"/>
            <a:chOff x="5698453" y="2430462"/>
            <a:chExt cx="2651132" cy="2656599"/>
          </a:xfrm>
        </p:grpSpPr>
        <p:sp>
          <p:nvSpPr>
            <p:cNvPr id="44" name="Rectangle: Rounded Corners 43">
              <a:extLst>
                <a:ext uri="{FF2B5EF4-FFF2-40B4-BE49-F238E27FC236}">
                  <a16:creationId xmlns:a16="http://schemas.microsoft.com/office/drawing/2014/main" id="{23FB47A8-95FB-4E04-ADDE-66417B76082B}"/>
                </a:ext>
              </a:extLst>
            </p:cNvPr>
            <p:cNvSpPr/>
            <p:nvPr/>
          </p:nvSpPr>
          <p:spPr bwMode="auto">
            <a:xfrm>
              <a:off x="5755353" y="2500740"/>
              <a:ext cx="2545678" cy="1721094"/>
            </a:xfrm>
            <a:prstGeom prst="roundRect">
              <a:avLst>
                <a:gd name="adj" fmla="val 12552"/>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err="1">
                <a:gradFill>
                  <a:gsLst>
                    <a:gs pos="0">
                      <a:srgbClr val="FFFFFF"/>
                    </a:gs>
                    <a:gs pos="100000">
                      <a:srgbClr val="FFFFFF"/>
                    </a:gs>
                  </a:gsLst>
                  <a:lin ang="5400000" scaled="0"/>
                </a:gradFill>
                <a:ea typeface="Segoe UI" pitchFamily="34" charset="0"/>
                <a:cs typeface="Segoe UI" pitchFamily="34" charset="0"/>
              </a:endParaRPr>
            </a:p>
          </p:txBody>
        </p:sp>
        <p:sp>
          <p:nvSpPr>
            <p:cNvPr id="11" name="Freeform 5">
              <a:extLst>
                <a:ext uri="{FF2B5EF4-FFF2-40B4-BE49-F238E27FC236}">
                  <a16:creationId xmlns:a16="http://schemas.microsoft.com/office/drawing/2014/main" id="{C17F1571-D5CE-45C4-874B-F813EE6CA528}"/>
                </a:ext>
              </a:extLst>
            </p:cNvPr>
            <p:cNvSpPr>
              <a:spLocks noEditPoints="1"/>
            </p:cNvSpPr>
            <p:nvPr/>
          </p:nvSpPr>
          <p:spPr bwMode="auto">
            <a:xfrm>
              <a:off x="5698453" y="2430462"/>
              <a:ext cx="2651132" cy="2656599"/>
            </a:xfrm>
            <a:custGeom>
              <a:avLst/>
              <a:gdLst>
                <a:gd name="T0" fmla="*/ 1428 w 1428"/>
                <a:gd name="T1" fmla="*/ 107 h 1428"/>
                <a:gd name="T2" fmla="*/ 1428 w 1428"/>
                <a:gd name="T3" fmla="*/ 906 h 1428"/>
                <a:gd name="T4" fmla="*/ 1249 w 1428"/>
                <a:gd name="T5" fmla="*/ 1019 h 1428"/>
                <a:gd name="T6" fmla="*/ 1145 w 1428"/>
                <a:gd name="T7" fmla="*/ 1019 h 1428"/>
                <a:gd name="T8" fmla="*/ 1160 w 1428"/>
                <a:gd name="T9" fmla="*/ 1065 h 1428"/>
                <a:gd name="T10" fmla="*/ 1268 w 1428"/>
                <a:gd name="T11" fmla="*/ 1369 h 1428"/>
                <a:gd name="T12" fmla="*/ 1264 w 1428"/>
                <a:gd name="T13" fmla="*/ 1428 h 1428"/>
                <a:gd name="T14" fmla="*/ 1236 w 1428"/>
                <a:gd name="T15" fmla="*/ 1428 h 1428"/>
                <a:gd name="T16" fmla="*/ 1214 w 1428"/>
                <a:gd name="T17" fmla="*/ 1392 h 1428"/>
                <a:gd name="T18" fmla="*/ 1175 w 1428"/>
                <a:gd name="T19" fmla="*/ 1281 h 1428"/>
                <a:gd name="T20" fmla="*/ 1127 w 1428"/>
                <a:gd name="T21" fmla="*/ 1248 h 1428"/>
                <a:gd name="T22" fmla="*/ 316 w 1428"/>
                <a:gd name="T23" fmla="*/ 1247 h 1428"/>
                <a:gd name="T24" fmla="*/ 249 w 1428"/>
                <a:gd name="T25" fmla="*/ 1294 h 1428"/>
                <a:gd name="T26" fmla="*/ 193 w 1428"/>
                <a:gd name="T27" fmla="*/ 1428 h 1428"/>
                <a:gd name="T28" fmla="*/ 165 w 1428"/>
                <a:gd name="T29" fmla="*/ 1428 h 1428"/>
                <a:gd name="T30" fmla="*/ 159 w 1428"/>
                <a:gd name="T31" fmla="*/ 1368 h 1428"/>
                <a:gd name="T32" fmla="*/ 226 w 1428"/>
                <a:gd name="T33" fmla="*/ 1184 h 1428"/>
                <a:gd name="T34" fmla="*/ 285 w 1428"/>
                <a:gd name="T35" fmla="*/ 1019 h 1428"/>
                <a:gd name="T36" fmla="*/ 181 w 1428"/>
                <a:gd name="T37" fmla="*/ 1019 h 1428"/>
                <a:gd name="T38" fmla="*/ 0 w 1428"/>
                <a:gd name="T39" fmla="*/ 906 h 1428"/>
                <a:gd name="T40" fmla="*/ 0 w 1428"/>
                <a:gd name="T41" fmla="*/ 107 h 1428"/>
                <a:gd name="T42" fmla="*/ 107 w 1428"/>
                <a:gd name="T43" fmla="*/ 0 h 1428"/>
                <a:gd name="T44" fmla="*/ 1321 w 1428"/>
                <a:gd name="T45" fmla="*/ 0 h 1428"/>
                <a:gd name="T46" fmla="*/ 1428 w 1428"/>
                <a:gd name="T47" fmla="*/ 107 h 1428"/>
                <a:gd name="T48" fmla="*/ 715 w 1428"/>
                <a:gd name="T49" fmla="*/ 958 h 1428"/>
                <a:gd name="T50" fmla="*/ 1275 w 1428"/>
                <a:gd name="T51" fmla="*/ 958 h 1428"/>
                <a:gd name="T52" fmla="*/ 1369 w 1428"/>
                <a:gd name="T53" fmla="*/ 863 h 1428"/>
                <a:gd name="T54" fmla="*/ 1369 w 1428"/>
                <a:gd name="T55" fmla="*/ 156 h 1428"/>
                <a:gd name="T56" fmla="*/ 1272 w 1428"/>
                <a:gd name="T57" fmla="*/ 59 h 1428"/>
                <a:gd name="T58" fmla="*/ 159 w 1428"/>
                <a:gd name="T59" fmla="*/ 59 h 1428"/>
                <a:gd name="T60" fmla="*/ 59 w 1428"/>
                <a:gd name="T61" fmla="*/ 157 h 1428"/>
                <a:gd name="T62" fmla="*/ 59 w 1428"/>
                <a:gd name="T63" fmla="*/ 864 h 1428"/>
                <a:gd name="T64" fmla="*/ 154 w 1428"/>
                <a:gd name="T65" fmla="*/ 958 h 1428"/>
                <a:gd name="T66" fmla="*/ 715 w 1428"/>
                <a:gd name="T67" fmla="*/ 958 h 1428"/>
                <a:gd name="T68" fmla="*/ 1140 w 1428"/>
                <a:gd name="T69" fmla="*/ 1186 h 1428"/>
                <a:gd name="T70" fmla="*/ 1083 w 1428"/>
                <a:gd name="T71" fmla="*/ 1030 h 1428"/>
                <a:gd name="T72" fmla="*/ 1056 w 1428"/>
                <a:gd name="T73" fmla="*/ 1019 h 1428"/>
                <a:gd name="T74" fmla="*/ 372 w 1428"/>
                <a:gd name="T75" fmla="*/ 1019 h 1428"/>
                <a:gd name="T76" fmla="*/ 345 w 1428"/>
                <a:gd name="T77" fmla="*/ 1030 h 1428"/>
                <a:gd name="T78" fmla="*/ 289 w 1428"/>
                <a:gd name="T79" fmla="*/ 1186 h 1428"/>
                <a:gd name="T80" fmla="*/ 1140 w 1428"/>
                <a:gd name="T81" fmla="*/ 1186 h 1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28" h="1428">
                  <a:moveTo>
                    <a:pt x="1428" y="107"/>
                  </a:moveTo>
                  <a:cubicBezTo>
                    <a:pt x="1428" y="373"/>
                    <a:pt x="1428" y="640"/>
                    <a:pt x="1428" y="906"/>
                  </a:cubicBezTo>
                  <a:cubicBezTo>
                    <a:pt x="1397" y="989"/>
                    <a:pt x="1337" y="1025"/>
                    <a:pt x="1249" y="1019"/>
                  </a:cubicBezTo>
                  <a:cubicBezTo>
                    <a:pt x="1215" y="1017"/>
                    <a:pt x="1182" y="1019"/>
                    <a:pt x="1145" y="1019"/>
                  </a:cubicBezTo>
                  <a:cubicBezTo>
                    <a:pt x="1151" y="1038"/>
                    <a:pt x="1155" y="1052"/>
                    <a:pt x="1160" y="1065"/>
                  </a:cubicBezTo>
                  <a:cubicBezTo>
                    <a:pt x="1196" y="1166"/>
                    <a:pt x="1233" y="1267"/>
                    <a:pt x="1268" y="1369"/>
                  </a:cubicBezTo>
                  <a:cubicBezTo>
                    <a:pt x="1274" y="1386"/>
                    <a:pt x="1266" y="1408"/>
                    <a:pt x="1264" y="1428"/>
                  </a:cubicBezTo>
                  <a:cubicBezTo>
                    <a:pt x="1255" y="1428"/>
                    <a:pt x="1245" y="1428"/>
                    <a:pt x="1236" y="1428"/>
                  </a:cubicBezTo>
                  <a:cubicBezTo>
                    <a:pt x="1228" y="1416"/>
                    <a:pt x="1219" y="1404"/>
                    <a:pt x="1214" y="1392"/>
                  </a:cubicBezTo>
                  <a:cubicBezTo>
                    <a:pt x="1200" y="1355"/>
                    <a:pt x="1185" y="1319"/>
                    <a:pt x="1175" y="1281"/>
                  </a:cubicBezTo>
                  <a:cubicBezTo>
                    <a:pt x="1167" y="1254"/>
                    <a:pt x="1153" y="1248"/>
                    <a:pt x="1127" y="1248"/>
                  </a:cubicBezTo>
                  <a:cubicBezTo>
                    <a:pt x="856" y="1249"/>
                    <a:pt x="586" y="1249"/>
                    <a:pt x="316" y="1247"/>
                  </a:cubicBezTo>
                  <a:cubicBezTo>
                    <a:pt x="278" y="1247"/>
                    <a:pt x="260" y="1256"/>
                    <a:pt x="249" y="1294"/>
                  </a:cubicBezTo>
                  <a:cubicBezTo>
                    <a:pt x="235" y="1340"/>
                    <a:pt x="212" y="1383"/>
                    <a:pt x="193" y="1428"/>
                  </a:cubicBezTo>
                  <a:cubicBezTo>
                    <a:pt x="184" y="1428"/>
                    <a:pt x="174" y="1428"/>
                    <a:pt x="165" y="1428"/>
                  </a:cubicBezTo>
                  <a:cubicBezTo>
                    <a:pt x="151" y="1409"/>
                    <a:pt x="151" y="1390"/>
                    <a:pt x="159" y="1368"/>
                  </a:cubicBezTo>
                  <a:cubicBezTo>
                    <a:pt x="183" y="1308"/>
                    <a:pt x="204" y="1246"/>
                    <a:pt x="226" y="1184"/>
                  </a:cubicBezTo>
                  <a:cubicBezTo>
                    <a:pt x="245" y="1131"/>
                    <a:pt x="264" y="1077"/>
                    <a:pt x="285" y="1019"/>
                  </a:cubicBezTo>
                  <a:cubicBezTo>
                    <a:pt x="247" y="1019"/>
                    <a:pt x="214" y="1017"/>
                    <a:pt x="181" y="1019"/>
                  </a:cubicBezTo>
                  <a:cubicBezTo>
                    <a:pt x="93" y="1025"/>
                    <a:pt x="32" y="990"/>
                    <a:pt x="0" y="906"/>
                  </a:cubicBezTo>
                  <a:cubicBezTo>
                    <a:pt x="0" y="640"/>
                    <a:pt x="0" y="373"/>
                    <a:pt x="0" y="107"/>
                  </a:cubicBezTo>
                  <a:cubicBezTo>
                    <a:pt x="22" y="57"/>
                    <a:pt x="57" y="21"/>
                    <a:pt x="107" y="0"/>
                  </a:cubicBezTo>
                  <a:cubicBezTo>
                    <a:pt x="512" y="0"/>
                    <a:pt x="917" y="0"/>
                    <a:pt x="1321" y="0"/>
                  </a:cubicBezTo>
                  <a:cubicBezTo>
                    <a:pt x="1371" y="21"/>
                    <a:pt x="1407" y="57"/>
                    <a:pt x="1428" y="107"/>
                  </a:cubicBezTo>
                  <a:close/>
                  <a:moveTo>
                    <a:pt x="715" y="958"/>
                  </a:moveTo>
                  <a:cubicBezTo>
                    <a:pt x="902" y="958"/>
                    <a:pt x="1088" y="958"/>
                    <a:pt x="1275" y="958"/>
                  </a:cubicBezTo>
                  <a:cubicBezTo>
                    <a:pt x="1344" y="958"/>
                    <a:pt x="1369" y="933"/>
                    <a:pt x="1369" y="863"/>
                  </a:cubicBezTo>
                  <a:cubicBezTo>
                    <a:pt x="1369" y="627"/>
                    <a:pt x="1369" y="391"/>
                    <a:pt x="1369" y="156"/>
                  </a:cubicBezTo>
                  <a:cubicBezTo>
                    <a:pt x="1369" y="85"/>
                    <a:pt x="1343" y="59"/>
                    <a:pt x="1272" y="59"/>
                  </a:cubicBezTo>
                  <a:cubicBezTo>
                    <a:pt x="901" y="58"/>
                    <a:pt x="530" y="58"/>
                    <a:pt x="159" y="59"/>
                  </a:cubicBezTo>
                  <a:cubicBezTo>
                    <a:pt x="85" y="59"/>
                    <a:pt x="59" y="84"/>
                    <a:pt x="59" y="157"/>
                  </a:cubicBezTo>
                  <a:cubicBezTo>
                    <a:pt x="59" y="392"/>
                    <a:pt x="59" y="628"/>
                    <a:pt x="59" y="864"/>
                  </a:cubicBezTo>
                  <a:cubicBezTo>
                    <a:pt x="59" y="933"/>
                    <a:pt x="84" y="958"/>
                    <a:pt x="154" y="958"/>
                  </a:cubicBezTo>
                  <a:cubicBezTo>
                    <a:pt x="341" y="958"/>
                    <a:pt x="528" y="958"/>
                    <a:pt x="715" y="958"/>
                  </a:cubicBezTo>
                  <a:close/>
                  <a:moveTo>
                    <a:pt x="1140" y="1186"/>
                  </a:moveTo>
                  <a:cubicBezTo>
                    <a:pt x="1120" y="1132"/>
                    <a:pt x="1103" y="1080"/>
                    <a:pt x="1083" y="1030"/>
                  </a:cubicBezTo>
                  <a:cubicBezTo>
                    <a:pt x="1081" y="1024"/>
                    <a:pt x="1066" y="1019"/>
                    <a:pt x="1056" y="1019"/>
                  </a:cubicBezTo>
                  <a:cubicBezTo>
                    <a:pt x="828" y="1018"/>
                    <a:pt x="600" y="1018"/>
                    <a:pt x="372" y="1019"/>
                  </a:cubicBezTo>
                  <a:cubicBezTo>
                    <a:pt x="363" y="1019"/>
                    <a:pt x="348" y="1024"/>
                    <a:pt x="345" y="1030"/>
                  </a:cubicBezTo>
                  <a:cubicBezTo>
                    <a:pt x="326" y="1080"/>
                    <a:pt x="308" y="1131"/>
                    <a:pt x="289" y="1186"/>
                  </a:cubicBezTo>
                  <a:cubicBezTo>
                    <a:pt x="574" y="1186"/>
                    <a:pt x="854" y="1186"/>
                    <a:pt x="1140" y="1186"/>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sz="1100"/>
            </a:p>
          </p:txBody>
        </p:sp>
        <p:sp>
          <p:nvSpPr>
            <p:cNvPr id="14" name="Rectangle 13">
              <a:extLst>
                <a:ext uri="{FF2B5EF4-FFF2-40B4-BE49-F238E27FC236}">
                  <a16:creationId xmlns:a16="http://schemas.microsoft.com/office/drawing/2014/main" id="{0671B6E9-1A56-45BD-AD05-B514339D154D}"/>
                </a:ext>
              </a:extLst>
            </p:cNvPr>
            <p:cNvSpPr/>
            <p:nvPr/>
          </p:nvSpPr>
          <p:spPr bwMode="auto">
            <a:xfrm>
              <a:off x="5824449" y="2899565"/>
              <a:ext cx="2399139" cy="430575"/>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defTabSz="932472" fontAlgn="base">
                <a:lnSpc>
                  <a:spcPct val="80000"/>
                </a:lnSpc>
                <a:spcBef>
                  <a:spcPct val="0"/>
                </a:spcBef>
                <a:spcAft>
                  <a:spcPct val="0"/>
                </a:spcAft>
              </a:pPr>
              <a:r>
                <a:rPr lang="en-US" sz="3600" cap="all" dirty="0">
                  <a:solidFill>
                    <a:schemeClr val="bg1"/>
                  </a:solidFill>
                  <a:latin typeface="+mj-lt"/>
                  <a:ea typeface="Segoe UI" pitchFamily="34" charset="0"/>
                  <a:cs typeface="Segoe UI" pitchFamily="34" charset="0"/>
                </a:rPr>
                <a:t>industry</a:t>
              </a:r>
              <a:br>
                <a:rPr lang="en-US" sz="3600" cap="all" dirty="0">
                  <a:solidFill>
                    <a:schemeClr val="bg1"/>
                  </a:solidFill>
                  <a:latin typeface="+mj-lt"/>
                  <a:ea typeface="Segoe UI" pitchFamily="34" charset="0"/>
                  <a:cs typeface="Segoe UI" pitchFamily="34" charset="0"/>
                </a:rPr>
              </a:br>
              <a:r>
                <a:rPr lang="en-US" sz="3600" cap="all" dirty="0">
                  <a:solidFill>
                    <a:schemeClr val="bg1"/>
                  </a:solidFill>
                  <a:latin typeface="+mj-lt"/>
                  <a:ea typeface="Segoe UI" pitchFamily="34" charset="0"/>
                  <a:cs typeface="Segoe UI" pitchFamily="34" charset="0"/>
                </a:rPr>
                <a:t>specific</a:t>
              </a:r>
            </a:p>
          </p:txBody>
        </p:sp>
        <p:sp>
          <p:nvSpPr>
            <p:cNvPr id="15" name="Rectangle 14">
              <a:extLst>
                <a:ext uri="{FF2B5EF4-FFF2-40B4-BE49-F238E27FC236}">
                  <a16:creationId xmlns:a16="http://schemas.microsoft.com/office/drawing/2014/main" id="{D831E7AC-362C-411B-A18E-E98C2660F9F9}"/>
                </a:ext>
              </a:extLst>
            </p:cNvPr>
            <p:cNvSpPr/>
            <p:nvPr/>
          </p:nvSpPr>
          <p:spPr bwMode="auto">
            <a:xfrm>
              <a:off x="5924413" y="3592078"/>
              <a:ext cx="2249193" cy="512279"/>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ctr" defTabSz="932472" fontAlgn="base">
                <a:lnSpc>
                  <a:spcPct val="80000"/>
                </a:lnSpc>
                <a:spcBef>
                  <a:spcPct val="0"/>
                </a:spcBef>
                <a:spcAft>
                  <a:spcPct val="0"/>
                </a:spcAft>
              </a:pPr>
              <a:r>
                <a:rPr lang="en-US" sz="1400" b="1" dirty="0">
                  <a:solidFill>
                    <a:schemeClr val="bg1"/>
                  </a:solidFill>
                  <a:ea typeface="Segoe UI" pitchFamily="34" charset="0"/>
                  <a:cs typeface="Segoe UI" pitchFamily="34" charset="0"/>
                </a:rPr>
                <a:t>i.e., home health needs </a:t>
              </a:r>
              <a:br>
                <a:rPr lang="en-US" sz="1400" b="1" dirty="0">
                  <a:solidFill>
                    <a:schemeClr val="bg1"/>
                  </a:solidFill>
                  <a:ea typeface="Segoe UI" pitchFamily="34" charset="0"/>
                  <a:cs typeface="Segoe UI" pitchFamily="34" charset="0"/>
                </a:rPr>
              </a:br>
              <a:r>
                <a:rPr lang="en-US" sz="1400" b="1" dirty="0">
                  <a:solidFill>
                    <a:schemeClr val="bg1"/>
                  </a:solidFill>
                  <a:ea typeface="Segoe UI" pitchFamily="34" charset="0"/>
                  <a:cs typeface="Segoe UI" pitchFamily="34" charset="0"/>
                </a:rPr>
                <a:t>are different than skilled nursing</a:t>
              </a:r>
            </a:p>
          </p:txBody>
        </p:sp>
      </p:grpSp>
      <p:grpSp>
        <p:nvGrpSpPr>
          <p:cNvPr id="17" name="Group 16">
            <a:extLst>
              <a:ext uri="{FF2B5EF4-FFF2-40B4-BE49-F238E27FC236}">
                <a16:creationId xmlns:a16="http://schemas.microsoft.com/office/drawing/2014/main" id="{864686F9-06AF-4F87-9195-17BAE9130277}"/>
              </a:ext>
            </a:extLst>
          </p:cNvPr>
          <p:cNvGrpSpPr/>
          <p:nvPr/>
        </p:nvGrpSpPr>
        <p:grpSpPr>
          <a:xfrm>
            <a:off x="4086889" y="2430462"/>
            <a:ext cx="1147576" cy="3085344"/>
            <a:chOff x="4204192" y="2109244"/>
            <a:chExt cx="88877" cy="238952"/>
          </a:xfrm>
          <a:solidFill>
            <a:schemeClr val="accent2"/>
          </a:solidFill>
        </p:grpSpPr>
        <p:sp>
          <p:nvSpPr>
            <p:cNvPr id="18" name="Circle">
              <a:extLst>
                <a:ext uri="{FF2B5EF4-FFF2-40B4-BE49-F238E27FC236}">
                  <a16:creationId xmlns:a16="http://schemas.microsoft.com/office/drawing/2014/main" id="{E7EBF4AB-B7B6-4150-9965-09EE72D7C060}"/>
                </a:ext>
              </a:extLst>
            </p:cNvPr>
            <p:cNvSpPr/>
            <p:nvPr/>
          </p:nvSpPr>
          <p:spPr>
            <a:xfrm>
              <a:off x="4226411" y="2109244"/>
              <a:ext cx="44439" cy="46027"/>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endParaRPr>
                <a:gradFill>
                  <a:gsLst>
                    <a:gs pos="0">
                      <a:srgbClr val="FFFFFF"/>
                    </a:gs>
                    <a:gs pos="100000">
                      <a:srgbClr val="FFFFFF"/>
                    </a:gs>
                  </a:gsLst>
                  <a:lin ang="5400000" scaled="0"/>
                </a:gradFill>
                <a:latin typeface="+mj-lt"/>
                <a:ea typeface="Segoe UI" pitchFamily="34" charset="0"/>
                <a:cs typeface="Segoe UI" pitchFamily="34" charset="0"/>
              </a:endParaRPr>
            </a:p>
          </p:txBody>
        </p:sp>
        <p:sp>
          <p:nvSpPr>
            <p:cNvPr id="19" name="Shape">
              <a:extLst>
                <a:ext uri="{FF2B5EF4-FFF2-40B4-BE49-F238E27FC236}">
                  <a16:creationId xmlns:a16="http://schemas.microsoft.com/office/drawing/2014/main" id="{ADCD0457-4BE2-4B4C-BEB4-F23286CFAD46}"/>
                </a:ext>
              </a:extLst>
            </p:cNvPr>
            <p:cNvSpPr/>
            <p:nvPr/>
          </p:nvSpPr>
          <p:spPr>
            <a:xfrm>
              <a:off x="4204192" y="2172028"/>
              <a:ext cx="88877" cy="176168"/>
            </a:xfrm>
            <a:custGeom>
              <a:avLst/>
              <a:gdLst/>
              <a:ahLst/>
              <a:cxnLst>
                <a:cxn ang="0">
                  <a:pos x="wd2" y="hd2"/>
                </a:cxn>
                <a:cxn ang="5400000">
                  <a:pos x="wd2" y="hd2"/>
                </a:cxn>
                <a:cxn ang="10800000">
                  <a:pos x="wd2" y="hd2"/>
                </a:cxn>
                <a:cxn ang="16200000">
                  <a:pos x="wd2" y="hd2"/>
                </a:cxn>
              </a:cxnLst>
              <a:rect l="0" t="0" r="r" b="b"/>
              <a:pathLst>
                <a:path w="21600" h="21600" extrusionOk="0">
                  <a:moveTo>
                    <a:pt x="16200" y="0"/>
                  </a:moveTo>
                  <a:cubicBezTo>
                    <a:pt x="10800" y="5055"/>
                    <a:pt x="10800" y="5055"/>
                    <a:pt x="10800" y="5055"/>
                  </a:cubicBezTo>
                  <a:cubicBezTo>
                    <a:pt x="5400" y="0"/>
                    <a:pt x="5400" y="0"/>
                    <a:pt x="5400" y="0"/>
                  </a:cubicBezTo>
                  <a:cubicBezTo>
                    <a:pt x="3600" y="0"/>
                    <a:pt x="1800" y="460"/>
                    <a:pt x="0" y="919"/>
                  </a:cubicBezTo>
                  <a:cubicBezTo>
                    <a:pt x="0" y="10570"/>
                    <a:pt x="0" y="10570"/>
                    <a:pt x="0" y="10570"/>
                  </a:cubicBezTo>
                  <a:cubicBezTo>
                    <a:pt x="5400" y="10570"/>
                    <a:pt x="5400" y="10570"/>
                    <a:pt x="5400" y="10570"/>
                  </a:cubicBezTo>
                  <a:cubicBezTo>
                    <a:pt x="7200" y="21600"/>
                    <a:pt x="7200" y="21600"/>
                    <a:pt x="7200" y="21600"/>
                  </a:cubicBezTo>
                  <a:cubicBezTo>
                    <a:pt x="14400" y="21600"/>
                    <a:pt x="14400" y="21600"/>
                    <a:pt x="14400" y="21600"/>
                  </a:cubicBezTo>
                  <a:cubicBezTo>
                    <a:pt x="16200" y="10570"/>
                    <a:pt x="16200" y="10570"/>
                    <a:pt x="16200" y="10570"/>
                  </a:cubicBezTo>
                  <a:cubicBezTo>
                    <a:pt x="21600" y="10570"/>
                    <a:pt x="21600" y="10570"/>
                    <a:pt x="21600" y="10570"/>
                  </a:cubicBezTo>
                  <a:cubicBezTo>
                    <a:pt x="21600" y="919"/>
                    <a:pt x="21600" y="919"/>
                    <a:pt x="21600" y="919"/>
                  </a:cubicBezTo>
                  <a:cubicBezTo>
                    <a:pt x="19800" y="460"/>
                    <a:pt x="18000" y="0"/>
                    <a:pt x="16200" y="0"/>
                  </a:cubicBezTo>
                  <a:close/>
                </a:path>
              </a:pathLst>
            </a:cu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endParaRPr>
                <a:gradFill>
                  <a:gsLst>
                    <a:gs pos="0">
                      <a:srgbClr val="FFFFFF"/>
                    </a:gs>
                    <a:gs pos="100000">
                      <a:srgbClr val="FFFFFF"/>
                    </a:gs>
                  </a:gsLst>
                  <a:lin ang="5400000" scaled="0"/>
                </a:gradFill>
                <a:latin typeface="+mj-lt"/>
                <a:ea typeface="Segoe UI" pitchFamily="34" charset="0"/>
                <a:cs typeface="Segoe UI" pitchFamily="34" charset="0"/>
              </a:endParaRPr>
            </a:p>
          </p:txBody>
        </p:sp>
      </p:grpSp>
      <p:cxnSp>
        <p:nvCxnSpPr>
          <p:cNvPr id="21" name="Straight Connector 20">
            <a:extLst>
              <a:ext uri="{FF2B5EF4-FFF2-40B4-BE49-F238E27FC236}">
                <a16:creationId xmlns:a16="http://schemas.microsoft.com/office/drawing/2014/main" id="{B047745F-39EA-4C81-A6E7-92EAF4E399F4}"/>
              </a:ext>
            </a:extLst>
          </p:cNvPr>
          <p:cNvCxnSpPr>
            <a:cxnSpLocks/>
          </p:cNvCxnSpPr>
          <p:nvPr/>
        </p:nvCxnSpPr>
        <p:spPr>
          <a:xfrm flipV="1">
            <a:off x="5199699" y="3503066"/>
            <a:ext cx="785645" cy="750507"/>
          </a:xfrm>
          <a:prstGeom prst="line">
            <a:avLst/>
          </a:prstGeom>
          <a:ln w="127000">
            <a:solidFill>
              <a:schemeClr val="accent2"/>
            </a:solidFill>
            <a:headEnd type="none"/>
            <a:tailEnd type="none"/>
          </a:ln>
        </p:spPr>
        <p:style>
          <a:lnRef idx="1">
            <a:schemeClr val="accent1"/>
          </a:lnRef>
          <a:fillRef idx="0">
            <a:schemeClr val="accent1"/>
          </a:fillRef>
          <a:effectRef idx="0">
            <a:schemeClr val="accent1"/>
          </a:effectRef>
          <a:fontRef idx="minor">
            <a:schemeClr val="tx1"/>
          </a:fontRef>
        </p:style>
      </p:cxnSp>
      <p:grpSp>
        <p:nvGrpSpPr>
          <p:cNvPr id="25" name="Group 24">
            <a:extLst>
              <a:ext uri="{FF2B5EF4-FFF2-40B4-BE49-F238E27FC236}">
                <a16:creationId xmlns:a16="http://schemas.microsoft.com/office/drawing/2014/main" id="{2E04F7DC-8D5D-4069-91A5-03039F6F564D}"/>
              </a:ext>
            </a:extLst>
          </p:cNvPr>
          <p:cNvGrpSpPr/>
          <p:nvPr/>
        </p:nvGrpSpPr>
        <p:grpSpPr>
          <a:xfrm>
            <a:off x="1189038" y="5850266"/>
            <a:ext cx="1308453" cy="1282822"/>
            <a:chOff x="779593" y="5173662"/>
            <a:chExt cx="1857244" cy="1820862"/>
          </a:xfrm>
        </p:grpSpPr>
        <p:sp>
          <p:nvSpPr>
            <p:cNvPr id="23" name="Rectangle: Top Corners Rounded 22">
              <a:extLst>
                <a:ext uri="{FF2B5EF4-FFF2-40B4-BE49-F238E27FC236}">
                  <a16:creationId xmlns:a16="http://schemas.microsoft.com/office/drawing/2014/main" id="{897D668C-27DF-46E4-84BD-D5CE5CB01383}"/>
                </a:ext>
              </a:extLst>
            </p:cNvPr>
            <p:cNvSpPr/>
            <p:nvPr/>
          </p:nvSpPr>
          <p:spPr bwMode="auto">
            <a:xfrm>
              <a:off x="779593" y="6298057"/>
              <a:ext cx="1857244" cy="696467"/>
            </a:xfrm>
            <a:prstGeom prst="round2SameRect">
              <a:avLst>
                <a:gd name="adj1" fmla="val 50000"/>
                <a:gd name="adj2" fmla="val 0"/>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24" name="Oval 23">
              <a:extLst>
                <a:ext uri="{FF2B5EF4-FFF2-40B4-BE49-F238E27FC236}">
                  <a16:creationId xmlns:a16="http://schemas.microsoft.com/office/drawing/2014/main" id="{4C9D5A49-9EFC-4ED4-98D0-9F27B97C973E}"/>
                </a:ext>
              </a:extLst>
            </p:cNvPr>
            <p:cNvSpPr/>
            <p:nvPr/>
          </p:nvSpPr>
          <p:spPr bwMode="auto">
            <a:xfrm>
              <a:off x="1224884" y="5173662"/>
              <a:ext cx="966662" cy="966662"/>
            </a:xfrm>
            <a:prstGeom prst="ellipse">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grpSp>
      <p:grpSp>
        <p:nvGrpSpPr>
          <p:cNvPr id="26" name="Group 25">
            <a:extLst>
              <a:ext uri="{FF2B5EF4-FFF2-40B4-BE49-F238E27FC236}">
                <a16:creationId xmlns:a16="http://schemas.microsoft.com/office/drawing/2014/main" id="{3A1B393D-8478-4C49-B6CA-517213D3C4A4}"/>
              </a:ext>
            </a:extLst>
          </p:cNvPr>
          <p:cNvGrpSpPr/>
          <p:nvPr/>
        </p:nvGrpSpPr>
        <p:grpSpPr>
          <a:xfrm>
            <a:off x="2647362" y="5850266"/>
            <a:ext cx="1308453" cy="1282822"/>
            <a:chOff x="779593" y="5173662"/>
            <a:chExt cx="1857244" cy="1820862"/>
          </a:xfrm>
        </p:grpSpPr>
        <p:sp>
          <p:nvSpPr>
            <p:cNvPr id="27" name="Rectangle: Top Corners Rounded 26">
              <a:extLst>
                <a:ext uri="{FF2B5EF4-FFF2-40B4-BE49-F238E27FC236}">
                  <a16:creationId xmlns:a16="http://schemas.microsoft.com/office/drawing/2014/main" id="{D93D2749-75E7-457F-A689-92CC7FC4926C}"/>
                </a:ext>
              </a:extLst>
            </p:cNvPr>
            <p:cNvSpPr/>
            <p:nvPr/>
          </p:nvSpPr>
          <p:spPr bwMode="auto">
            <a:xfrm>
              <a:off x="779593" y="6298057"/>
              <a:ext cx="1857244" cy="696467"/>
            </a:xfrm>
            <a:prstGeom prst="round2SameRect">
              <a:avLst>
                <a:gd name="adj1" fmla="val 50000"/>
                <a:gd name="adj2" fmla="val 0"/>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28" name="Oval 27">
              <a:extLst>
                <a:ext uri="{FF2B5EF4-FFF2-40B4-BE49-F238E27FC236}">
                  <a16:creationId xmlns:a16="http://schemas.microsoft.com/office/drawing/2014/main" id="{A5752F05-FBF6-4B97-99B8-07A9633843C1}"/>
                </a:ext>
              </a:extLst>
            </p:cNvPr>
            <p:cNvSpPr/>
            <p:nvPr/>
          </p:nvSpPr>
          <p:spPr bwMode="auto">
            <a:xfrm>
              <a:off x="1224884" y="5173662"/>
              <a:ext cx="966662" cy="966662"/>
            </a:xfrm>
            <a:prstGeom prst="ellipse">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grpSp>
      <p:grpSp>
        <p:nvGrpSpPr>
          <p:cNvPr id="29" name="Group 28">
            <a:extLst>
              <a:ext uri="{FF2B5EF4-FFF2-40B4-BE49-F238E27FC236}">
                <a16:creationId xmlns:a16="http://schemas.microsoft.com/office/drawing/2014/main" id="{1DBE4F13-9B66-4B9E-A636-280D3A272F17}"/>
              </a:ext>
            </a:extLst>
          </p:cNvPr>
          <p:cNvGrpSpPr/>
          <p:nvPr/>
        </p:nvGrpSpPr>
        <p:grpSpPr>
          <a:xfrm>
            <a:off x="4105687" y="5850266"/>
            <a:ext cx="1308453" cy="1282822"/>
            <a:chOff x="779593" y="5173662"/>
            <a:chExt cx="1857244" cy="1820862"/>
          </a:xfrm>
        </p:grpSpPr>
        <p:sp>
          <p:nvSpPr>
            <p:cNvPr id="30" name="Rectangle: Top Corners Rounded 29">
              <a:extLst>
                <a:ext uri="{FF2B5EF4-FFF2-40B4-BE49-F238E27FC236}">
                  <a16:creationId xmlns:a16="http://schemas.microsoft.com/office/drawing/2014/main" id="{43491D4E-99A0-4789-9625-E083CBD2F32F}"/>
                </a:ext>
              </a:extLst>
            </p:cNvPr>
            <p:cNvSpPr/>
            <p:nvPr/>
          </p:nvSpPr>
          <p:spPr bwMode="auto">
            <a:xfrm>
              <a:off x="779593" y="6298057"/>
              <a:ext cx="1857244" cy="696467"/>
            </a:xfrm>
            <a:prstGeom prst="round2SameRect">
              <a:avLst>
                <a:gd name="adj1" fmla="val 50000"/>
                <a:gd name="adj2" fmla="val 0"/>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31" name="Oval 30">
              <a:extLst>
                <a:ext uri="{FF2B5EF4-FFF2-40B4-BE49-F238E27FC236}">
                  <a16:creationId xmlns:a16="http://schemas.microsoft.com/office/drawing/2014/main" id="{F849F4A8-95E9-4EC3-8311-4E38B5B65CE0}"/>
                </a:ext>
              </a:extLst>
            </p:cNvPr>
            <p:cNvSpPr/>
            <p:nvPr/>
          </p:nvSpPr>
          <p:spPr bwMode="auto">
            <a:xfrm>
              <a:off x="1224884" y="5173662"/>
              <a:ext cx="966662" cy="966662"/>
            </a:xfrm>
            <a:prstGeom prst="ellipse">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grpSp>
      <p:grpSp>
        <p:nvGrpSpPr>
          <p:cNvPr id="32" name="Group 31">
            <a:extLst>
              <a:ext uri="{FF2B5EF4-FFF2-40B4-BE49-F238E27FC236}">
                <a16:creationId xmlns:a16="http://schemas.microsoft.com/office/drawing/2014/main" id="{69AF920F-EA0A-4D1A-892B-AC33D7B73D40}"/>
              </a:ext>
            </a:extLst>
          </p:cNvPr>
          <p:cNvGrpSpPr/>
          <p:nvPr/>
        </p:nvGrpSpPr>
        <p:grpSpPr>
          <a:xfrm>
            <a:off x="5564011" y="5850266"/>
            <a:ext cx="1308453" cy="1282822"/>
            <a:chOff x="779593" y="5173662"/>
            <a:chExt cx="1857244" cy="1820862"/>
          </a:xfrm>
        </p:grpSpPr>
        <p:sp>
          <p:nvSpPr>
            <p:cNvPr id="33" name="Rectangle: Top Corners Rounded 32">
              <a:extLst>
                <a:ext uri="{FF2B5EF4-FFF2-40B4-BE49-F238E27FC236}">
                  <a16:creationId xmlns:a16="http://schemas.microsoft.com/office/drawing/2014/main" id="{982A064C-B3FC-462B-B4B2-694A3C2D53BB}"/>
                </a:ext>
              </a:extLst>
            </p:cNvPr>
            <p:cNvSpPr/>
            <p:nvPr/>
          </p:nvSpPr>
          <p:spPr bwMode="auto">
            <a:xfrm>
              <a:off x="779593" y="6298057"/>
              <a:ext cx="1857244" cy="696467"/>
            </a:xfrm>
            <a:prstGeom prst="round2SameRect">
              <a:avLst>
                <a:gd name="adj1" fmla="val 50000"/>
                <a:gd name="adj2" fmla="val 0"/>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34" name="Oval 33">
              <a:extLst>
                <a:ext uri="{FF2B5EF4-FFF2-40B4-BE49-F238E27FC236}">
                  <a16:creationId xmlns:a16="http://schemas.microsoft.com/office/drawing/2014/main" id="{6E795BC2-9E60-4C34-B6EB-1A9E4BC24F1C}"/>
                </a:ext>
              </a:extLst>
            </p:cNvPr>
            <p:cNvSpPr/>
            <p:nvPr/>
          </p:nvSpPr>
          <p:spPr bwMode="auto">
            <a:xfrm>
              <a:off x="1224884" y="5173662"/>
              <a:ext cx="966662" cy="966662"/>
            </a:xfrm>
            <a:prstGeom prst="ellipse">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grpSp>
      <p:grpSp>
        <p:nvGrpSpPr>
          <p:cNvPr id="35" name="Group 34">
            <a:extLst>
              <a:ext uri="{FF2B5EF4-FFF2-40B4-BE49-F238E27FC236}">
                <a16:creationId xmlns:a16="http://schemas.microsoft.com/office/drawing/2014/main" id="{1746DE18-D658-4BA5-A25E-3C26DE05AC56}"/>
              </a:ext>
            </a:extLst>
          </p:cNvPr>
          <p:cNvGrpSpPr/>
          <p:nvPr/>
        </p:nvGrpSpPr>
        <p:grpSpPr>
          <a:xfrm>
            <a:off x="7022335" y="5850266"/>
            <a:ext cx="1308453" cy="1282822"/>
            <a:chOff x="779593" y="5173662"/>
            <a:chExt cx="1857244" cy="1820862"/>
          </a:xfrm>
        </p:grpSpPr>
        <p:sp>
          <p:nvSpPr>
            <p:cNvPr id="36" name="Rectangle: Top Corners Rounded 35">
              <a:extLst>
                <a:ext uri="{FF2B5EF4-FFF2-40B4-BE49-F238E27FC236}">
                  <a16:creationId xmlns:a16="http://schemas.microsoft.com/office/drawing/2014/main" id="{D482CD9A-851D-43BA-A94D-42F22FCF7545}"/>
                </a:ext>
              </a:extLst>
            </p:cNvPr>
            <p:cNvSpPr/>
            <p:nvPr/>
          </p:nvSpPr>
          <p:spPr bwMode="auto">
            <a:xfrm>
              <a:off x="779593" y="6298057"/>
              <a:ext cx="1857244" cy="696467"/>
            </a:xfrm>
            <a:prstGeom prst="round2SameRect">
              <a:avLst>
                <a:gd name="adj1" fmla="val 50000"/>
                <a:gd name="adj2" fmla="val 0"/>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37" name="Oval 36">
              <a:extLst>
                <a:ext uri="{FF2B5EF4-FFF2-40B4-BE49-F238E27FC236}">
                  <a16:creationId xmlns:a16="http://schemas.microsoft.com/office/drawing/2014/main" id="{28333792-FA8A-456C-BD1E-5FDC15729C6C}"/>
                </a:ext>
              </a:extLst>
            </p:cNvPr>
            <p:cNvSpPr/>
            <p:nvPr/>
          </p:nvSpPr>
          <p:spPr bwMode="auto">
            <a:xfrm>
              <a:off x="1224884" y="5173662"/>
              <a:ext cx="966662" cy="966662"/>
            </a:xfrm>
            <a:prstGeom prst="ellipse">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grpSp>
      <p:grpSp>
        <p:nvGrpSpPr>
          <p:cNvPr id="38" name="Group 37">
            <a:extLst>
              <a:ext uri="{FF2B5EF4-FFF2-40B4-BE49-F238E27FC236}">
                <a16:creationId xmlns:a16="http://schemas.microsoft.com/office/drawing/2014/main" id="{3850C77A-5D9A-4322-90A1-9E7536332794}"/>
              </a:ext>
            </a:extLst>
          </p:cNvPr>
          <p:cNvGrpSpPr/>
          <p:nvPr/>
        </p:nvGrpSpPr>
        <p:grpSpPr>
          <a:xfrm>
            <a:off x="8480659" y="5850266"/>
            <a:ext cx="1308453" cy="1282822"/>
            <a:chOff x="779593" y="5173662"/>
            <a:chExt cx="1857244" cy="1820862"/>
          </a:xfrm>
        </p:grpSpPr>
        <p:sp>
          <p:nvSpPr>
            <p:cNvPr id="39" name="Rectangle: Top Corners Rounded 38">
              <a:extLst>
                <a:ext uri="{FF2B5EF4-FFF2-40B4-BE49-F238E27FC236}">
                  <a16:creationId xmlns:a16="http://schemas.microsoft.com/office/drawing/2014/main" id="{53A06FC4-D4F0-4126-9E51-7F4305CE0A59}"/>
                </a:ext>
              </a:extLst>
            </p:cNvPr>
            <p:cNvSpPr/>
            <p:nvPr/>
          </p:nvSpPr>
          <p:spPr bwMode="auto">
            <a:xfrm>
              <a:off x="779593" y="6298057"/>
              <a:ext cx="1857244" cy="696467"/>
            </a:xfrm>
            <a:prstGeom prst="round2SameRect">
              <a:avLst>
                <a:gd name="adj1" fmla="val 50000"/>
                <a:gd name="adj2" fmla="val 0"/>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40" name="Oval 39">
              <a:extLst>
                <a:ext uri="{FF2B5EF4-FFF2-40B4-BE49-F238E27FC236}">
                  <a16:creationId xmlns:a16="http://schemas.microsoft.com/office/drawing/2014/main" id="{EB373FE6-E438-490F-BDDC-0D50DE6BFCEB}"/>
                </a:ext>
              </a:extLst>
            </p:cNvPr>
            <p:cNvSpPr/>
            <p:nvPr/>
          </p:nvSpPr>
          <p:spPr bwMode="auto">
            <a:xfrm>
              <a:off x="1224884" y="5173662"/>
              <a:ext cx="966662" cy="966662"/>
            </a:xfrm>
            <a:prstGeom prst="ellipse">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grpSp>
      <p:grpSp>
        <p:nvGrpSpPr>
          <p:cNvPr id="41" name="Group 40">
            <a:extLst>
              <a:ext uri="{FF2B5EF4-FFF2-40B4-BE49-F238E27FC236}">
                <a16:creationId xmlns:a16="http://schemas.microsoft.com/office/drawing/2014/main" id="{477C0D3B-6B69-4E4A-A510-24D755A282F0}"/>
              </a:ext>
            </a:extLst>
          </p:cNvPr>
          <p:cNvGrpSpPr/>
          <p:nvPr/>
        </p:nvGrpSpPr>
        <p:grpSpPr>
          <a:xfrm>
            <a:off x="9938984" y="5850266"/>
            <a:ext cx="1308453" cy="1282822"/>
            <a:chOff x="779593" y="5173662"/>
            <a:chExt cx="1857244" cy="1820862"/>
          </a:xfrm>
        </p:grpSpPr>
        <p:sp>
          <p:nvSpPr>
            <p:cNvPr id="42" name="Rectangle: Top Corners Rounded 41">
              <a:extLst>
                <a:ext uri="{FF2B5EF4-FFF2-40B4-BE49-F238E27FC236}">
                  <a16:creationId xmlns:a16="http://schemas.microsoft.com/office/drawing/2014/main" id="{FF3E5D86-1082-48AC-B561-3669E8EAE07B}"/>
                </a:ext>
              </a:extLst>
            </p:cNvPr>
            <p:cNvSpPr/>
            <p:nvPr/>
          </p:nvSpPr>
          <p:spPr bwMode="auto">
            <a:xfrm>
              <a:off x="779593" y="6298057"/>
              <a:ext cx="1857244" cy="696467"/>
            </a:xfrm>
            <a:prstGeom prst="round2SameRect">
              <a:avLst>
                <a:gd name="adj1" fmla="val 50000"/>
                <a:gd name="adj2" fmla="val 0"/>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43" name="Oval 42">
              <a:extLst>
                <a:ext uri="{FF2B5EF4-FFF2-40B4-BE49-F238E27FC236}">
                  <a16:creationId xmlns:a16="http://schemas.microsoft.com/office/drawing/2014/main" id="{155076EE-EAB1-4B1F-A295-5150EF72C16D}"/>
                </a:ext>
              </a:extLst>
            </p:cNvPr>
            <p:cNvSpPr/>
            <p:nvPr/>
          </p:nvSpPr>
          <p:spPr bwMode="auto">
            <a:xfrm>
              <a:off x="1224884" y="5173662"/>
              <a:ext cx="966662" cy="966662"/>
            </a:xfrm>
            <a:prstGeom prst="ellipse">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grpSp>
      <p:sp>
        <p:nvSpPr>
          <p:cNvPr id="2" name="Title 1">
            <a:extLst>
              <a:ext uri="{FF2B5EF4-FFF2-40B4-BE49-F238E27FC236}">
                <a16:creationId xmlns:a16="http://schemas.microsoft.com/office/drawing/2014/main" id="{BAED7D54-A81E-4A98-92ED-0BE2782BB404}"/>
              </a:ext>
            </a:extLst>
          </p:cNvPr>
          <p:cNvSpPr>
            <a:spLocks noGrp="1"/>
          </p:cNvSpPr>
          <p:nvPr>
            <p:ph type="title"/>
          </p:nvPr>
        </p:nvSpPr>
        <p:spPr/>
        <p:txBody>
          <a:bodyPr/>
          <a:lstStyle/>
          <a:p>
            <a:r>
              <a:rPr lang="en-US" dirty="0"/>
              <a:t>What about after signature?</a:t>
            </a:r>
          </a:p>
        </p:txBody>
      </p:sp>
    </p:spTree>
    <p:extLst>
      <p:ext uri="{BB962C8B-B14F-4D97-AF65-F5344CB8AC3E}">
        <p14:creationId xmlns:p14="http://schemas.microsoft.com/office/powerpoint/2010/main" val="3844938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fade">
                                      <p:cBhvr>
                                        <p:cTn id="11" dur="500"/>
                                        <p:tgtEl>
                                          <p:spTgt spid="21"/>
                                        </p:tgtEl>
                                      </p:cBhvr>
                                    </p:animEffect>
                                  </p:childTnLst>
                                </p:cTn>
                              </p:par>
                              <p:par>
                                <p:cTn id="12" presetID="42" presetClass="entr" presetSubtype="0" fill="hold" nodeType="withEffect">
                                  <p:stCondLst>
                                    <p:cond delay="0"/>
                                  </p:stCondLst>
                                  <p:childTnLst>
                                    <p:set>
                                      <p:cBhvr>
                                        <p:cTn id="13" dur="1" fill="hold">
                                          <p:stCondLst>
                                            <p:cond delay="0"/>
                                          </p:stCondLst>
                                        </p:cTn>
                                        <p:tgtEl>
                                          <p:spTgt spid="47"/>
                                        </p:tgtEl>
                                        <p:attrNameLst>
                                          <p:attrName>style.visibility</p:attrName>
                                        </p:attrNameLst>
                                      </p:cBhvr>
                                      <p:to>
                                        <p:strVal val="visible"/>
                                      </p:to>
                                    </p:set>
                                    <p:animEffect transition="in" filter="fade">
                                      <p:cBhvr>
                                        <p:cTn id="14" dur="1000"/>
                                        <p:tgtEl>
                                          <p:spTgt spid="47"/>
                                        </p:tgtEl>
                                      </p:cBhvr>
                                    </p:animEffect>
                                    <p:anim calcmode="lin" valueType="num">
                                      <p:cBhvr>
                                        <p:cTn id="15" dur="1000" fill="hold"/>
                                        <p:tgtEl>
                                          <p:spTgt spid="47"/>
                                        </p:tgtEl>
                                        <p:attrNameLst>
                                          <p:attrName>ppt_x</p:attrName>
                                        </p:attrNameLst>
                                      </p:cBhvr>
                                      <p:tavLst>
                                        <p:tav tm="0">
                                          <p:val>
                                            <p:strVal val="#ppt_x"/>
                                          </p:val>
                                        </p:tav>
                                        <p:tav tm="100000">
                                          <p:val>
                                            <p:strVal val="#ppt_x"/>
                                          </p:val>
                                        </p:tav>
                                      </p:tavLst>
                                    </p:anim>
                                    <p:anim calcmode="lin" valueType="num">
                                      <p:cBhvr>
                                        <p:cTn id="16" dur="1000" fill="hold"/>
                                        <p:tgtEl>
                                          <p:spTgt spid="47"/>
                                        </p:tgtEl>
                                        <p:attrNameLst>
                                          <p:attrName>ppt_y</p:attrName>
                                        </p:attrNameLst>
                                      </p:cBhvr>
                                      <p:tavLst>
                                        <p:tav tm="0">
                                          <p:val>
                                            <p:strVal val="#ppt_y+.1"/>
                                          </p:val>
                                        </p:tav>
                                        <p:tav tm="100000">
                                          <p:val>
                                            <p:strVal val="#ppt_y"/>
                                          </p:val>
                                        </p:tav>
                                      </p:tavLst>
                                    </p:anim>
                                  </p:childTnLst>
                                </p:cTn>
                              </p:par>
                              <p:par>
                                <p:cTn id="17" presetID="2" presetClass="entr" presetSubtype="4" decel="100000" fill="hold" nodeType="withEffect">
                                  <p:stCondLst>
                                    <p:cond delay="0"/>
                                  </p:stCondLst>
                                  <p:childTnLst>
                                    <p:set>
                                      <p:cBhvr>
                                        <p:cTn id="18" dur="1" fill="hold">
                                          <p:stCondLst>
                                            <p:cond delay="0"/>
                                          </p:stCondLst>
                                        </p:cTn>
                                        <p:tgtEl>
                                          <p:spTgt spid="25"/>
                                        </p:tgtEl>
                                        <p:attrNameLst>
                                          <p:attrName>style.visibility</p:attrName>
                                        </p:attrNameLst>
                                      </p:cBhvr>
                                      <p:to>
                                        <p:strVal val="visible"/>
                                      </p:to>
                                    </p:set>
                                    <p:anim calcmode="lin" valueType="num">
                                      <p:cBhvr additive="base">
                                        <p:cTn id="19" dur="500" fill="hold"/>
                                        <p:tgtEl>
                                          <p:spTgt spid="25"/>
                                        </p:tgtEl>
                                        <p:attrNameLst>
                                          <p:attrName>ppt_x</p:attrName>
                                        </p:attrNameLst>
                                      </p:cBhvr>
                                      <p:tavLst>
                                        <p:tav tm="0">
                                          <p:val>
                                            <p:strVal val="#ppt_x"/>
                                          </p:val>
                                        </p:tav>
                                        <p:tav tm="100000">
                                          <p:val>
                                            <p:strVal val="#ppt_x"/>
                                          </p:val>
                                        </p:tav>
                                      </p:tavLst>
                                    </p:anim>
                                    <p:anim calcmode="lin" valueType="num">
                                      <p:cBhvr additive="base">
                                        <p:cTn id="20" dur="500" fill="hold"/>
                                        <p:tgtEl>
                                          <p:spTgt spid="25"/>
                                        </p:tgtEl>
                                        <p:attrNameLst>
                                          <p:attrName>ppt_y</p:attrName>
                                        </p:attrNameLst>
                                      </p:cBhvr>
                                      <p:tavLst>
                                        <p:tav tm="0">
                                          <p:val>
                                            <p:strVal val="1+#ppt_h/2"/>
                                          </p:val>
                                        </p:tav>
                                        <p:tav tm="100000">
                                          <p:val>
                                            <p:strVal val="#ppt_y"/>
                                          </p:val>
                                        </p:tav>
                                      </p:tavLst>
                                    </p:anim>
                                  </p:childTnLst>
                                </p:cTn>
                              </p:par>
                              <p:par>
                                <p:cTn id="21" presetID="2" presetClass="entr" presetSubtype="4" decel="100000" fill="hold" nodeType="withEffect">
                                  <p:stCondLst>
                                    <p:cond delay="250"/>
                                  </p:stCondLst>
                                  <p:childTnLst>
                                    <p:set>
                                      <p:cBhvr>
                                        <p:cTn id="22" dur="1" fill="hold">
                                          <p:stCondLst>
                                            <p:cond delay="0"/>
                                          </p:stCondLst>
                                        </p:cTn>
                                        <p:tgtEl>
                                          <p:spTgt spid="26"/>
                                        </p:tgtEl>
                                        <p:attrNameLst>
                                          <p:attrName>style.visibility</p:attrName>
                                        </p:attrNameLst>
                                      </p:cBhvr>
                                      <p:to>
                                        <p:strVal val="visible"/>
                                      </p:to>
                                    </p:set>
                                    <p:anim calcmode="lin" valueType="num">
                                      <p:cBhvr additive="base">
                                        <p:cTn id="23" dur="500" fill="hold"/>
                                        <p:tgtEl>
                                          <p:spTgt spid="26"/>
                                        </p:tgtEl>
                                        <p:attrNameLst>
                                          <p:attrName>ppt_x</p:attrName>
                                        </p:attrNameLst>
                                      </p:cBhvr>
                                      <p:tavLst>
                                        <p:tav tm="0">
                                          <p:val>
                                            <p:strVal val="#ppt_x"/>
                                          </p:val>
                                        </p:tav>
                                        <p:tav tm="100000">
                                          <p:val>
                                            <p:strVal val="#ppt_x"/>
                                          </p:val>
                                        </p:tav>
                                      </p:tavLst>
                                    </p:anim>
                                    <p:anim calcmode="lin" valueType="num">
                                      <p:cBhvr additive="base">
                                        <p:cTn id="24" dur="500" fill="hold"/>
                                        <p:tgtEl>
                                          <p:spTgt spid="26"/>
                                        </p:tgtEl>
                                        <p:attrNameLst>
                                          <p:attrName>ppt_y</p:attrName>
                                        </p:attrNameLst>
                                      </p:cBhvr>
                                      <p:tavLst>
                                        <p:tav tm="0">
                                          <p:val>
                                            <p:strVal val="1+#ppt_h/2"/>
                                          </p:val>
                                        </p:tav>
                                        <p:tav tm="100000">
                                          <p:val>
                                            <p:strVal val="#ppt_y"/>
                                          </p:val>
                                        </p:tav>
                                      </p:tavLst>
                                    </p:anim>
                                  </p:childTnLst>
                                </p:cTn>
                              </p:par>
                              <p:par>
                                <p:cTn id="25" presetID="2" presetClass="entr" presetSubtype="4" decel="100000" fill="hold" nodeType="withEffect">
                                  <p:stCondLst>
                                    <p:cond delay="500"/>
                                  </p:stCondLst>
                                  <p:childTnLst>
                                    <p:set>
                                      <p:cBhvr>
                                        <p:cTn id="26" dur="1" fill="hold">
                                          <p:stCondLst>
                                            <p:cond delay="0"/>
                                          </p:stCondLst>
                                        </p:cTn>
                                        <p:tgtEl>
                                          <p:spTgt spid="29"/>
                                        </p:tgtEl>
                                        <p:attrNameLst>
                                          <p:attrName>style.visibility</p:attrName>
                                        </p:attrNameLst>
                                      </p:cBhvr>
                                      <p:to>
                                        <p:strVal val="visible"/>
                                      </p:to>
                                    </p:set>
                                    <p:anim calcmode="lin" valueType="num">
                                      <p:cBhvr additive="base">
                                        <p:cTn id="27" dur="500" fill="hold"/>
                                        <p:tgtEl>
                                          <p:spTgt spid="29"/>
                                        </p:tgtEl>
                                        <p:attrNameLst>
                                          <p:attrName>ppt_x</p:attrName>
                                        </p:attrNameLst>
                                      </p:cBhvr>
                                      <p:tavLst>
                                        <p:tav tm="0">
                                          <p:val>
                                            <p:strVal val="#ppt_x"/>
                                          </p:val>
                                        </p:tav>
                                        <p:tav tm="100000">
                                          <p:val>
                                            <p:strVal val="#ppt_x"/>
                                          </p:val>
                                        </p:tav>
                                      </p:tavLst>
                                    </p:anim>
                                    <p:anim calcmode="lin" valueType="num">
                                      <p:cBhvr additive="base">
                                        <p:cTn id="28" dur="500" fill="hold"/>
                                        <p:tgtEl>
                                          <p:spTgt spid="29"/>
                                        </p:tgtEl>
                                        <p:attrNameLst>
                                          <p:attrName>ppt_y</p:attrName>
                                        </p:attrNameLst>
                                      </p:cBhvr>
                                      <p:tavLst>
                                        <p:tav tm="0">
                                          <p:val>
                                            <p:strVal val="1+#ppt_h/2"/>
                                          </p:val>
                                        </p:tav>
                                        <p:tav tm="100000">
                                          <p:val>
                                            <p:strVal val="#ppt_y"/>
                                          </p:val>
                                        </p:tav>
                                      </p:tavLst>
                                    </p:anim>
                                  </p:childTnLst>
                                </p:cTn>
                              </p:par>
                              <p:par>
                                <p:cTn id="29" presetID="2" presetClass="entr" presetSubtype="4" decel="100000" fill="hold" nodeType="withEffect">
                                  <p:stCondLst>
                                    <p:cond delay="750"/>
                                  </p:stCondLst>
                                  <p:childTnLst>
                                    <p:set>
                                      <p:cBhvr>
                                        <p:cTn id="30" dur="1" fill="hold">
                                          <p:stCondLst>
                                            <p:cond delay="0"/>
                                          </p:stCondLst>
                                        </p:cTn>
                                        <p:tgtEl>
                                          <p:spTgt spid="32"/>
                                        </p:tgtEl>
                                        <p:attrNameLst>
                                          <p:attrName>style.visibility</p:attrName>
                                        </p:attrNameLst>
                                      </p:cBhvr>
                                      <p:to>
                                        <p:strVal val="visible"/>
                                      </p:to>
                                    </p:set>
                                    <p:anim calcmode="lin" valueType="num">
                                      <p:cBhvr additive="base">
                                        <p:cTn id="31" dur="500" fill="hold"/>
                                        <p:tgtEl>
                                          <p:spTgt spid="32"/>
                                        </p:tgtEl>
                                        <p:attrNameLst>
                                          <p:attrName>ppt_x</p:attrName>
                                        </p:attrNameLst>
                                      </p:cBhvr>
                                      <p:tavLst>
                                        <p:tav tm="0">
                                          <p:val>
                                            <p:strVal val="#ppt_x"/>
                                          </p:val>
                                        </p:tav>
                                        <p:tav tm="100000">
                                          <p:val>
                                            <p:strVal val="#ppt_x"/>
                                          </p:val>
                                        </p:tav>
                                      </p:tavLst>
                                    </p:anim>
                                    <p:anim calcmode="lin" valueType="num">
                                      <p:cBhvr additive="base">
                                        <p:cTn id="32" dur="500" fill="hold"/>
                                        <p:tgtEl>
                                          <p:spTgt spid="32"/>
                                        </p:tgtEl>
                                        <p:attrNameLst>
                                          <p:attrName>ppt_y</p:attrName>
                                        </p:attrNameLst>
                                      </p:cBhvr>
                                      <p:tavLst>
                                        <p:tav tm="0">
                                          <p:val>
                                            <p:strVal val="1+#ppt_h/2"/>
                                          </p:val>
                                        </p:tav>
                                        <p:tav tm="100000">
                                          <p:val>
                                            <p:strVal val="#ppt_y"/>
                                          </p:val>
                                        </p:tav>
                                      </p:tavLst>
                                    </p:anim>
                                  </p:childTnLst>
                                </p:cTn>
                              </p:par>
                              <p:par>
                                <p:cTn id="33" presetID="2" presetClass="entr" presetSubtype="4" decel="100000" fill="hold" nodeType="withEffect">
                                  <p:stCondLst>
                                    <p:cond delay="1000"/>
                                  </p:stCondLst>
                                  <p:childTnLst>
                                    <p:set>
                                      <p:cBhvr>
                                        <p:cTn id="34" dur="1" fill="hold">
                                          <p:stCondLst>
                                            <p:cond delay="0"/>
                                          </p:stCondLst>
                                        </p:cTn>
                                        <p:tgtEl>
                                          <p:spTgt spid="35"/>
                                        </p:tgtEl>
                                        <p:attrNameLst>
                                          <p:attrName>style.visibility</p:attrName>
                                        </p:attrNameLst>
                                      </p:cBhvr>
                                      <p:to>
                                        <p:strVal val="visible"/>
                                      </p:to>
                                    </p:set>
                                    <p:anim calcmode="lin" valueType="num">
                                      <p:cBhvr additive="base">
                                        <p:cTn id="35" dur="500" fill="hold"/>
                                        <p:tgtEl>
                                          <p:spTgt spid="35"/>
                                        </p:tgtEl>
                                        <p:attrNameLst>
                                          <p:attrName>ppt_x</p:attrName>
                                        </p:attrNameLst>
                                      </p:cBhvr>
                                      <p:tavLst>
                                        <p:tav tm="0">
                                          <p:val>
                                            <p:strVal val="#ppt_x"/>
                                          </p:val>
                                        </p:tav>
                                        <p:tav tm="100000">
                                          <p:val>
                                            <p:strVal val="#ppt_x"/>
                                          </p:val>
                                        </p:tav>
                                      </p:tavLst>
                                    </p:anim>
                                    <p:anim calcmode="lin" valueType="num">
                                      <p:cBhvr additive="base">
                                        <p:cTn id="36" dur="500" fill="hold"/>
                                        <p:tgtEl>
                                          <p:spTgt spid="35"/>
                                        </p:tgtEl>
                                        <p:attrNameLst>
                                          <p:attrName>ppt_y</p:attrName>
                                        </p:attrNameLst>
                                      </p:cBhvr>
                                      <p:tavLst>
                                        <p:tav tm="0">
                                          <p:val>
                                            <p:strVal val="1+#ppt_h/2"/>
                                          </p:val>
                                        </p:tav>
                                        <p:tav tm="100000">
                                          <p:val>
                                            <p:strVal val="#ppt_y"/>
                                          </p:val>
                                        </p:tav>
                                      </p:tavLst>
                                    </p:anim>
                                  </p:childTnLst>
                                </p:cTn>
                              </p:par>
                              <p:par>
                                <p:cTn id="37" presetID="2" presetClass="entr" presetSubtype="4" decel="100000" fill="hold" nodeType="withEffect">
                                  <p:stCondLst>
                                    <p:cond delay="1250"/>
                                  </p:stCondLst>
                                  <p:childTnLst>
                                    <p:set>
                                      <p:cBhvr>
                                        <p:cTn id="38" dur="1" fill="hold">
                                          <p:stCondLst>
                                            <p:cond delay="0"/>
                                          </p:stCondLst>
                                        </p:cTn>
                                        <p:tgtEl>
                                          <p:spTgt spid="38"/>
                                        </p:tgtEl>
                                        <p:attrNameLst>
                                          <p:attrName>style.visibility</p:attrName>
                                        </p:attrNameLst>
                                      </p:cBhvr>
                                      <p:to>
                                        <p:strVal val="visible"/>
                                      </p:to>
                                    </p:set>
                                    <p:anim calcmode="lin" valueType="num">
                                      <p:cBhvr additive="base">
                                        <p:cTn id="39" dur="500" fill="hold"/>
                                        <p:tgtEl>
                                          <p:spTgt spid="38"/>
                                        </p:tgtEl>
                                        <p:attrNameLst>
                                          <p:attrName>ppt_x</p:attrName>
                                        </p:attrNameLst>
                                      </p:cBhvr>
                                      <p:tavLst>
                                        <p:tav tm="0">
                                          <p:val>
                                            <p:strVal val="#ppt_x"/>
                                          </p:val>
                                        </p:tav>
                                        <p:tav tm="100000">
                                          <p:val>
                                            <p:strVal val="#ppt_x"/>
                                          </p:val>
                                        </p:tav>
                                      </p:tavLst>
                                    </p:anim>
                                    <p:anim calcmode="lin" valueType="num">
                                      <p:cBhvr additive="base">
                                        <p:cTn id="40" dur="500" fill="hold"/>
                                        <p:tgtEl>
                                          <p:spTgt spid="38"/>
                                        </p:tgtEl>
                                        <p:attrNameLst>
                                          <p:attrName>ppt_y</p:attrName>
                                        </p:attrNameLst>
                                      </p:cBhvr>
                                      <p:tavLst>
                                        <p:tav tm="0">
                                          <p:val>
                                            <p:strVal val="1+#ppt_h/2"/>
                                          </p:val>
                                        </p:tav>
                                        <p:tav tm="100000">
                                          <p:val>
                                            <p:strVal val="#ppt_y"/>
                                          </p:val>
                                        </p:tav>
                                      </p:tavLst>
                                    </p:anim>
                                  </p:childTnLst>
                                </p:cTn>
                              </p:par>
                              <p:par>
                                <p:cTn id="41" presetID="2" presetClass="entr" presetSubtype="4" decel="100000" fill="hold" nodeType="withEffect">
                                  <p:stCondLst>
                                    <p:cond delay="1500"/>
                                  </p:stCondLst>
                                  <p:childTnLst>
                                    <p:set>
                                      <p:cBhvr>
                                        <p:cTn id="42" dur="1" fill="hold">
                                          <p:stCondLst>
                                            <p:cond delay="0"/>
                                          </p:stCondLst>
                                        </p:cTn>
                                        <p:tgtEl>
                                          <p:spTgt spid="41"/>
                                        </p:tgtEl>
                                        <p:attrNameLst>
                                          <p:attrName>style.visibility</p:attrName>
                                        </p:attrNameLst>
                                      </p:cBhvr>
                                      <p:to>
                                        <p:strVal val="visible"/>
                                      </p:to>
                                    </p:set>
                                    <p:anim calcmode="lin" valueType="num">
                                      <p:cBhvr additive="base">
                                        <p:cTn id="43" dur="500" fill="hold"/>
                                        <p:tgtEl>
                                          <p:spTgt spid="41"/>
                                        </p:tgtEl>
                                        <p:attrNameLst>
                                          <p:attrName>ppt_x</p:attrName>
                                        </p:attrNameLst>
                                      </p:cBhvr>
                                      <p:tavLst>
                                        <p:tav tm="0">
                                          <p:val>
                                            <p:strVal val="#ppt_x"/>
                                          </p:val>
                                        </p:tav>
                                        <p:tav tm="100000">
                                          <p:val>
                                            <p:strVal val="#ppt_x"/>
                                          </p:val>
                                        </p:tav>
                                      </p:tavLst>
                                    </p:anim>
                                    <p:anim calcmode="lin" valueType="num">
                                      <p:cBhvr additive="base">
                                        <p:cTn id="44"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6AF749E1-EDD8-4545-83E6-D2A38D72052C}"/>
              </a:ext>
            </a:extLst>
          </p:cNvPr>
          <p:cNvSpPr/>
          <p:nvPr/>
        </p:nvSpPr>
        <p:spPr bwMode="auto">
          <a:xfrm>
            <a:off x="7969986" y="3016930"/>
            <a:ext cx="1426944" cy="768604"/>
          </a:xfrm>
          <a:prstGeom prst="rect">
            <a:avLst/>
          </a:prstGeom>
          <a:solidFill>
            <a:schemeClr val="bg2"/>
          </a:solidFill>
          <a:ln>
            <a:solidFill>
              <a:schemeClr val="accent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endParaRPr lang="en-US" sz="2800" spc="-102" dirty="0">
              <a:ln w="3175">
                <a:noFill/>
              </a:ln>
              <a:gradFill>
                <a:gsLst>
                  <a:gs pos="1250">
                    <a:schemeClr val="tx1"/>
                  </a:gs>
                  <a:gs pos="100000">
                    <a:schemeClr val="tx1"/>
                  </a:gs>
                </a:gsLst>
                <a:lin ang="5400000" scaled="0"/>
              </a:gradFill>
              <a:cs typeface="Segoe UI" pitchFamily="34" charset="0"/>
            </a:endParaRPr>
          </a:p>
        </p:txBody>
      </p:sp>
      <p:sp>
        <p:nvSpPr>
          <p:cNvPr id="19" name="Rectangle 18">
            <a:extLst>
              <a:ext uri="{FF2B5EF4-FFF2-40B4-BE49-F238E27FC236}">
                <a16:creationId xmlns:a16="http://schemas.microsoft.com/office/drawing/2014/main" id="{50AE37B9-CAB1-4E47-B568-0AD90F9E40FB}"/>
              </a:ext>
            </a:extLst>
          </p:cNvPr>
          <p:cNvSpPr/>
          <p:nvPr/>
        </p:nvSpPr>
        <p:spPr bwMode="auto">
          <a:xfrm>
            <a:off x="7969986" y="4086357"/>
            <a:ext cx="1426944" cy="768604"/>
          </a:xfrm>
          <a:prstGeom prst="rect">
            <a:avLst/>
          </a:prstGeom>
          <a:solidFill>
            <a:schemeClr val="bg2"/>
          </a:solidFill>
          <a:ln>
            <a:solidFill>
              <a:schemeClr val="accent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endParaRPr lang="en-US" sz="2800" spc="-102" dirty="0">
              <a:ln w="3175">
                <a:noFill/>
              </a:ln>
              <a:gradFill>
                <a:gsLst>
                  <a:gs pos="1250">
                    <a:schemeClr val="tx1"/>
                  </a:gs>
                  <a:gs pos="100000">
                    <a:schemeClr val="tx1"/>
                  </a:gs>
                </a:gsLst>
                <a:lin ang="5400000" scaled="0"/>
              </a:gradFill>
              <a:cs typeface="Segoe UI" pitchFamily="34" charset="0"/>
            </a:endParaRPr>
          </a:p>
        </p:txBody>
      </p:sp>
      <p:sp>
        <p:nvSpPr>
          <p:cNvPr id="23" name="Rectangle 22">
            <a:extLst>
              <a:ext uri="{FF2B5EF4-FFF2-40B4-BE49-F238E27FC236}">
                <a16:creationId xmlns:a16="http://schemas.microsoft.com/office/drawing/2014/main" id="{2E12162F-87D5-410F-9F9F-9C1DAF9C0002}"/>
              </a:ext>
            </a:extLst>
          </p:cNvPr>
          <p:cNvSpPr/>
          <p:nvPr/>
        </p:nvSpPr>
        <p:spPr bwMode="auto">
          <a:xfrm>
            <a:off x="1" y="3016929"/>
            <a:ext cx="4513666" cy="1924981"/>
          </a:xfrm>
          <a:prstGeom prst="rect">
            <a:avLst/>
          </a:prstGeom>
          <a:solidFill>
            <a:schemeClr val="bg2"/>
          </a:solidFill>
          <a:ln>
            <a:solidFill>
              <a:schemeClr val="accent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365760" tIns="146304" rIns="182880" bIns="146304" numCol="1" spcCol="0" rtlCol="0" fromWordArt="0" anchor="ctr" anchorCtr="0" forceAA="0" compatLnSpc="1">
            <a:prstTxWarp prst="textNoShape">
              <a:avLst/>
            </a:prstTxWarp>
            <a:noAutofit/>
          </a:bodyPr>
          <a:lstStyle/>
          <a:p>
            <a:pPr defTabSz="932472" fontAlgn="base">
              <a:lnSpc>
                <a:spcPct val="90000"/>
              </a:lnSpc>
              <a:spcBef>
                <a:spcPct val="0"/>
              </a:spcBef>
              <a:spcAft>
                <a:spcPct val="0"/>
              </a:spcAft>
            </a:pPr>
            <a:r>
              <a:rPr lang="en-US" sz="3200" cap="all" dirty="0">
                <a:solidFill>
                  <a:schemeClr val="accent1"/>
                </a:solidFill>
                <a:latin typeface="+mj-lt"/>
                <a:ea typeface="Segoe UI" pitchFamily="34" charset="0"/>
                <a:cs typeface="Segoe UI" pitchFamily="34" charset="0"/>
              </a:rPr>
              <a:t>Use your </a:t>
            </a:r>
            <a:br>
              <a:rPr lang="en-US" sz="3200" cap="all" dirty="0">
                <a:solidFill>
                  <a:schemeClr val="accent1"/>
                </a:solidFill>
                <a:latin typeface="+mj-lt"/>
                <a:ea typeface="Segoe UI" pitchFamily="34" charset="0"/>
                <a:cs typeface="Segoe UI" pitchFamily="34" charset="0"/>
              </a:rPr>
            </a:br>
            <a:r>
              <a:rPr lang="en-US" sz="3200" cap="all" dirty="0">
                <a:solidFill>
                  <a:schemeClr val="accent1"/>
                </a:solidFill>
                <a:latin typeface="+mj-lt"/>
                <a:ea typeface="Segoe UI" pitchFamily="34" charset="0"/>
                <a:cs typeface="Segoe UI" pitchFamily="34" charset="0"/>
              </a:rPr>
              <a:t>salesforce </a:t>
            </a:r>
            <a:br>
              <a:rPr lang="en-US" sz="3200" cap="all" dirty="0">
                <a:solidFill>
                  <a:schemeClr val="accent1"/>
                </a:solidFill>
                <a:latin typeface="+mj-lt"/>
                <a:ea typeface="Segoe UI" pitchFamily="34" charset="0"/>
                <a:cs typeface="Segoe UI" pitchFamily="34" charset="0"/>
              </a:rPr>
            </a:br>
            <a:r>
              <a:rPr lang="en-US" sz="3200" cap="all" dirty="0">
                <a:solidFill>
                  <a:schemeClr val="accent1"/>
                </a:solidFill>
                <a:latin typeface="+mj-lt"/>
                <a:ea typeface="Segoe UI" pitchFamily="34" charset="0"/>
                <a:cs typeface="Segoe UI" pitchFamily="34" charset="0"/>
              </a:rPr>
              <a:t>automation tool…</a:t>
            </a:r>
          </a:p>
        </p:txBody>
      </p:sp>
      <p:grpSp>
        <p:nvGrpSpPr>
          <p:cNvPr id="16" name="Group 15">
            <a:extLst>
              <a:ext uri="{FF2B5EF4-FFF2-40B4-BE49-F238E27FC236}">
                <a16:creationId xmlns:a16="http://schemas.microsoft.com/office/drawing/2014/main" id="{6C64E5C5-29CE-4AA3-AFA6-C236E16F1639}"/>
              </a:ext>
            </a:extLst>
          </p:cNvPr>
          <p:cNvGrpSpPr/>
          <p:nvPr/>
        </p:nvGrpSpPr>
        <p:grpSpPr>
          <a:xfrm>
            <a:off x="4356878" y="2808311"/>
            <a:ext cx="3679306" cy="2895600"/>
            <a:chOff x="3703637" y="1744662"/>
            <a:chExt cx="5029200" cy="3957962"/>
          </a:xfrm>
        </p:grpSpPr>
        <p:sp>
          <p:nvSpPr>
            <p:cNvPr id="5" name="Freeform 127">
              <a:extLst>
                <a:ext uri="{FF2B5EF4-FFF2-40B4-BE49-F238E27FC236}">
                  <a16:creationId xmlns:a16="http://schemas.microsoft.com/office/drawing/2014/main" id="{8766022D-F15C-402B-A7B1-DCCE0AFEF490}"/>
                </a:ext>
              </a:extLst>
            </p:cNvPr>
            <p:cNvSpPr>
              <a:spLocks noChangeAspect="1"/>
            </p:cNvSpPr>
            <p:nvPr/>
          </p:nvSpPr>
          <p:spPr bwMode="auto">
            <a:xfrm>
              <a:off x="3703637" y="1744662"/>
              <a:ext cx="5029200" cy="3957962"/>
            </a:xfrm>
            <a:custGeom>
              <a:avLst/>
              <a:gdLst>
                <a:gd name="connsiteX0" fmla="*/ 427036 w 1971675"/>
                <a:gd name="connsiteY0" fmla="*/ 1374775 h 1409700"/>
                <a:gd name="connsiteX1" fmla="*/ 1544636 w 1971675"/>
                <a:gd name="connsiteY1" fmla="*/ 1374775 h 1409700"/>
                <a:gd name="connsiteX2" fmla="*/ 1544636 w 1971675"/>
                <a:gd name="connsiteY2" fmla="*/ 1409700 h 1409700"/>
                <a:gd name="connsiteX3" fmla="*/ 427036 w 1971675"/>
                <a:gd name="connsiteY3" fmla="*/ 1409700 h 1409700"/>
                <a:gd name="connsiteX4" fmla="*/ 104775 w 1971675"/>
                <a:gd name="connsiteY4" fmla="*/ 104775 h 1409700"/>
                <a:gd name="connsiteX5" fmla="*/ 104775 w 1971675"/>
                <a:gd name="connsiteY5" fmla="*/ 1028700 h 1409700"/>
                <a:gd name="connsiteX6" fmla="*/ 761999 w 1971675"/>
                <a:gd name="connsiteY6" fmla="*/ 1028700 h 1409700"/>
                <a:gd name="connsiteX7" fmla="*/ 1198562 w 1971675"/>
                <a:gd name="connsiteY7" fmla="*/ 1028700 h 1409700"/>
                <a:gd name="connsiteX8" fmla="*/ 1879600 w 1971675"/>
                <a:gd name="connsiteY8" fmla="*/ 1028700 h 1409700"/>
                <a:gd name="connsiteX9" fmla="*/ 1879600 w 1971675"/>
                <a:gd name="connsiteY9" fmla="*/ 104775 h 1409700"/>
                <a:gd name="connsiteX10" fmla="*/ 985837 w 1971675"/>
                <a:gd name="connsiteY10" fmla="*/ 23812 h 1409700"/>
                <a:gd name="connsiteX11" fmla="*/ 957262 w 1971675"/>
                <a:gd name="connsiteY11" fmla="*/ 46831 h 1409700"/>
                <a:gd name="connsiteX12" fmla="*/ 985837 w 1971675"/>
                <a:gd name="connsiteY12" fmla="*/ 69850 h 1409700"/>
                <a:gd name="connsiteX13" fmla="*/ 1014412 w 1971675"/>
                <a:gd name="connsiteY13" fmla="*/ 46831 h 1409700"/>
                <a:gd name="connsiteX14" fmla="*/ 985837 w 1971675"/>
                <a:gd name="connsiteY14" fmla="*/ 23812 h 1409700"/>
                <a:gd name="connsiteX15" fmla="*/ 103772 w 1971675"/>
                <a:gd name="connsiteY15" fmla="*/ 0 h 1409700"/>
                <a:gd name="connsiteX16" fmla="*/ 1856372 w 1971675"/>
                <a:gd name="connsiteY16" fmla="*/ 0 h 1409700"/>
                <a:gd name="connsiteX17" fmla="*/ 1971675 w 1971675"/>
                <a:gd name="connsiteY17" fmla="*/ 103909 h 1409700"/>
                <a:gd name="connsiteX18" fmla="*/ 1971675 w 1971675"/>
                <a:gd name="connsiteY18" fmla="*/ 1027546 h 1409700"/>
                <a:gd name="connsiteX19" fmla="*/ 1856372 w 1971675"/>
                <a:gd name="connsiteY19" fmla="*/ 1143000 h 1409700"/>
                <a:gd name="connsiteX20" fmla="*/ 1277877 w 1971675"/>
                <a:gd name="connsiteY20" fmla="*/ 1143000 h 1409700"/>
                <a:gd name="connsiteX21" fmla="*/ 1198562 w 1971675"/>
                <a:gd name="connsiteY21" fmla="*/ 1143000 h 1409700"/>
                <a:gd name="connsiteX22" fmla="*/ 1198562 w 1971675"/>
                <a:gd name="connsiteY22" fmla="*/ 1212850 h 1409700"/>
                <a:gd name="connsiteX23" fmla="*/ 1198562 w 1971675"/>
                <a:gd name="connsiteY23" fmla="*/ 1258887 h 1409700"/>
                <a:gd name="connsiteX24" fmla="*/ 1452561 w 1971675"/>
                <a:gd name="connsiteY24" fmla="*/ 1258887 h 1409700"/>
                <a:gd name="connsiteX25" fmla="*/ 1544636 w 1971675"/>
                <a:gd name="connsiteY25" fmla="*/ 1374774 h 1409700"/>
                <a:gd name="connsiteX26" fmla="*/ 427036 w 1971675"/>
                <a:gd name="connsiteY26" fmla="*/ 1374774 h 1409700"/>
                <a:gd name="connsiteX27" fmla="*/ 519111 w 1971675"/>
                <a:gd name="connsiteY27" fmla="*/ 1258887 h 1409700"/>
                <a:gd name="connsiteX28" fmla="*/ 761999 w 1971675"/>
                <a:gd name="connsiteY28" fmla="*/ 1258887 h 1409700"/>
                <a:gd name="connsiteX29" fmla="*/ 761999 w 1971675"/>
                <a:gd name="connsiteY29" fmla="*/ 1212850 h 1409700"/>
                <a:gd name="connsiteX30" fmla="*/ 761999 w 1971675"/>
                <a:gd name="connsiteY30" fmla="*/ 1143000 h 1409700"/>
                <a:gd name="connsiteX31" fmla="*/ 673281 w 1971675"/>
                <a:gd name="connsiteY31" fmla="*/ 1143000 h 1409700"/>
                <a:gd name="connsiteX32" fmla="*/ 103772 w 1971675"/>
                <a:gd name="connsiteY32" fmla="*/ 1143000 h 1409700"/>
                <a:gd name="connsiteX33" fmla="*/ 0 w 1971675"/>
                <a:gd name="connsiteY33" fmla="*/ 1027546 h 1409700"/>
                <a:gd name="connsiteX34" fmla="*/ 0 w 1971675"/>
                <a:gd name="connsiteY34" fmla="*/ 103909 h 1409700"/>
                <a:gd name="connsiteX35" fmla="*/ 103772 w 1971675"/>
                <a:gd name="connsiteY35" fmla="*/ 0 h 1409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71675" h="1409700">
                  <a:moveTo>
                    <a:pt x="427036" y="1374775"/>
                  </a:moveTo>
                  <a:lnTo>
                    <a:pt x="1544636" y="1374775"/>
                  </a:lnTo>
                  <a:lnTo>
                    <a:pt x="1544636" y="1409700"/>
                  </a:lnTo>
                  <a:lnTo>
                    <a:pt x="427036" y="1409700"/>
                  </a:lnTo>
                  <a:close/>
                  <a:moveTo>
                    <a:pt x="104775" y="104775"/>
                  </a:moveTo>
                  <a:lnTo>
                    <a:pt x="104775" y="1028700"/>
                  </a:lnTo>
                  <a:lnTo>
                    <a:pt x="761999" y="1028700"/>
                  </a:lnTo>
                  <a:lnTo>
                    <a:pt x="1198562" y="1028700"/>
                  </a:lnTo>
                  <a:lnTo>
                    <a:pt x="1879600" y="1028700"/>
                  </a:lnTo>
                  <a:lnTo>
                    <a:pt x="1879600" y="104775"/>
                  </a:lnTo>
                  <a:close/>
                  <a:moveTo>
                    <a:pt x="985837" y="23812"/>
                  </a:moveTo>
                  <a:cubicBezTo>
                    <a:pt x="970055" y="23812"/>
                    <a:pt x="957262" y="34118"/>
                    <a:pt x="957262" y="46831"/>
                  </a:cubicBezTo>
                  <a:cubicBezTo>
                    <a:pt x="957262" y="59544"/>
                    <a:pt x="970055" y="69850"/>
                    <a:pt x="985837" y="69850"/>
                  </a:cubicBezTo>
                  <a:cubicBezTo>
                    <a:pt x="1001619" y="69850"/>
                    <a:pt x="1014412" y="59544"/>
                    <a:pt x="1014412" y="46831"/>
                  </a:cubicBezTo>
                  <a:cubicBezTo>
                    <a:pt x="1014412" y="34118"/>
                    <a:pt x="1001619" y="23812"/>
                    <a:pt x="985837" y="23812"/>
                  </a:cubicBezTo>
                  <a:close/>
                  <a:moveTo>
                    <a:pt x="103772" y="0"/>
                  </a:moveTo>
                  <a:cubicBezTo>
                    <a:pt x="1856372" y="0"/>
                    <a:pt x="1856372" y="0"/>
                    <a:pt x="1856372" y="0"/>
                  </a:cubicBezTo>
                  <a:cubicBezTo>
                    <a:pt x="1925554" y="0"/>
                    <a:pt x="1971675" y="46182"/>
                    <a:pt x="1971675" y="103909"/>
                  </a:cubicBezTo>
                  <a:lnTo>
                    <a:pt x="1971675" y="1027546"/>
                  </a:lnTo>
                  <a:cubicBezTo>
                    <a:pt x="1971675" y="1085273"/>
                    <a:pt x="1925554" y="1143000"/>
                    <a:pt x="1856372" y="1143000"/>
                  </a:cubicBezTo>
                  <a:cubicBezTo>
                    <a:pt x="1637297" y="1143000"/>
                    <a:pt x="1445606" y="1143000"/>
                    <a:pt x="1277877" y="1143000"/>
                  </a:cubicBezTo>
                  <a:lnTo>
                    <a:pt x="1198562" y="1143000"/>
                  </a:lnTo>
                  <a:lnTo>
                    <a:pt x="1198562" y="1212850"/>
                  </a:lnTo>
                  <a:lnTo>
                    <a:pt x="1198562" y="1258887"/>
                  </a:lnTo>
                  <a:lnTo>
                    <a:pt x="1452561" y="1258887"/>
                  </a:lnTo>
                  <a:lnTo>
                    <a:pt x="1544636" y="1374774"/>
                  </a:lnTo>
                  <a:lnTo>
                    <a:pt x="427036" y="1374774"/>
                  </a:lnTo>
                  <a:lnTo>
                    <a:pt x="519111" y="1258887"/>
                  </a:lnTo>
                  <a:lnTo>
                    <a:pt x="761999" y="1258887"/>
                  </a:lnTo>
                  <a:lnTo>
                    <a:pt x="761999" y="1212850"/>
                  </a:lnTo>
                  <a:lnTo>
                    <a:pt x="761999" y="1143000"/>
                  </a:lnTo>
                  <a:lnTo>
                    <a:pt x="673281" y="1143000"/>
                  </a:lnTo>
                  <a:cubicBezTo>
                    <a:pt x="103772" y="1143000"/>
                    <a:pt x="103772" y="1143000"/>
                    <a:pt x="103772" y="1143000"/>
                  </a:cubicBezTo>
                  <a:cubicBezTo>
                    <a:pt x="46121" y="1143000"/>
                    <a:pt x="0" y="1085273"/>
                    <a:pt x="0" y="1027546"/>
                  </a:cubicBezTo>
                  <a:cubicBezTo>
                    <a:pt x="0" y="103909"/>
                    <a:pt x="0" y="103909"/>
                    <a:pt x="0" y="103909"/>
                  </a:cubicBezTo>
                  <a:cubicBezTo>
                    <a:pt x="0" y="46182"/>
                    <a:pt x="46121" y="0"/>
                    <a:pt x="103772" y="0"/>
                  </a:cubicBezTo>
                  <a:close/>
                </a:path>
              </a:pathLst>
            </a:custGeom>
            <a:solidFill>
              <a:schemeClr val="tx1"/>
            </a:solidFill>
            <a:ln>
              <a:noFill/>
              <a:headEnd type="none" w="med" len="med"/>
              <a:tailEnd type="none" w="med" len="med"/>
            </a:ln>
            <a:effectLst/>
            <a:ex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38" tIns="143391" rIns="179238" bIns="143391" numCol="1" spcCol="0" rtlCol="0" fromWordArt="0" anchor="t" anchorCtr="0" forceAA="0" compatLnSpc="1">
              <a:prstTxWarp prst="textNoShape">
                <a:avLst/>
              </a:prstTxWarp>
              <a:noAutofit/>
            </a:bodyPr>
            <a:lstStyle/>
            <a:p>
              <a:pPr algn="ctr" defTabSz="913916" fontAlgn="base">
                <a:lnSpc>
                  <a:spcPct val="90000"/>
                </a:lnSpc>
                <a:spcBef>
                  <a:spcPct val="0"/>
                </a:spcBef>
                <a:spcAft>
                  <a:spcPct val="0"/>
                </a:spcAft>
              </a:pPr>
              <a:endParaRPr lang="en-US" sz="2352">
                <a:gradFill>
                  <a:gsLst>
                    <a:gs pos="0">
                      <a:srgbClr val="FFFFFF"/>
                    </a:gs>
                    <a:gs pos="100000">
                      <a:srgbClr val="FFFFFF"/>
                    </a:gs>
                  </a:gsLst>
                  <a:lin ang="5400000" scaled="0"/>
                </a:gradFill>
                <a:ea typeface="Segoe UI" pitchFamily="34" charset="0"/>
                <a:cs typeface="Segoe UI" pitchFamily="34" charset="0"/>
              </a:endParaRPr>
            </a:p>
          </p:txBody>
        </p:sp>
        <p:grpSp>
          <p:nvGrpSpPr>
            <p:cNvPr id="7" name="Group 4">
              <a:extLst>
                <a:ext uri="{FF2B5EF4-FFF2-40B4-BE49-F238E27FC236}">
                  <a16:creationId xmlns:a16="http://schemas.microsoft.com/office/drawing/2014/main" id="{5A1A262E-38FF-4B40-8408-DE8330FFEA38}"/>
                </a:ext>
              </a:extLst>
            </p:cNvPr>
            <p:cNvGrpSpPr>
              <a:grpSpLocks noChangeAspect="1"/>
            </p:cNvGrpSpPr>
            <p:nvPr/>
          </p:nvGrpSpPr>
          <p:grpSpPr bwMode="auto">
            <a:xfrm>
              <a:off x="5075237" y="2580643"/>
              <a:ext cx="2500313" cy="1749425"/>
              <a:chOff x="3127" y="1652"/>
              <a:chExt cx="1575" cy="1102"/>
            </a:xfrm>
            <a:solidFill>
              <a:schemeClr val="accent1"/>
            </a:solidFill>
          </p:grpSpPr>
          <p:sp>
            <p:nvSpPr>
              <p:cNvPr id="10" name="Freeform 6">
                <a:extLst>
                  <a:ext uri="{FF2B5EF4-FFF2-40B4-BE49-F238E27FC236}">
                    <a16:creationId xmlns:a16="http://schemas.microsoft.com/office/drawing/2014/main" id="{5B16A34B-35CC-4845-A40E-102B6EABD90A}"/>
                  </a:ext>
                </a:extLst>
              </p:cNvPr>
              <p:cNvSpPr>
                <a:spLocks/>
              </p:cNvSpPr>
              <p:nvPr/>
            </p:nvSpPr>
            <p:spPr bwMode="auto">
              <a:xfrm>
                <a:off x="3513" y="2171"/>
                <a:ext cx="61" cy="49"/>
              </a:xfrm>
              <a:custGeom>
                <a:avLst/>
                <a:gdLst>
                  <a:gd name="T0" fmla="*/ 90 w 90"/>
                  <a:gd name="T1" fmla="*/ 5 h 72"/>
                  <a:gd name="T2" fmla="*/ 77 w 90"/>
                  <a:gd name="T3" fmla="*/ 3 h 72"/>
                  <a:gd name="T4" fmla="*/ 33 w 90"/>
                  <a:gd name="T5" fmla="*/ 4 h 72"/>
                  <a:gd name="T6" fmla="*/ 4 w 90"/>
                  <a:gd name="T7" fmla="*/ 28 h 72"/>
                  <a:gd name="T8" fmla="*/ 27 w 90"/>
                  <a:gd name="T9" fmla="*/ 68 h 72"/>
                  <a:gd name="T10" fmla="*/ 33 w 90"/>
                  <a:gd name="T11" fmla="*/ 69 h 72"/>
                  <a:gd name="T12" fmla="*/ 87 w 90"/>
                  <a:gd name="T13" fmla="*/ 66 h 72"/>
                  <a:gd name="T14" fmla="*/ 90 w 90"/>
                  <a:gd name="T15" fmla="*/ 62 h 72"/>
                  <a:gd name="T16" fmla="*/ 90 w 90"/>
                  <a:gd name="T17" fmla="*/ 44 h 72"/>
                  <a:gd name="T18" fmla="*/ 90 w 90"/>
                  <a:gd name="T19" fmla="*/ 5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0" h="72">
                    <a:moveTo>
                      <a:pt x="90" y="5"/>
                    </a:moveTo>
                    <a:cubicBezTo>
                      <a:pt x="85" y="4"/>
                      <a:pt x="81" y="4"/>
                      <a:pt x="77" y="3"/>
                    </a:cubicBezTo>
                    <a:cubicBezTo>
                      <a:pt x="62" y="2"/>
                      <a:pt x="48" y="0"/>
                      <a:pt x="33" y="4"/>
                    </a:cubicBezTo>
                    <a:cubicBezTo>
                      <a:pt x="20" y="7"/>
                      <a:pt x="8" y="13"/>
                      <a:pt x="4" y="28"/>
                    </a:cubicBezTo>
                    <a:cubicBezTo>
                      <a:pt x="0" y="48"/>
                      <a:pt x="6" y="62"/>
                      <a:pt x="27" y="68"/>
                    </a:cubicBezTo>
                    <a:cubicBezTo>
                      <a:pt x="29" y="68"/>
                      <a:pt x="31" y="68"/>
                      <a:pt x="33" y="69"/>
                    </a:cubicBezTo>
                    <a:cubicBezTo>
                      <a:pt x="51" y="72"/>
                      <a:pt x="69" y="69"/>
                      <a:pt x="87" y="66"/>
                    </a:cubicBezTo>
                    <a:cubicBezTo>
                      <a:pt x="88" y="66"/>
                      <a:pt x="90" y="63"/>
                      <a:pt x="90" y="62"/>
                    </a:cubicBezTo>
                    <a:cubicBezTo>
                      <a:pt x="90" y="56"/>
                      <a:pt x="90" y="50"/>
                      <a:pt x="90" y="44"/>
                    </a:cubicBezTo>
                    <a:cubicBezTo>
                      <a:pt x="90" y="31"/>
                      <a:pt x="90" y="18"/>
                      <a:pt x="90" y="5"/>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7">
                <a:extLst>
                  <a:ext uri="{FF2B5EF4-FFF2-40B4-BE49-F238E27FC236}">
                    <a16:creationId xmlns:a16="http://schemas.microsoft.com/office/drawing/2014/main" id="{ED839530-AC3B-48B2-BE5B-8F5D5607D16F}"/>
                  </a:ext>
                </a:extLst>
              </p:cNvPr>
              <p:cNvSpPr>
                <a:spLocks/>
              </p:cNvSpPr>
              <p:nvPr/>
            </p:nvSpPr>
            <p:spPr bwMode="auto">
              <a:xfrm>
                <a:off x="3719" y="2119"/>
                <a:ext cx="65" cy="34"/>
              </a:xfrm>
              <a:custGeom>
                <a:avLst/>
                <a:gdLst>
                  <a:gd name="T0" fmla="*/ 45 w 96"/>
                  <a:gd name="T1" fmla="*/ 1 h 51"/>
                  <a:gd name="T2" fmla="*/ 2 w 96"/>
                  <a:gd name="T3" fmla="*/ 51 h 51"/>
                  <a:gd name="T4" fmla="*/ 96 w 96"/>
                  <a:gd name="T5" fmla="*/ 51 h 51"/>
                  <a:gd name="T6" fmla="*/ 95 w 96"/>
                  <a:gd name="T7" fmla="*/ 45 h 51"/>
                  <a:gd name="T8" fmla="*/ 45 w 96"/>
                  <a:gd name="T9" fmla="*/ 1 h 51"/>
                </a:gdLst>
                <a:ahLst/>
                <a:cxnLst>
                  <a:cxn ang="0">
                    <a:pos x="T0" y="T1"/>
                  </a:cxn>
                  <a:cxn ang="0">
                    <a:pos x="T2" y="T3"/>
                  </a:cxn>
                  <a:cxn ang="0">
                    <a:pos x="T4" y="T5"/>
                  </a:cxn>
                  <a:cxn ang="0">
                    <a:pos x="T6" y="T7"/>
                  </a:cxn>
                  <a:cxn ang="0">
                    <a:pos x="T8" y="T9"/>
                  </a:cxn>
                </a:cxnLst>
                <a:rect l="0" t="0" r="r" b="b"/>
                <a:pathLst>
                  <a:path w="96" h="51">
                    <a:moveTo>
                      <a:pt x="45" y="1"/>
                    </a:moveTo>
                    <a:cubicBezTo>
                      <a:pt x="21" y="2"/>
                      <a:pt x="0" y="26"/>
                      <a:pt x="2" y="51"/>
                    </a:cubicBezTo>
                    <a:cubicBezTo>
                      <a:pt x="33" y="51"/>
                      <a:pt x="64" y="51"/>
                      <a:pt x="96" y="51"/>
                    </a:cubicBezTo>
                    <a:cubicBezTo>
                      <a:pt x="95" y="49"/>
                      <a:pt x="95" y="47"/>
                      <a:pt x="95" y="45"/>
                    </a:cubicBezTo>
                    <a:cubicBezTo>
                      <a:pt x="92" y="16"/>
                      <a:pt x="73" y="0"/>
                      <a:pt x="45" y="1"/>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8">
                <a:extLst>
                  <a:ext uri="{FF2B5EF4-FFF2-40B4-BE49-F238E27FC236}">
                    <a16:creationId xmlns:a16="http://schemas.microsoft.com/office/drawing/2014/main" id="{2771B0A9-AF29-4A22-AB38-0DCE293EF2F1}"/>
                  </a:ext>
                </a:extLst>
              </p:cNvPr>
              <p:cNvSpPr>
                <a:spLocks/>
              </p:cNvSpPr>
              <p:nvPr/>
            </p:nvSpPr>
            <p:spPr bwMode="auto">
              <a:xfrm>
                <a:off x="4446" y="2119"/>
                <a:ext cx="65" cy="34"/>
              </a:xfrm>
              <a:custGeom>
                <a:avLst/>
                <a:gdLst>
                  <a:gd name="T0" fmla="*/ 50 w 96"/>
                  <a:gd name="T1" fmla="*/ 0 h 50"/>
                  <a:gd name="T2" fmla="*/ 2 w 96"/>
                  <a:gd name="T3" fmla="*/ 50 h 50"/>
                  <a:gd name="T4" fmla="*/ 96 w 96"/>
                  <a:gd name="T5" fmla="*/ 50 h 50"/>
                  <a:gd name="T6" fmla="*/ 50 w 96"/>
                  <a:gd name="T7" fmla="*/ 0 h 50"/>
                </a:gdLst>
                <a:ahLst/>
                <a:cxnLst>
                  <a:cxn ang="0">
                    <a:pos x="T0" y="T1"/>
                  </a:cxn>
                  <a:cxn ang="0">
                    <a:pos x="T2" y="T3"/>
                  </a:cxn>
                  <a:cxn ang="0">
                    <a:pos x="T4" y="T5"/>
                  </a:cxn>
                  <a:cxn ang="0">
                    <a:pos x="T6" y="T7"/>
                  </a:cxn>
                </a:cxnLst>
                <a:rect l="0" t="0" r="r" b="b"/>
                <a:pathLst>
                  <a:path w="96" h="50">
                    <a:moveTo>
                      <a:pt x="50" y="0"/>
                    </a:moveTo>
                    <a:cubicBezTo>
                      <a:pt x="23" y="0"/>
                      <a:pt x="0" y="24"/>
                      <a:pt x="2" y="50"/>
                    </a:cubicBezTo>
                    <a:cubicBezTo>
                      <a:pt x="34" y="50"/>
                      <a:pt x="65" y="50"/>
                      <a:pt x="96" y="50"/>
                    </a:cubicBezTo>
                    <a:cubicBezTo>
                      <a:pt x="96" y="22"/>
                      <a:pt x="79" y="0"/>
                      <a:pt x="50" y="0"/>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9">
                <a:extLst>
                  <a:ext uri="{FF2B5EF4-FFF2-40B4-BE49-F238E27FC236}">
                    <a16:creationId xmlns:a16="http://schemas.microsoft.com/office/drawing/2014/main" id="{7FEEDE9E-C494-43EA-9568-1D0FD4530B88}"/>
                  </a:ext>
                </a:extLst>
              </p:cNvPr>
              <p:cNvSpPr>
                <a:spLocks/>
              </p:cNvSpPr>
              <p:nvPr/>
            </p:nvSpPr>
            <p:spPr bwMode="auto">
              <a:xfrm>
                <a:off x="4083" y="2119"/>
                <a:ext cx="70" cy="105"/>
              </a:xfrm>
              <a:custGeom>
                <a:avLst/>
                <a:gdLst>
                  <a:gd name="T0" fmla="*/ 97 w 104"/>
                  <a:gd name="T1" fmla="*/ 32 h 154"/>
                  <a:gd name="T2" fmla="*/ 48 w 104"/>
                  <a:gd name="T3" fmla="*/ 1 h 154"/>
                  <a:gd name="T4" fmla="*/ 9 w 104"/>
                  <a:gd name="T5" fmla="*/ 28 h 154"/>
                  <a:gd name="T6" fmla="*/ 1 w 104"/>
                  <a:gd name="T7" fmla="*/ 73 h 154"/>
                  <a:gd name="T8" fmla="*/ 0 w 104"/>
                  <a:gd name="T9" fmla="*/ 73 h 154"/>
                  <a:gd name="T10" fmla="*/ 6 w 104"/>
                  <a:gd name="T11" fmla="*/ 108 h 154"/>
                  <a:gd name="T12" fmla="*/ 29 w 104"/>
                  <a:gd name="T13" fmla="*/ 140 h 154"/>
                  <a:gd name="T14" fmla="*/ 98 w 104"/>
                  <a:gd name="T15" fmla="*/ 111 h 154"/>
                  <a:gd name="T16" fmla="*/ 101 w 104"/>
                  <a:gd name="T17" fmla="*/ 49 h 154"/>
                  <a:gd name="T18" fmla="*/ 97 w 104"/>
                  <a:gd name="T19" fmla="*/ 3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4" h="154">
                    <a:moveTo>
                      <a:pt x="97" y="32"/>
                    </a:moveTo>
                    <a:cubicBezTo>
                      <a:pt x="88" y="10"/>
                      <a:pt x="73" y="0"/>
                      <a:pt x="48" y="1"/>
                    </a:cubicBezTo>
                    <a:cubicBezTo>
                      <a:pt x="29" y="2"/>
                      <a:pt x="16" y="11"/>
                      <a:pt x="9" y="28"/>
                    </a:cubicBezTo>
                    <a:cubicBezTo>
                      <a:pt x="3" y="42"/>
                      <a:pt x="1" y="57"/>
                      <a:pt x="1" y="73"/>
                    </a:cubicBezTo>
                    <a:cubicBezTo>
                      <a:pt x="1" y="73"/>
                      <a:pt x="1" y="73"/>
                      <a:pt x="0" y="73"/>
                    </a:cubicBezTo>
                    <a:cubicBezTo>
                      <a:pt x="2" y="85"/>
                      <a:pt x="3" y="97"/>
                      <a:pt x="6" y="108"/>
                    </a:cubicBezTo>
                    <a:cubicBezTo>
                      <a:pt x="9" y="122"/>
                      <a:pt x="16" y="133"/>
                      <a:pt x="29" y="140"/>
                    </a:cubicBezTo>
                    <a:cubicBezTo>
                      <a:pt x="57" y="154"/>
                      <a:pt x="88" y="141"/>
                      <a:pt x="98" y="111"/>
                    </a:cubicBezTo>
                    <a:cubicBezTo>
                      <a:pt x="104" y="90"/>
                      <a:pt x="104" y="70"/>
                      <a:pt x="101" y="49"/>
                    </a:cubicBezTo>
                    <a:cubicBezTo>
                      <a:pt x="100" y="43"/>
                      <a:pt x="99" y="38"/>
                      <a:pt x="97" y="32"/>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5">
                <a:extLst>
                  <a:ext uri="{FF2B5EF4-FFF2-40B4-BE49-F238E27FC236}">
                    <a16:creationId xmlns:a16="http://schemas.microsoft.com/office/drawing/2014/main" id="{9DBF34E5-76D2-48B7-B8E2-62229CFF381C}"/>
                  </a:ext>
                </a:extLst>
              </p:cNvPr>
              <p:cNvSpPr>
                <a:spLocks noEditPoints="1"/>
              </p:cNvSpPr>
              <p:nvPr/>
            </p:nvSpPr>
            <p:spPr bwMode="auto">
              <a:xfrm>
                <a:off x="3127" y="1652"/>
                <a:ext cx="1575" cy="1102"/>
              </a:xfrm>
              <a:custGeom>
                <a:avLst/>
                <a:gdLst>
                  <a:gd name="T0" fmla="*/ 1624 w 2323"/>
                  <a:gd name="T1" fmla="*/ 261 h 1620"/>
                  <a:gd name="T2" fmla="*/ 950 w 2323"/>
                  <a:gd name="T3" fmla="*/ 150 h 1620"/>
                  <a:gd name="T4" fmla="*/ 589 w 2323"/>
                  <a:gd name="T5" fmla="*/ 0 h 1620"/>
                  <a:gd name="T6" fmla="*/ 165 w 2323"/>
                  <a:gd name="T7" fmla="*/ 434 h 1620"/>
                  <a:gd name="T8" fmla="*/ 39 w 2323"/>
                  <a:gd name="T9" fmla="*/ 1116 h 1620"/>
                  <a:gd name="T10" fmla="*/ 858 w 2323"/>
                  <a:gd name="T11" fmla="*/ 1619 h 1620"/>
                  <a:gd name="T12" fmla="*/ 1441 w 2323"/>
                  <a:gd name="T13" fmla="*/ 1400 h 1620"/>
                  <a:gd name="T14" fmla="*/ 2043 w 2323"/>
                  <a:gd name="T15" fmla="*/ 1174 h 1620"/>
                  <a:gd name="T16" fmla="*/ 2323 w 2323"/>
                  <a:gd name="T17" fmla="*/ 733 h 1620"/>
                  <a:gd name="T18" fmla="*/ 441 w 2323"/>
                  <a:gd name="T19" fmla="*/ 868 h 1620"/>
                  <a:gd name="T20" fmla="*/ 352 w 2323"/>
                  <a:gd name="T21" fmla="*/ 816 h 1620"/>
                  <a:gd name="T22" fmla="*/ 456 w 2323"/>
                  <a:gd name="T23" fmla="*/ 823 h 1620"/>
                  <a:gd name="T24" fmla="*/ 350 w 2323"/>
                  <a:gd name="T25" fmla="*/ 723 h 1620"/>
                  <a:gd name="T26" fmla="*/ 498 w 2323"/>
                  <a:gd name="T27" fmla="*/ 676 h 1620"/>
                  <a:gd name="T28" fmla="*/ 402 w 2323"/>
                  <a:gd name="T29" fmla="*/ 692 h 1620"/>
                  <a:gd name="T30" fmla="*/ 504 w 2323"/>
                  <a:gd name="T31" fmla="*/ 795 h 1620"/>
                  <a:gd name="T32" fmla="*/ 552 w 2323"/>
                  <a:gd name="T33" fmla="*/ 853 h 1620"/>
                  <a:gd name="T34" fmla="*/ 653 w 2323"/>
                  <a:gd name="T35" fmla="*/ 733 h 1620"/>
                  <a:gd name="T36" fmla="*/ 558 w 2323"/>
                  <a:gd name="T37" fmla="*/ 701 h 1620"/>
                  <a:gd name="T38" fmla="*/ 578 w 2323"/>
                  <a:gd name="T39" fmla="*/ 655 h 1620"/>
                  <a:gd name="T40" fmla="*/ 702 w 2323"/>
                  <a:gd name="T41" fmla="*/ 849 h 1620"/>
                  <a:gd name="T42" fmla="*/ 752 w 2323"/>
                  <a:gd name="T43" fmla="*/ 864 h 1620"/>
                  <a:gd name="T44" fmla="*/ 753 w 2323"/>
                  <a:gd name="T45" fmla="*/ 569 h 1620"/>
                  <a:gd name="T46" fmla="*/ 789 w 2323"/>
                  <a:gd name="T47" fmla="*/ 856 h 1620"/>
                  <a:gd name="T48" fmla="*/ 874 w 2323"/>
                  <a:gd name="T49" fmla="*/ 771 h 1620"/>
                  <a:gd name="T50" fmla="*/ 1004 w 2323"/>
                  <a:gd name="T51" fmla="*/ 848 h 1620"/>
                  <a:gd name="T52" fmla="*/ 830 w 2323"/>
                  <a:gd name="T53" fmla="*/ 793 h 1620"/>
                  <a:gd name="T54" fmla="*/ 1008 w 2323"/>
                  <a:gd name="T55" fmla="*/ 714 h 1620"/>
                  <a:gd name="T56" fmla="*/ 1040 w 2323"/>
                  <a:gd name="T57" fmla="*/ 836 h 1620"/>
                  <a:gd name="T58" fmla="*/ 1135 w 2323"/>
                  <a:gd name="T59" fmla="*/ 832 h 1620"/>
                  <a:gd name="T60" fmla="*/ 1081 w 2323"/>
                  <a:gd name="T61" fmla="*/ 767 h 1620"/>
                  <a:gd name="T62" fmla="*/ 1188 w 2323"/>
                  <a:gd name="T63" fmla="*/ 667 h 1620"/>
                  <a:gd name="T64" fmla="*/ 1119 w 2323"/>
                  <a:gd name="T65" fmla="*/ 686 h 1620"/>
                  <a:gd name="T66" fmla="*/ 1172 w 2323"/>
                  <a:gd name="T67" fmla="*/ 756 h 1620"/>
                  <a:gd name="T68" fmla="*/ 1357 w 2323"/>
                  <a:gd name="T69" fmla="*/ 688 h 1620"/>
                  <a:gd name="T70" fmla="*/ 1276 w 2323"/>
                  <a:gd name="T71" fmla="*/ 870 h 1620"/>
                  <a:gd name="T72" fmla="*/ 1157 w 2323"/>
                  <a:gd name="T73" fmla="*/ 946 h 1620"/>
                  <a:gd name="T74" fmla="*/ 1221 w 2323"/>
                  <a:gd name="T75" fmla="*/ 905 h 1620"/>
                  <a:gd name="T76" fmla="*/ 1237 w 2323"/>
                  <a:gd name="T77" fmla="*/ 692 h 1620"/>
                  <a:gd name="T78" fmla="*/ 1267 w 2323"/>
                  <a:gd name="T79" fmla="*/ 655 h 1620"/>
                  <a:gd name="T80" fmla="*/ 1384 w 2323"/>
                  <a:gd name="T81" fmla="*/ 568 h 1620"/>
                  <a:gd name="T82" fmla="*/ 1350 w 2323"/>
                  <a:gd name="T83" fmla="*/ 603 h 1620"/>
                  <a:gd name="T84" fmla="*/ 1357 w 2323"/>
                  <a:gd name="T85" fmla="*/ 655 h 1620"/>
                  <a:gd name="T86" fmla="*/ 1475 w 2323"/>
                  <a:gd name="T87" fmla="*/ 867 h 1620"/>
                  <a:gd name="T88" fmla="*/ 1451 w 2323"/>
                  <a:gd name="T89" fmla="*/ 651 h 1620"/>
                  <a:gd name="T90" fmla="*/ 1546 w 2323"/>
                  <a:gd name="T91" fmla="*/ 820 h 1620"/>
                  <a:gd name="T92" fmla="*/ 1674 w 2323"/>
                  <a:gd name="T93" fmla="*/ 694 h 1620"/>
                  <a:gd name="T94" fmla="*/ 1631 w 2323"/>
                  <a:gd name="T95" fmla="*/ 864 h 1620"/>
                  <a:gd name="T96" fmla="*/ 1600 w 2323"/>
                  <a:gd name="T97" fmla="*/ 655 h 1620"/>
                  <a:gd name="T98" fmla="*/ 1664 w 2323"/>
                  <a:gd name="T99" fmla="*/ 657 h 1620"/>
                  <a:gd name="T100" fmla="*/ 1830 w 2323"/>
                  <a:gd name="T101" fmla="*/ 868 h 1620"/>
                  <a:gd name="T102" fmla="*/ 1737 w 2323"/>
                  <a:gd name="T103" fmla="*/ 703 h 1620"/>
                  <a:gd name="T104" fmla="*/ 1877 w 2323"/>
                  <a:gd name="T105" fmla="*/ 689 h 1620"/>
                  <a:gd name="T106" fmla="*/ 1776 w 2323"/>
                  <a:gd name="T107" fmla="*/ 794 h 1620"/>
                  <a:gd name="T108" fmla="*/ 1888 w 2323"/>
                  <a:gd name="T109" fmla="*/ 851 h 1620"/>
                  <a:gd name="T110" fmla="*/ 1954 w 2323"/>
                  <a:gd name="T111" fmla="*/ 771 h 1620"/>
                  <a:gd name="T112" fmla="*/ 2069 w 2323"/>
                  <a:gd name="T113" fmla="*/ 826 h 1620"/>
                  <a:gd name="T114" fmla="*/ 1970 w 2323"/>
                  <a:gd name="T115" fmla="*/ 864 h 1620"/>
                  <a:gd name="T116" fmla="*/ 2031 w 2323"/>
                  <a:gd name="T117" fmla="*/ 656 h 1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323" h="1620">
                    <a:moveTo>
                      <a:pt x="2322" y="703"/>
                    </a:moveTo>
                    <a:cubicBezTo>
                      <a:pt x="2317" y="578"/>
                      <a:pt x="2272" y="470"/>
                      <a:pt x="2187" y="378"/>
                    </a:cubicBezTo>
                    <a:cubicBezTo>
                      <a:pt x="2114" y="299"/>
                      <a:pt x="2024" y="249"/>
                      <a:pt x="1919" y="228"/>
                    </a:cubicBezTo>
                    <a:cubicBezTo>
                      <a:pt x="1817" y="209"/>
                      <a:pt x="1719" y="220"/>
                      <a:pt x="1624" y="261"/>
                    </a:cubicBezTo>
                    <a:cubicBezTo>
                      <a:pt x="1624" y="261"/>
                      <a:pt x="1623" y="261"/>
                      <a:pt x="1623" y="261"/>
                    </a:cubicBezTo>
                    <a:cubicBezTo>
                      <a:pt x="1553" y="146"/>
                      <a:pt x="1454" y="72"/>
                      <a:pt x="1319" y="54"/>
                    </a:cubicBezTo>
                    <a:cubicBezTo>
                      <a:pt x="1184" y="36"/>
                      <a:pt x="1068" y="80"/>
                      <a:pt x="972" y="175"/>
                    </a:cubicBezTo>
                    <a:cubicBezTo>
                      <a:pt x="964" y="167"/>
                      <a:pt x="957" y="158"/>
                      <a:pt x="950" y="150"/>
                    </a:cubicBezTo>
                    <a:cubicBezTo>
                      <a:pt x="879" y="71"/>
                      <a:pt x="791" y="23"/>
                      <a:pt x="686" y="5"/>
                    </a:cubicBezTo>
                    <a:cubicBezTo>
                      <a:pt x="672" y="3"/>
                      <a:pt x="657" y="2"/>
                      <a:pt x="643" y="0"/>
                    </a:cubicBezTo>
                    <a:cubicBezTo>
                      <a:pt x="642" y="0"/>
                      <a:pt x="641" y="0"/>
                      <a:pt x="640" y="0"/>
                    </a:cubicBezTo>
                    <a:cubicBezTo>
                      <a:pt x="623" y="0"/>
                      <a:pt x="606" y="0"/>
                      <a:pt x="589" y="0"/>
                    </a:cubicBezTo>
                    <a:cubicBezTo>
                      <a:pt x="581" y="1"/>
                      <a:pt x="572" y="1"/>
                      <a:pt x="564" y="2"/>
                    </a:cubicBezTo>
                    <a:cubicBezTo>
                      <a:pt x="484" y="11"/>
                      <a:pt x="411" y="40"/>
                      <a:pt x="347" y="88"/>
                    </a:cubicBezTo>
                    <a:cubicBezTo>
                      <a:pt x="259" y="154"/>
                      <a:pt x="202" y="240"/>
                      <a:pt x="177" y="347"/>
                    </a:cubicBezTo>
                    <a:cubicBezTo>
                      <a:pt x="170" y="376"/>
                      <a:pt x="166" y="405"/>
                      <a:pt x="165" y="434"/>
                    </a:cubicBezTo>
                    <a:cubicBezTo>
                      <a:pt x="163" y="500"/>
                      <a:pt x="175" y="564"/>
                      <a:pt x="201" y="625"/>
                    </a:cubicBezTo>
                    <a:cubicBezTo>
                      <a:pt x="201" y="625"/>
                      <a:pt x="201" y="626"/>
                      <a:pt x="202" y="627"/>
                    </a:cubicBezTo>
                    <a:cubicBezTo>
                      <a:pt x="108" y="684"/>
                      <a:pt x="46" y="765"/>
                      <a:pt x="20" y="872"/>
                    </a:cubicBezTo>
                    <a:cubicBezTo>
                      <a:pt x="0" y="955"/>
                      <a:pt x="6" y="1037"/>
                      <a:pt x="39" y="1116"/>
                    </a:cubicBezTo>
                    <a:cubicBezTo>
                      <a:pt x="75" y="1201"/>
                      <a:pt x="134" y="1266"/>
                      <a:pt x="215" y="1310"/>
                    </a:cubicBezTo>
                    <a:cubicBezTo>
                      <a:pt x="297" y="1354"/>
                      <a:pt x="384" y="1365"/>
                      <a:pt x="474" y="1347"/>
                    </a:cubicBezTo>
                    <a:cubicBezTo>
                      <a:pt x="510" y="1438"/>
                      <a:pt x="568" y="1510"/>
                      <a:pt x="652" y="1560"/>
                    </a:cubicBezTo>
                    <a:cubicBezTo>
                      <a:pt x="715" y="1598"/>
                      <a:pt x="784" y="1618"/>
                      <a:pt x="858" y="1619"/>
                    </a:cubicBezTo>
                    <a:cubicBezTo>
                      <a:pt x="942" y="1620"/>
                      <a:pt x="1020" y="1598"/>
                      <a:pt x="1091" y="1552"/>
                    </a:cubicBezTo>
                    <a:cubicBezTo>
                      <a:pt x="1162" y="1506"/>
                      <a:pt x="1214" y="1443"/>
                      <a:pt x="1248" y="1366"/>
                    </a:cubicBezTo>
                    <a:cubicBezTo>
                      <a:pt x="1260" y="1371"/>
                      <a:pt x="1271" y="1376"/>
                      <a:pt x="1283" y="1381"/>
                    </a:cubicBezTo>
                    <a:cubicBezTo>
                      <a:pt x="1335" y="1399"/>
                      <a:pt x="1387" y="1406"/>
                      <a:pt x="1441" y="1400"/>
                    </a:cubicBezTo>
                    <a:cubicBezTo>
                      <a:pt x="1565" y="1387"/>
                      <a:pt x="1659" y="1326"/>
                      <a:pt x="1723" y="1220"/>
                    </a:cubicBezTo>
                    <a:cubicBezTo>
                      <a:pt x="1725" y="1217"/>
                      <a:pt x="1727" y="1216"/>
                      <a:pt x="1730" y="1216"/>
                    </a:cubicBezTo>
                    <a:cubicBezTo>
                      <a:pt x="1774" y="1225"/>
                      <a:pt x="1817" y="1227"/>
                      <a:pt x="1861" y="1224"/>
                    </a:cubicBezTo>
                    <a:cubicBezTo>
                      <a:pt x="1925" y="1219"/>
                      <a:pt x="1986" y="1203"/>
                      <a:pt x="2043" y="1174"/>
                    </a:cubicBezTo>
                    <a:cubicBezTo>
                      <a:pt x="2089" y="1151"/>
                      <a:pt x="2131" y="1122"/>
                      <a:pt x="2168" y="1086"/>
                    </a:cubicBezTo>
                    <a:cubicBezTo>
                      <a:pt x="2224" y="1032"/>
                      <a:pt x="2266" y="968"/>
                      <a:pt x="2292" y="894"/>
                    </a:cubicBezTo>
                    <a:cubicBezTo>
                      <a:pt x="2311" y="844"/>
                      <a:pt x="2321" y="791"/>
                      <a:pt x="2322" y="737"/>
                    </a:cubicBezTo>
                    <a:cubicBezTo>
                      <a:pt x="2322" y="736"/>
                      <a:pt x="2322" y="734"/>
                      <a:pt x="2323" y="733"/>
                    </a:cubicBezTo>
                    <a:cubicBezTo>
                      <a:pt x="2323" y="726"/>
                      <a:pt x="2323" y="718"/>
                      <a:pt x="2323" y="711"/>
                    </a:cubicBezTo>
                    <a:cubicBezTo>
                      <a:pt x="2322" y="708"/>
                      <a:pt x="2322" y="706"/>
                      <a:pt x="2322" y="703"/>
                    </a:cubicBezTo>
                    <a:close/>
                    <a:moveTo>
                      <a:pt x="456" y="866"/>
                    </a:moveTo>
                    <a:cubicBezTo>
                      <a:pt x="451" y="867"/>
                      <a:pt x="446" y="868"/>
                      <a:pt x="441" y="868"/>
                    </a:cubicBezTo>
                    <a:cubicBezTo>
                      <a:pt x="436" y="869"/>
                      <a:pt x="431" y="869"/>
                      <a:pt x="426" y="869"/>
                    </a:cubicBezTo>
                    <a:cubicBezTo>
                      <a:pt x="398" y="869"/>
                      <a:pt x="373" y="862"/>
                      <a:pt x="350" y="848"/>
                    </a:cubicBezTo>
                    <a:cubicBezTo>
                      <a:pt x="342" y="844"/>
                      <a:pt x="342" y="843"/>
                      <a:pt x="345" y="835"/>
                    </a:cubicBezTo>
                    <a:cubicBezTo>
                      <a:pt x="348" y="829"/>
                      <a:pt x="350" y="823"/>
                      <a:pt x="352" y="816"/>
                    </a:cubicBezTo>
                    <a:cubicBezTo>
                      <a:pt x="355" y="809"/>
                      <a:pt x="356" y="808"/>
                      <a:pt x="363" y="813"/>
                    </a:cubicBezTo>
                    <a:cubicBezTo>
                      <a:pt x="375" y="821"/>
                      <a:pt x="388" y="827"/>
                      <a:pt x="402" y="830"/>
                    </a:cubicBezTo>
                    <a:cubicBezTo>
                      <a:pt x="415" y="833"/>
                      <a:pt x="428" y="835"/>
                      <a:pt x="441" y="832"/>
                    </a:cubicBezTo>
                    <a:cubicBezTo>
                      <a:pt x="446" y="830"/>
                      <a:pt x="452" y="827"/>
                      <a:pt x="456" y="823"/>
                    </a:cubicBezTo>
                    <a:cubicBezTo>
                      <a:pt x="465" y="814"/>
                      <a:pt x="464" y="799"/>
                      <a:pt x="452" y="792"/>
                    </a:cubicBezTo>
                    <a:cubicBezTo>
                      <a:pt x="445" y="787"/>
                      <a:pt x="437" y="784"/>
                      <a:pt x="428" y="781"/>
                    </a:cubicBezTo>
                    <a:cubicBezTo>
                      <a:pt x="412" y="775"/>
                      <a:pt x="396" y="771"/>
                      <a:pt x="380" y="764"/>
                    </a:cubicBezTo>
                    <a:cubicBezTo>
                      <a:pt x="363" y="756"/>
                      <a:pt x="352" y="742"/>
                      <a:pt x="350" y="723"/>
                    </a:cubicBezTo>
                    <a:cubicBezTo>
                      <a:pt x="346" y="692"/>
                      <a:pt x="363" y="665"/>
                      <a:pt x="393" y="655"/>
                    </a:cubicBezTo>
                    <a:cubicBezTo>
                      <a:pt x="419" y="647"/>
                      <a:pt x="445" y="649"/>
                      <a:pt x="470" y="657"/>
                    </a:cubicBezTo>
                    <a:cubicBezTo>
                      <a:pt x="479" y="659"/>
                      <a:pt x="487" y="664"/>
                      <a:pt x="495" y="668"/>
                    </a:cubicBezTo>
                    <a:cubicBezTo>
                      <a:pt x="499" y="669"/>
                      <a:pt x="500" y="672"/>
                      <a:pt x="498" y="676"/>
                    </a:cubicBezTo>
                    <a:cubicBezTo>
                      <a:pt x="495" y="683"/>
                      <a:pt x="493" y="691"/>
                      <a:pt x="490" y="699"/>
                    </a:cubicBezTo>
                    <a:cubicBezTo>
                      <a:pt x="488" y="703"/>
                      <a:pt x="486" y="704"/>
                      <a:pt x="482" y="702"/>
                    </a:cubicBezTo>
                    <a:cubicBezTo>
                      <a:pt x="464" y="692"/>
                      <a:pt x="445" y="687"/>
                      <a:pt x="424" y="686"/>
                    </a:cubicBezTo>
                    <a:cubicBezTo>
                      <a:pt x="416" y="686"/>
                      <a:pt x="409" y="687"/>
                      <a:pt x="402" y="692"/>
                    </a:cubicBezTo>
                    <a:cubicBezTo>
                      <a:pt x="389" y="701"/>
                      <a:pt x="389" y="717"/>
                      <a:pt x="402" y="725"/>
                    </a:cubicBezTo>
                    <a:cubicBezTo>
                      <a:pt x="413" y="731"/>
                      <a:pt x="425" y="735"/>
                      <a:pt x="437" y="739"/>
                    </a:cubicBezTo>
                    <a:cubicBezTo>
                      <a:pt x="451" y="745"/>
                      <a:pt x="466" y="749"/>
                      <a:pt x="479" y="757"/>
                    </a:cubicBezTo>
                    <a:cubicBezTo>
                      <a:pt x="493" y="766"/>
                      <a:pt x="502" y="778"/>
                      <a:pt x="504" y="795"/>
                    </a:cubicBezTo>
                    <a:cubicBezTo>
                      <a:pt x="509" y="829"/>
                      <a:pt x="489" y="857"/>
                      <a:pt x="456" y="866"/>
                    </a:cubicBezTo>
                    <a:close/>
                    <a:moveTo>
                      <a:pt x="696" y="857"/>
                    </a:moveTo>
                    <a:cubicBezTo>
                      <a:pt x="664" y="864"/>
                      <a:pt x="631" y="871"/>
                      <a:pt x="598" y="868"/>
                    </a:cubicBezTo>
                    <a:cubicBezTo>
                      <a:pt x="581" y="866"/>
                      <a:pt x="565" y="863"/>
                      <a:pt x="552" y="853"/>
                    </a:cubicBezTo>
                    <a:cubicBezTo>
                      <a:pt x="538" y="843"/>
                      <a:pt x="531" y="829"/>
                      <a:pt x="529" y="813"/>
                    </a:cubicBezTo>
                    <a:cubicBezTo>
                      <a:pt x="526" y="787"/>
                      <a:pt x="532" y="765"/>
                      <a:pt x="554" y="748"/>
                    </a:cubicBezTo>
                    <a:cubicBezTo>
                      <a:pt x="568" y="737"/>
                      <a:pt x="585" y="733"/>
                      <a:pt x="603" y="731"/>
                    </a:cubicBezTo>
                    <a:cubicBezTo>
                      <a:pt x="620" y="730"/>
                      <a:pt x="637" y="730"/>
                      <a:pt x="653" y="733"/>
                    </a:cubicBezTo>
                    <a:cubicBezTo>
                      <a:pt x="655" y="733"/>
                      <a:pt x="657" y="733"/>
                      <a:pt x="660" y="733"/>
                    </a:cubicBezTo>
                    <a:cubicBezTo>
                      <a:pt x="659" y="724"/>
                      <a:pt x="658" y="715"/>
                      <a:pt x="656" y="707"/>
                    </a:cubicBezTo>
                    <a:cubicBezTo>
                      <a:pt x="651" y="695"/>
                      <a:pt x="640" y="691"/>
                      <a:pt x="628" y="689"/>
                    </a:cubicBezTo>
                    <a:cubicBezTo>
                      <a:pt x="604" y="686"/>
                      <a:pt x="580" y="690"/>
                      <a:pt x="558" y="701"/>
                    </a:cubicBezTo>
                    <a:cubicBezTo>
                      <a:pt x="552" y="704"/>
                      <a:pt x="551" y="704"/>
                      <a:pt x="549" y="698"/>
                    </a:cubicBezTo>
                    <a:cubicBezTo>
                      <a:pt x="546" y="691"/>
                      <a:pt x="543" y="683"/>
                      <a:pt x="541" y="676"/>
                    </a:cubicBezTo>
                    <a:cubicBezTo>
                      <a:pt x="539" y="672"/>
                      <a:pt x="540" y="670"/>
                      <a:pt x="544" y="667"/>
                    </a:cubicBezTo>
                    <a:cubicBezTo>
                      <a:pt x="555" y="661"/>
                      <a:pt x="566" y="657"/>
                      <a:pt x="578" y="655"/>
                    </a:cubicBezTo>
                    <a:cubicBezTo>
                      <a:pt x="602" y="650"/>
                      <a:pt x="627" y="648"/>
                      <a:pt x="651" y="654"/>
                    </a:cubicBezTo>
                    <a:cubicBezTo>
                      <a:pt x="683" y="662"/>
                      <a:pt x="699" y="683"/>
                      <a:pt x="701" y="715"/>
                    </a:cubicBezTo>
                    <a:cubicBezTo>
                      <a:pt x="703" y="743"/>
                      <a:pt x="702" y="770"/>
                      <a:pt x="702" y="798"/>
                    </a:cubicBezTo>
                    <a:cubicBezTo>
                      <a:pt x="702" y="815"/>
                      <a:pt x="702" y="832"/>
                      <a:pt x="702" y="849"/>
                    </a:cubicBezTo>
                    <a:cubicBezTo>
                      <a:pt x="702" y="853"/>
                      <a:pt x="701" y="856"/>
                      <a:pt x="696" y="857"/>
                    </a:cubicBezTo>
                    <a:close/>
                    <a:moveTo>
                      <a:pt x="789" y="856"/>
                    </a:moveTo>
                    <a:cubicBezTo>
                      <a:pt x="789" y="864"/>
                      <a:pt x="789" y="864"/>
                      <a:pt x="781" y="864"/>
                    </a:cubicBezTo>
                    <a:cubicBezTo>
                      <a:pt x="771" y="864"/>
                      <a:pt x="761" y="864"/>
                      <a:pt x="752" y="864"/>
                    </a:cubicBezTo>
                    <a:cubicBezTo>
                      <a:pt x="746" y="864"/>
                      <a:pt x="745" y="863"/>
                      <a:pt x="745" y="857"/>
                    </a:cubicBezTo>
                    <a:cubicBezTo>
                      <a:pt x="745" y="810"/>
                      <a:pt x="745" y="763"/>
                      <a:pt x="745" y="716"/>
                    </a:cubicBezTo>
                    <a:cubicBezTo>
                      <a:pt x="745" y="670"/>
                      <a:pt x="745" y="623"/>
                      <a:pt x="745" y="577"/>
                    </a:cubicBezTo>
                    <a:cubicBezTo>
                      <a:pt x="745" y="569"/>
                      <a:pt x="746" y="569"/>
                      <a:pt x="753" y="569"/>
                    </a:cubicBezTo>
                    <a:cubicBezTo>
                      <a:pt x="763" y="569"/>
                      <a:pt x="772" y="569"/>
                      <a:pt x="782" y="569"/>
                    </a:cubicBezTo>
                    <a:cubicBezTo>
                      <a:pt x="789" y="569"/>
                      <a:pt x="789" y="569"/>
                      <a:pt x="789" y="576"/>
                    </a:cubicBezTo>
                    <a:cubicBezTo>
                      <a:pt x="789" y="613"/>
                      <a:pt x="789" y="649"/>
                      <a:pt x="789" y="685"/>
                    </a:cubicBezTo>
                    <a:cubicBezTo>
                      <a:pt x="789" y="742"/>
                      <a:pt x="789" y="799"/>
                      <a:pt x="789" y="856"/>
                    </a:cubicBezTo>
                    <a:close/>
                    <a:moveTo>
                      <a:pt x="1012" y="766"/>
                    </a:moveTo>
                    <a:cubicBezTo>
                      <a:pt x="1011" y="771"/>
                      <a:pt x="1008" y="771"/>
                      <a:pt x="1004" y="771"/>
                    </a:cubicBezTo>
                    <a:cubicBezTo>
                      <a:pt x="962" y="771"/>
                      <a:pt x="921" y="771"/>
                      <a:pt x="880" y="771"/>
                    </a:cubicBezTo>
                    <a:cubicBezTo>
                      <a:pt x="878" y="771"/>
                      <a:pt x="876" y="771"/>
                      <a:pt x="874" y="771"/>
                    </a:cubicBezTo>
                    <a:cubicBezTo>
                      <a:pt x="874" y="809"/>
                      <a:pt x="892" y="826"/>
                      <a:pt x="921" y="830"/>
                    </a:cubicBezTo>
                    <a:cubicBezTo>
                      <a:pt x="943" y="833"/>
                      <a:pt x="965" y="830"/>
                      <a:pt x="986" y="822"/>
                    </a:cubicBezTo>
                    <a:cubicBezTo>
                      <a:pt x="992" y="820"/>
                      <a:pt x="994" y="820"/>
                      <a:pt x="996" y="826"/>
                    </a:cubicBezTo>
                    <a:cubicBezTo>
                      <a:pt x="998" y="834"/>
                      <a:pt x="1001" y="841"/>
                      <a:pt x="1004" y="848"/>
                    </a:cubicBezTo>
                    <a:cubicBezTo>
                      <a:pt x="1005" y="852"/>
                      <a:pt x="1004" y="854"/>
                      <a:pt x="1000" y="856"/>
                    </a:cubicBezTo>
                    <a:cubicBezTo>
                      <a:pt x="987" y="862"/>
                      <a:pt x="973" y="866"/>
                      <a:pt x="958" y="867"/>
                    </a:cubicBezTo>
                    <a:cubicBezTo>
                      <a:pt x="938" y="869"/>
                      <a:pt x="918" y="869"/>
                      <a:pt x="898" y="864"/>
                    </a:cubicBezTo>
                    <a:cubicBezTo>
                      <a:pt x="861" y="854"/>
                      <a:pt x="837" y="831"/>
                      <a:pt x="830" y="793"/>
                    </a:cubicBezTo>
                    <a:cubicBezTo>
                      <a:pt x="824" y="763"/>
                      <a:pt x="825" y="732"/>
                      <a:pt x="838" y="704"/>
                    </a:cubicBezTo>
                    <a:cubicBezTo>
                      <a:pt x="853" y="671"/>
                      <a:pt x="879" y="654"/>
                      <a:pt x="915" y="651"/>
                    </a:cubicBezTo>
                    <a:cubicBezTo>
                      <a:pt x="929" y="650"/>
                      <a:pt x="943" y="651"/>
                      <a:pt x="957" y="656"/>
                    </a:cubicBezTo>
                    <a:cubicBezTo>
                      <a:pt x="985" y="666"/>
                      <a:pt x="1001" y="686"/>
                      <a:pt x="1008" y="714"/>
                    </a:cubicBezTo>
                    <a:cubicBezTo>
                      <a:pt x="1013" y="731"/>
                      <a:pt x="1013" y="748"/>
                      <a:pt x="1012" y="766"/>
                    </a:cubicBezTo>
                    <a:close/>
                    <a:moveTo>
                      <a:pt x="1120" y="870"/>
                    </a:moveTo>
                    <a:cubicBezTo>
                      <a:pt x="1093" y="869"/>
                      <a:pt x="1067" y="862"/>
                      <a:pt x="1044" y="847"/>
                    </a:cubicBezTo>
                    <a:cubicBezTo>
                      <a:pt x="1037" y="844"/>
                      <a:pt x="1037" y="843"/>
                      <a:pt x="1040" y="836"/>
                    </a:cubicBezTo>
                    <a:cubicBezTo>
                      <a:pt x="1042" y="829"/>
                      <a:pt x="1045" y="822"/>
                      <a:pt x="1047" y="815"/>
                    </a:cubicBezTo>
                    <a:cubicBezTo>
                      <a:pt x="1049" y="809"/>
                      <a:pt x="1051" y="809"/>
                      <a:pt x="1056" y="812"/>
                    </a:cubicBezTo>
                    <a:cubicBezTo>
                      <a:pt x="1066" y="817"/>
                      <a:pt x="1076" y="823"/>
                      <a:pt x="1087" y="827"/>
                    </a:cubicBezTo>
                    <a:cubicBezTo>
                      <a:pt x="1103" y="833"/>
                      <a:pt x="1119" y="835"/>
                      <a:pt x="1135" y="832"/>
                    </a:cubicBezTo>
                    <a:cubicBezTo>
                      <a:pt x="1148" y="829"/>
                      <a:pt x="1155" y="821"/>
                      <a:pt x="1156" y="810"/>
                    </a:cubicBezTo>
                    <a:cubicBezTo>
                      <a:pt x="1157" y="803"/>
                      <a:pt x="1155" y="796"/>
                      <a:pt x="1148" y="793"/>
                    </a:cubicBezTo>
                    <a:cubicBezTo>
                      <a:pt x="1142" y="789"/>
                      <a:pt x="1135" y="786"/>
                      <a:pt x="1128" y="783"/>
                    </a:cubicBezTo>
                    <a:cubicBezTo>
                      <a:pt x="1113" y="777"/>
                      <a:pt x="1096" y="773"/>
                      <a:pt x="1081" y="767"/>
                    </a:cubicBezTo>
                    <a:cubicBezTo>
                      <a:pt x="1065" y="760"/>
                      <a:pt x="1052" y="750"/>
                      <a:pt x="1047" y="733"/>
                    </a:cubicBezTo>
                    <a:cubicBezTo>
                      <a:pt x="1038" y="705"/>
                      <a:pt x="1049" y="672"/>
                      <a:pt x="1082" y="657"/>
                    </a:cubicBezTo>
                    <a:cubicBezTo>
                      <a:pt x="1099" y="650"/>
                      <a:pt x="1116" y="649"/>
                      <a:pt x="1134" y="651"/>
                    </a:cubicBezTo>
                    <a:cubicBezTo>
                      <a:pt x="1153" y="652"/>
                      <a:pt x="1171" y="657"/>
                      <a:pt x="1188" y="667"/>
                    </a:cubicBezTo>
                    <a:cubicBezTo>
                      <a:pt x="1194" y="670"/>
                      <a:pt x="1195" y="671"/>
                      <a:pt x="1192" y="677"/>
                    </a:cubicBezTo>
                    <a:cubicBezTo>
                      <a:pt x="1190" y="684"/>
                      <a:pt x="1187" y="691"/>
                      <a:pt x="1185" y="698"/>
                    </a:cubicBezTo>
                    <a:cubicBezTo>
                      <a:pt x="1183" y="703"/>
                      <a:pt x="1181" y="704"/>
                      <a:pt x="1176" y="701"/>
                    </a:cubicBezTo>
                    <a:cubicBezTo>
                      <a:pt x="1158" y="692"/>
                      <a:pt x="1139" y="687"/>
                      <a:pt x="1119" y="686"/>
                    </a:cubicBezTo>
                    <a:cubicBezTo>
                      <a:pt x="1111" y="686"/>
                      <a:pt x="1104" y="687"/>
                      <a:pt x="1098" y="691"/>
                    </a:cubicBezTo>
                    <a:cubicBezTo>
                      <a:pt x="1084" y="700"/>
                      <a:pt x="1083" y="717"/>
                      <a:pt x="1097" y="725"/>
                    </a:cubicBezTo>
                    <a:cubicBezTo>
                      <a:pt x="1106" y="730"/>
                      <a:pt x="1116" y="734"/>
                      <a:pt x="1126" y="738"/>
                    </a:cubicBezTo>
                    <a:cubicBezTo>
                      <a:pt x="1142" y="743"/>
                      <a:pt x="1158" y="747"/>
                      <a:pt x="1172" y="756"/>
                    </a:cubicBezTo>
                    <a:cubicBezTo>
                      <a:pt x="1186" y="764"/>
                      <a:pt x="1196" y="775"/>
                      <a:pt x="1199" y="792"/>
                    </a:cubicBezTo>
                    <a:cubicBezTo>
                      <a:pt x="1205" y="827"/>
                      <a:pt x="1185" y="858"/>
                      <a:pt x="1149" y="866"/>
                    </a:cubicBezTo>
                    <a:cubicBezTo>
                      <a:pt x="1140" y="868"/>
                      <a:pt x="1130" y="868"/>
                      <a:pt x="1120" y="870"/>
                    </a:cubicBezTo>
                    <a:close/>
                    <a:moveTo>
                      <a:pt x="1357" y="688"/>
                    </a:moveTo>
                    <a:cubicBezTo>
                      <a:pt x="1356" y="691"/>
                      <a:pt x="1354" y="692"/>
                      <a:pt x="1351" y="692"/>
                    </a:cubicBezTo>
                    <a:cubicBezTo>
                      <a:pt x="1338" y="692"/>
                      <a:pt x="1326" y="692"/>
                      <a:pt x="1313" y="691"/>
                    </a:cubicBezTo>
                    <a:cubicBezTo>
                      <a:pt x="1309" y="691"/>
                      <a:pt x="1308" y="693"/>
                      <a:pt x="1307" y="697"/>
                    </a:cubicBezTo>
                    <a:cubicBezTo>
                      <a:pt x="1297" y="754"/>
                      <a:pt x="1287" y="812"/>
                      <a:pt x="1276" y="870"/>
                    </a:cubicBezTo>
                    <a:cubicBezTo>
                      <a:pt x="1273" y="887"/>
                      <a:pt x="1269" y="904"/>
                      <a:pt x="1261" y="919"/>
                    </a:cubicBezTo>
                    <a:cubicBezTo>
                      <a:pt x="1248" y="945"/>
                      <a:pt x="1227" y="959"/>
                      <a:pt x="1198" y="960"/>
                    </a:cubicBezTo>
                    <a:cubicBezTo>
                      <a:pt x="1186" y="960"/>
                      <a:pt x="1173" y="960"/>
                      <a:pt x="1162" y="956"/>
                    </a:cubicBezTo>
                    <a:cubicBezTo>
                      <a:pt x="1156" y="954"/>
                      <a:pt x="1155" y="952"/>
                      <a:pt x="1157" y="946"/>
                    </a:cubicBezTo>
                    <a:cubicBezTo>
                      <a:pt x="1160" y="939"/>
                      <a:pt x="1163" y="931"/>
                      <a:pt x="1166" y="924"/>
                    </a:cubicBezTo>
                    <a:cubicBezTo>
                      <a:pt x="1167" y="919"/>
                      <a:pt x="1169" y="918"/>
                      <a:pt x="1174" y="920"/>
                    </a:cubicBezTo>
                    <a:cubicBezTo>
                      <a:pt x="1182" y="923"/>
                      <a:pt x="1191" y="923"/>
                      <a:pt x="1200" y="922"/>
                    </a:cubicBezTo>
                    <a:cubicBezTo>
                      <a:pt x="1211" y="920"/>
                      <a:pt x="1217" y="913"/>
                      <a:pt x="1221" y="905"/>
                    </a:cubicBezTo>
                    <a:cubicBezTo>
                      <a:pt x="1229" y="890"/>
                      <a:pt x="1232" y="874"/>
                      <a:pt x="1235" y="858"/>
                    </a:cubicBezTo>
                    <a:cubicBezTo>
                      <a:pt x="1243" y="814"/>
                      <a:pt x="1251" y="770"/>
                      <a:pt x="1258" y="726"/>
                    </a:cubicBezTo>
                    <a:cubicBezTo>
                      <a:pt x="1260" y="715"/>
                      <a:pt x="1262" y="704"/>
                      <a:pt x="1265" y="692"/>
                    </a:cubicBezTo>
                    <a:cubicBezTo>
                      <a:pt x="1255" y="692"/>
                      <a:pt x="1246" y="692"/>
                      <a:pt x="1237" y="692"/>
                    </a:cubicBezTo>
                    <a:cubicBezTo>
                      <a:pt x="1231" y="692"/>
                      <a:pt x="1230" y="691"/>
                      <a:pt x="1231" y="685"/>
                    </a:cubicBezTo>
                    <a:cubicBezTo>
                      <a:pt x="1232" y="677"/>
                      <a:pt x="1234" y="668"/>
                      <a:pt x="1235" y="660"/>
                    </a:cubicBezTo>
                    <a:cubicBezTo>
                      <a:pt x="1236" y="656"/>
                      <a:pt x="1238" y="655"/>
                      <a:pt x="1242" y="655"/>
                    </a:cubicBezTo>
                    <a:cubicBezTo>
                      <a:pt x="1250" y="655"/>
                      <a:pt x="1259" y="655"/>
                      <a:pt x="1267" y="655"/>
                    </a:cubicBezTo>
                    <a:cubicBezTo>
                      <a:pt x="1270" y="655"/>
                      <a:pt x="1271" y="654"/>
                      <a:pt x="1271" y="651"/>
                    </a:cubicBezTo>
                    <a:cubicBezTo>
                      <a:pt x="1274" y="634"/>
                      <a:pt x="1278" y="618"/>
                      <a:pt x="1286" y="603"/>
                    </a:cubicBezTo>
                    <a:cubicBezTo>
                      <a:pt x="1299" y="579"/>
                      <a:pt x="1320" y="567"/>
                      <a:pt x="1346" y="565"/>
                    </a:cubicBezTo>
                    <a:cubicBezTo>
                      <a:pt x="1359" y="564"/>
                      <a:pt x="1371" y="565"/>
                      <a:pt x="1384" y="568"/>
                    </a:cubicBezTo>
                    <a:cubicBezTo>
                      <a:pt x="1391" y="570"/>
                      <a:pt x="1392" y="571"/>
                      <a:pt x="1389" y="578"/>
                    </a:cubicBezTo>
                    <a:cubicBezTo>
                      <a:pt x="1386" y="586"/>
                      <a:pt x="1384" y="593"/>
                      <a:pt x="1381" y="601"/>
                    </a:cubicBezTo>
                    <a:cubicBezTo>
                      <a:pt x="1380" y="605"/>
                      <a:pt x="1378" y="605"/>
                      <a:pt x="1374" y="605"/>
                    </a:cubicBezTo>
                    <a:cubicBezTo>
                      <a:pt x="1366" y="603"/>
                      <a:pt x="1358" y="602"/>
                      <a:pt x="1350" y="603"/>
                    </a:cubicBezTo>
                    <a:cubicBezTo>
                      <a:pt x="1339" y="603"/>
                      <a:pt x="1331" y="609"/>
                      <a:pt x="1325" y="618"/>
                    </a:cubicBezTo>
                    <a:cubicBezTo>
                      <a:pt x="1319" y="629"/>
                      <a:pt x="1317" y="642"/>
                      <a:pt x="1315" y="655"/>
                    </a:cubicBezTo>
                    <a:cubicBezTo>
                      <a:pt x="1326" y="655"/>
                      <a:pt x="1337" y="655"/>
                      <a:pt x="1347" y="655"/>
                    </a:cubicBezTo>
                    <a:cubicBezTo>
                      <a:pt x="1351" y="655"/>
                      <a:pt x="1354" y="655"/>
                      <a:pt x="1357" y="655"/>
                    </a:cubicBezTo>
                    <a:cubicBezTo>
                      <a:pt x="1361" y="655"/>
                      <a:pt x="1362" y="657"/>
                      <a:pt x="1362" y="660"/>
                    </a:cubicBezTo>
                    <a:cubicBezTo>
                      <a:pt x="1360" y="669"/>
                      <a:pt x="1359" y="678"/>
                      <a:pt x="1357" y="688"/>
                    </a:cubicBezTo>
                    <a:close/>
                    <a:moveTo>
                      <a:pt x="1546" y="820"/>
                    </a:moveTo>
                    <a:cubicBezTo>
                      <a:pt x="1531" y="849"/>
                      <a:pt x="1507" y="864"/>
                      <a:pt x="1475" y="867"/>
                    </a:cubicBezTo>
                    <a:cubicBezTo>
                      <a:pt x="1458" y="869"/>
                      <a:pt x="1441" y="868"/>
                      <a:pt x="1425" y="862"/>
                    </a:cubicBezTo>
                    <a:cubicBezTo>
                      <a:pt x="1399" y="853"/>
                      <a:pt x="1381" y="834"/>
                      <a:pt x="1372" y="808"/>
                    </a:cubicBezTo>
                    <a:cubicBezTo>
                      <a:pt x="1361" y="774"/>
                      <a:pt x="1361" y="740"/>
                      <a:pt x="1374" y="707"/>
                    </a:cubicBezTo>
                    <a:cubicBezTo>
                      <a:pt x="1388" y="673"/>
                      <a:pt x="1414" y="655"/>
                      <a:pt x="1451" y="651"/>
                    </a:cubicBezTo>
                    <a:cubicBezTo>
                      <a:pt x="1469" y="650"/>
                      <a:pt x="1488" y="651"/>
                      <a:pt x="1505" y="659"/>
                    </a:cubicBezTo>
                    <a:cubicBezTo>
                      <a:pt x="1534" y="673"/>
                      <a:pt x="1549" y="697"/>
                      <a:pt x="1556" y="727"/>
                    </a:cubicBezTo>
                    <a:cubicBezTo>
                      <a:pt x="1558" y="738"/>
                      <a:pt x="1558" y="749"/>
                      <a:pt x="1560" y="760"/>
                    </a:cubicBezTo>
                    <a:cubicBezTo>
                      <a:pt x="1559" y="781"/>
                      <a:pt x="1556" y="801"/>
                      <a:pt x="1546" y="820"/>
                    </a:cubicBezTo>
                    <a:close/>
                    <a:moveTo>
                      <a:pt x="1718" y="663"/>
                    </a:moveTo>
                    <a:cubicBezTo>
                      <a:pt x="1715" y="672"/>
                      <a:pt x="1712" y="681"/>
                      <a:pt x="1709" y="690"/>
                    </a:cubicBezTo>
                    <a:cubicBezTo>
                      <a:pt x="1707" y="695"/>
                      <a:pt x="1703" y="694"/>
                      <a:pt x="1699" y="694"/>
                    </a:cubicBezTo>
                    <a:cubicBezTo>
                      <a:pt x="1691" y="694"/>
                      <a:pt x="1682" y="693"/>
                      <a:pt x="1674" y="694"/>
                    </a:cubicBezTo>
                    <a:cubicBezTo>
                      <a:pt x="1655" y="698"/>
                      <a:pt x="1645" y="712"/>
                      <a:pt x="1641" y="730"/>
                    </a:cubicBezTo>
                    <a:cubicBezTo>
                      <a:pt x="1639" y="740"/>
                      <a:pt x="1638" y="751"/>
                      <a:pt x="1638" y="762"/>
                    </a:cubicBezTo>
                    <a:cubicBezTo>
                      <a:pt x="1638" y="793"/>
                      <a:pt x="1638" y="825"/>
                      <a:pt x="1638" y="857"/>
                    </a:cubicBezTo>
                    <a:cubicBezTo>
                      <a:pt x="1638" y="863"/>
                      <a:pt x="1638" y="864"/>
                      <a:pt x="1631" y="864"/>
                    </a:cubicBezTo>
                    <a:cubicBezTo>
                      <a:pt x="1621" y="864"/>
                      <a:pt x="1611" y="864"/>
                      <a:pt x="1600" y="864"/>
                    </a:cubicBezTo>
                    <a:cubicBezTo>
                      <a:pt x="1596" y="864"/>
                      <a:pt x="1594" y="862"/>
                      <a:pt x="1594" y="858"/>
                    </a:cubicBezTo>
                    <a:cubicBezTo>
                      <a:pt x="1594" y="792"/>
                      <a:pt x="1594" y="727"/>
                      <a:pt x="1594" y="661"/>
                    </a:cubicBezTo>
                    <a:cubicBezTo>
                      <a:pt x="1594" y="657"/>
                      <a:pt x="1596" y="655"/>
                      <a:pt x="1600" y="655"/>
                    </a:cubicBezTo>
                    <a:cubicBezTo>
                      <a:pt x="1611" y="655"/>
                      <a:pt x="1621" y="655"/>
                      <a:pt x="1631" y="655"/>
                    </a:cubicBezTo>
                    <a:cubicBezTo>
                      <a:pt x="1635" y="655"/>
                      <a:pt x="1637" y="657"/>
                      <a:pt x="1637" y="661"/>
                    </a:cubicBezTo>
                    <a:cubicBezTo>
                      <a:pt x="1637" y="665"/>
                      <a:pt x="1637" y="669"/>
                      <a:pt x="1637" y="675"/>
                    </a:cubicBezTo>
                    <a:cubicBezTo>
                      <a:pt x="1646" y="666"/>
                      <a:pt x="1654" y="660"/>
                      <a:pt x="1664" y="657"/>
                    </a:cubicBezTo>
                    <a:cubicBezTo>
                      <a:pt x="1681" y="651"/>
                      <a:pt x="1698" y="653"/>
                      <a:pt x="1715" y="657"/>
                    </a:cubicBezTo>
                    <a:cubicBezTo>
                      <a:pt x="1719" y="658"/>
                      <a:pt x="1720" y="660"/>
                      <a:pt x="1718" y="663"/>
                    </a:cubicBezTo>
                    <a:close/>
                    <a:moveTo>
                      <a:pt x="1884" y="859"/>
                    </a:moveTo>
                    <a:cubicBezTo>
                      <a:pt x="1866" y="865"/>
                      <a:pt x="1848" y="868"/>
                      <a:pt x="1830" y="868"/>
                    </a:cubicBezTo>
                    <a:cubicBezTo>
                      <a:pt x="1829" y="869"/>
                      <a:pt x="1829" y="869"/>
                      <a:pt x="1829" y="870"/>
                    </a:cubicBezTo>
                    <a:cubicBezTo>
                      <a:pt x="1816" y="867"/>
                      <a:pt x="1802" y="866"/>
                      <a:pt x="1789" y="862"/>
                    </a:cubicBezTo>
                    <a:cubicBezTo>
                      <a:pt x="1764" y="855"/>
                      <a:pt x="1747" y="839"/>
                      <a:pt x="1737" y="816"/>
                    </a:cubicBezTo>
                    <a:cubicBezTo>
                      <a:pt x="1720" y="778"/>
                      <a:pt x="1720" y="740"/>
                      <a:pt x="1737" y="703"/>
                    </a:cubicBezTo>
                    <a:cubicBezTo>
                      <a:pt x="1751" y="672"/>
                      <a:pt x="1777" y="656"/>
                      <a:pt x="1811" y="652"/>
                    </a:cubicBezTo>
                    <a:cubicBezTo>
                      <a:pt x="1834" y="649"/>
                      <a:pt x="1857" y="651"/>
                      <a:pt x="1880" y="658"/>
                    </a:cubicBezTo>
                    <a:cubicBezTo>
                      <a:pt x="1887" y="660"/>
                      <a:pt x="1887" y="661"/>
                      <a:pt x="1885" y="669"/>
                    </a:cubicBezTo>
                    <a:cubicBezTo>
                      <a:pt x="1882" y="675"/>
                      <a:pt x="1880" y="682"/>
                      <a:pt x="1877" y="689"/>
                    </a:cubicBezTo>
                    <a:cubicBezTo>
                      <a:pt x="1875" y="695"/>
                      <a:pt x="1875" y="695"/>
                      <a:pt x="1869" y="694"/>
                    </a:cubicBezTo>
                    <a:cubicBezTo>
                      <a:pt x="1854" y="689"/>
                      <a:pt x="1839" y="688"/>
                      <a:pt x="1824" y="689"/>
                    </a:cubicBezTo>
                    <a:cubicBezTo>
                      <a:pt x="1801" y="690"/>
                      <a:pt x="1785" y="702"/>
                      <a:pt x="1777" y="724"/>
                    </a:cubicBezTo>
                    <a:cubicBezTo>
                      <a:pt x="1768" y="747"/>
                      <a:pt x="1768" y="771"/>
                      <a:pt x="1776" y="794"/>
                    </a:cubicBezTo>
                    <a:cubicBezTo>
                      <a:pt x="1784" y="817"/>
                      <a:pt x="1804" y="830"/>
                      <a:pt x="1830" y="830"/>
                    </a:cubicBezTo>
                    <a:cubicBezTo>
                      <a:pt x="1844" y="830"/>
                      <a:pt x="1858" y="829"/>
                      <a:pt x="1872" y="824"/>
                    </a:cubicBezTo>
                    <a:cubicBezTo>
                      <a:pt x="1875" y="823"/>
                      <a:pt x="1878" y="824"/>
                      <a:pt x="1879" y="827"/>
                    </a:cubicBezTo>
                    <a:cubicBezTo>
                      <a:pt x="1882" y="835"/>
                      <a:pt x="1885" y="843"/>
                      <a:pt x="1888" y="851"/>
                    </a:cubicBezTo>
                    <a:cubicBezTo>
                      <a:pt x="1889" y="855"/>
                      <a:pt x="1888" y="858"/>
                      <a:pt x="1884" y="859"/>
                    </a:cubicBezTo>
                    <a:close/>
                    <a:moveTo>
                      <a:pt x="2085" y="765"/>
                    </a:moveTo>
                    <a:cubicBezTo>
                      <a:pt x="2085" y="770"/>
                      <a:pt x="2083" y="771"/>
                      <a:pt x="2078" y="771"/>
                    </a:cubicBezTo>
                    <a:cubicBezTo>
                      <a:pt x="2036" y="771"/>
                      <a:pt x="1995" y="771"/>
                      <a:pt x="1954" y="771"/>
                    </a:cubicBezTo>
                    <a:cubicBezTo>
                      <a:pt x="1952" y="771"/>
                      <a:pt x="1950" y="771"/>
                      <a:pt x="1948" y="771"/>
                    </a:cubicBezTo>
                    <a:cubicBezTo>
                      <a:pt x="1944" y="801"/>
                      <a:pt x="1965" y="826"/>
                      <a:pt x="1995" y="830"/>
                    </a:cubicBezTo>
                    <a:cubicBezTo>
                      <a:pt x="2017" y="833"/>
                      <a:pt x="2039" y="830"/>
                      <a:pt x="2060" y="822"/>
                    </a:cubicBezTo>
                    <a:cubicBezTo>
                      <a:pt x="2066" y="820"/>
                      <a:pt x="2067" y="820"/>
                      <a:pt x="2069" y="826"/>
                    </a:cubicBezTo>
                    <a:cubicBezTo>
                      <a:pt x="2072" y="833"/>
                      <a:pt x="2075" y="841"/>
                      <a:pt x="2077" y="848"/>
                    </a:cubicBezTo>
                    <a:cubicBezTo>
                      <a:pt x="2079" y="852"/>
                      <a:pt x="2078" y="854"/>
                      <a:pt x="2074" y="856"/>
                    </a:cubicBezTo>
                    <a:cubicBezTo>
                      <a:pt x="2061" y="862"/>
                      <a:pt x="2047" y="866"/>
                      <a:pt x="2032" y="867"/>
                    </a:cubicBezTo>
                    <a:cubicBezTo>
                      <a:pt x="2011" y="869"/>
                      <a:pt x="1990" y="869"/>
                      <a:pt x="1970" y="864"/>
                    </a:cubicBezTo>
                    <a:cubicBezTo>
                      <a:pt x="1933" y="854"/>
                      <a:pt x="1908" y="826"/>
                      <a:pt x="1902" y="787"/>
                    </a:cubicBezTo>
                    <a:cubicBezTo>
                      <a:pt x="1898" y="760"/>
                      <a:pt x="1899" y="733"/>
                      <a:pt x="1910" y="708"/>
                    </a:cubicBezTo>
                    <a:cubicBezTo>
                      <a:pt x="1924" y="673"/>
                      <a:pt x="1951" y="654"/>
                      <a:pt x="1988" y="651"/>
                    </a:cubicBezTo>
                    <a:cubicBezTo>
                      <a:pt x="2003" y="650"/>
                      <a:pt x="2017" y="651"/>
                      <a:pt x="2031" y="656"/>
                    </a:cubicBezTo>
                    <a:cubicBezTo>
                      <a:pt x="2055" y="664"/>
                      <a:pt x="2071" y="682"/>
                      <a:pt x="2080" y="706"/>
                    </a:cubicBezTo>
                    <a:cubicBezTo>
                      <a:pt x="2086" y="725"/>
                      <a:pt x="2087" y="745"/>
                      <a:pt x="2085" y="765"/>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1" name="Rectangle 72">
            <a:extLst>
              <a:ext uri="{FF2B5EF4-FFF2-40B4-BE49-F238E27FC236}">
                <a16:creationId xmlns:a16="http://schemas.microsoft.com/office/drawing/2014/main" id="{92264BDD-FCF6-4E00-B35A-311E41243862}"/>
              </a:ext>
            </a:extLst>
          </p:cNvPr>
          <p:cNvSpPr/>
          <p:nvPr/>
        </p:nvSpPr>
        <p:spPr bwMode="auto">
          <a:xfrm>
            <a:off x="8014773" y="4086357"/>
            <a:ext cx="1387632" cy="2420038"/>
          </a:xfrm>
          <a:custGeom>
            <a:avLst/>
            <a:gdLst>
              <a:gd name="connsiteX0" fmla="*/ 0 w 11201401"/>
              <a:gd name="connsiteY0" fmla="*/ 0 h 1676400"/>
              <a:gd name="connsiteX1" fmla="*/ 11201401 w 11201401"/>
              <a:gd name="connsiteY1" fmla="*/ 0 h 1676400"/>
              <a:gd name="connsiteX2" fmla="*/ 11201401 w 11201401"/>
              <a:gd name="connsiteY2" fmla="*/ 1676400 h 1676400"/>
              <a:gd name="connsiteX3" fmla="*/ 0 w 11201401"/>
              <a:gd name="connsiteY3" fmla="*/ 1676400 h 1676400"/>
              <a:gd name="connsiteX4" fmla="*/ 0 w 11201401"/>
              <a:gd name="connsiteY4" fmla="*/ 0 h 1676400"/>
              <a:gd name="connsiteX0" fmla="*/ 123825 w 11325226"/>
              <a:gd name="connsiteY0" fmla="*/ 0 h 5067300"/>
              <a:gd name="connsiteX1" fmla="*/ 11325226 w 11325226"/>
              <a:gd name="connsiteY1" fmla="*/ 0 h 5067300"/>
              <a:gd name="connsiteX2" fmla="*/ 11325226 w 11325226"/>
              <a:gd name="connsiteY2" fmla="*/ 1676400 h 5067300"/>
              <a:gd name="connsiteX3" fmla="*/ 0 w 11325226"/>
              <a:gd name="connsiteY3" fmla="*/ 5067300 h 5067300"/>
              <a:gd name="connsiteX4" fmla="*/ 123825 w 11325226"/>
              <a:gd name="connsiteY4" fmla="*/ 0 h 5067300"/>
              <a:gd name="connsiteX0" fmla="*/ 19050 w 11325226"/>
              <a:gd name="connsiteY0" fmla="*/ 3333750 h 5067300"/>
              <a:gd name="connsiteX1" fmla="*/ 11325226 w 11325226"/>
              <a:gd name="connsiteY1" fmla="*/ 0 h 5067300"/>
              <a:gd name="connsiteX2" fmla="*/ 11325226 w 11325226"/>
              <a:gd name="connsiteY2" fmla="*/ 1676400 h 5067300"/>
              <a:gd name="connsiteX3" fmla="*/ 0 w 11325226"/>
              <a:gd name="connsiteY3" fmla="*/ 5067300 h 5067300"/>
              <a:gd name="connsiteX4" fmla="*/ 19050 w 11325226"/>
              <a:gd name="connsiteY4" fmla="*/ 3333750 h 5067300"/>
              <a:gd name="connsiteX0" fmla="*/ 285750 w 11325226"/>
              <a:gd name="connsiteY0" fmla="*/ 1962150 h 5067300"/>
              <a:gd name="connsiteX1" fmla="*/ 11325226 w 11325226"/>
              <a:gd name="connsiteY1" fmla="*/ 0 h 5067300"/>
              <a:gd name="connsiteX2" fmla="*/ 11325226 w 11325226"/>
              <a:gd name="connsiteY2" fmla="*/ 1676400 h 5067300"/>
              <a:gd name="connsiteX3" fmla="*/ 0 w 11325226"/>
              <a:gd name="connsiteY3" fmla="*/ 5067300 h 5067300"/>
              <a:gd name="connsiteX4" fmla="*/ 285750 w 11325226"/>
              <a:gd name="connsiteY4" fmla="*/ 1962150 h 5067300"/>
              <a:gd name="connsiteX0" fmla="*/ 0 w 11039476"/>
              <a:gd name="connsiteY0" fmla="*/ 1962150 h 3543300"/>
              <a:gd name="connsiteX1" fmla="*/ 11039476 w 11039476"/>
              <a:gd name="connsiteY1" fmla="*/ 0 h 3543300"/>
              <a:gd name="connsiteX2" fmla="*/ 11039476 w 11039476"/>
              <a:gd name="connsiteY2" fmla="*/ 1676400 h 3543300"/>
              <a:gd name="connsiteX3" fmla="*/ 9525 w 11039476"/>
              <a:gd name="connsiteY3" fmla="*/ 3543300 h 3543300"/>
              <a:gd name="connsiteX4" fmla="*/ 0 w 11039476"/>
              <a:gd name="connsiteY4" fmla="*/ 1962150 h 3543300"/>
              <a:gd name="connsiteX0" fmla="*/ 0 w 11039476"/>
              <a:gd name="connsiteY0" fmla="*/ 1962150 h 3543300"/>
              <a:gd name="connsiteX1" fmla="*/ 11039476 w 11039476"/>
              <a:gd name="connsiteY1" fmla="*/ 0 h 3543300"/>
              <a:gd name="connsiteX2" fmla="*/ 11020426 w 11039476"/>
              <a:gd name="connsiteY2" fmla="*/ 1571625 h 3543300"/>
              <a:gd name="connsiteX3" fmla="*/ 9525 w 11039476"/>
              <a:gd name="connsiteY3" fmla="*/ 3543300 h 3543300"/>
              <a:gd name="connsiteX4" fmla="*/ 0 w 11039476"/>
              <a:gd name="connsiteY4" fmla="*/ 1962150 h 3543300"/>
              <a:gd name="connsiteX0" fmla="*/ 0 w 11039476"/>
              <a:gd name="connsiteY0" fmla="*/ 1962150 h 3543300"/>
              <a:gd name="connsiteX1" fmla="*/ 11039476 w 11039476"/>
              <a:gd name="connsiteY1" fmla="*/ 0 h 3543300"/>
              <a:gd name="connsiteX2" fmla="*/ 11020426 w 11039476"/>
              <a:gd name="connsiteY2" fmla="*/ 1543916 h 3543300"/>
              <a:gd name="connsiteX3" fmla="*/ 9525 w 11039476"/>
              <a:gd name="connsiteY3" fmla="*/ 3543300 h 3543300"/>
              <a:gd name="connsiteX4" fmla="*/ 0 w 11039476"/>
              <a:gd name="connsiteY4" fmla="*/ 1962150 h 3543300"/>
              <a:gd name="connsiteX0" fmla="*/ 0 w 11020426"/>
              <a:gd name="connsiteY0" fmla="*/ 1934441 h 3515591"/>
              <a:gd name="connsiteX1" fmla="*/ 11004840 w 11020426"/>
              <a:gd name="connsiteY1" fmla="*/ 0 h 3515591"/>
              <a:gd name="connsiteX2" fmla="*/ 11020426 w 11020426"/>
              <a:gd name="connsiteY2" fmla="*/ 1516207 h 3515591"/>
              <a:gd name="connsiteX3" fmla="*/ 9525 w 11020426"/>
              <a:gd name="connsiteY3" fmla="*/ 3515591 h 3515591"/>
              <a:gd name="connsiteX4" fmla="*/ 0 w 11020426"/>
              <a:gd name="connsiteY4" fmla="*/ 1934441 h 3515591"/>
              <a:gd name="connsiteX0" fmla="*/ 0 w 11045826"/>
              <a:gd name="connsiteY0" fmla="*/ 1940791 h 3515591"/>
              <a:gd name="connsiteX1" fmla="*/ 11030240 w 11045826"/>
              <a:gd name="connsiteY1" fmla="*/ 0 h 3515591"/>
              <a:gd name="connsiteX2" fmla="*/ 11045826 w 11045826"/>
              <a:gd name="connsiteY2" fmla="*/ 1516207 h 3515591"/>
              <a:gd name="connsiteX3" fmla="*/ 34925 w 11045826"/>
              <a:gd name="connsiteY3" fmla="*/ 3515591 h 3515591"/>
              <a:gd name="connsiteX4" fmla="*/ 0 w 11045826"/>
              <a:gd name="connsiteY4" fmla="*/ 1940791 h 3515591"/>
              <a:gd name="connsiteX0" fmla="*/ 3175 w 11049001"/>
              <a:gd name="connsiteY0" fmla="*/ 1940791 h 3502891"/>
              <a:gd name="connsiteX1" fmla="*/ 11033415 w 11049001"/>
              <a:gd name="connsiteY1" fmla="*/ 0 h 3502891"/>
              <a:gd name="connsiteX2" fmla="*/ 11049001 w 11049001"/>
              <a:gd name="connsiteY2" fmla="*/ 1516207 h 3502891"/>
              <a:gd name="connsiteX3" fmla="*/ 0 w 11049001"/>
              <a:gd name="connsiteY3" fmla="*/ 3502891 h 3502891"/>
              <a:gd name="connsiteX4" fmla="*/ 3175 w 11049001"/>
              <a:gd name="connsiteY4" fmla="*/ 1940791 h 3502891"/>
              <a:gd name="connsiteX0" fmla="*/ 3175 w 11043746"/>
              <a:gd name="connsiteY0" fmla="*/ 1940791 h 3502891"/>
              <a:gd name="connsiteX1" fmla="*/ 11033415 w 11043746"/>
              <a:gd name="connsiteY1" fmla="*/ 0 h 3502891"/>
              <a:gd name="connsiteX2" fmla="*/ 11043746 w 11043746"/>
              <a:gd name="connsiteY2" fmla="*/ 1537228 h 3502891"/>
              <a:gd name="connsiteX3" fmla="*/ 0 w 11043746"/>
              <a:gd name="connsiteY3" fmla="*/ 3502891 h 3502891"/>
              <a:gd name="connsiteX4" fmla="*/ 3175 w 11043746"/>
              <a:gd name="connsiteY4" fmla="*/ 1940791 h 3502891"/>
              <a:gd name="connsiteX0" fmla="*/ 8 w 11128756"/>
              <a:gd name="connsiteY0" fmla="*/ 1081145 h 3502891"/>
              <a:gd name="connsiteX1" fmla="*/ 11118425 w 11128756"/>
              <a:gd name="connsiteY1" fmla="*/ 0 h 3502891"/>
              <a:gd name="connsiteX2" fmla="*/ 11128756 w 11128756"/>
              <a:gd name="connsiteY2" fmla="*/ 1537228 h 3502891"/>
              <a:gd name="connsiteX3" fmla="*/ 85010 w 11128756"/>
              <a:gd name="connsiteY3" fmla="*/ 3502891 h 3502891"/>
              <a:gd name="connsiteX4" fmla="*/ 8 w 11128756"/>
              <a:gd name="connsiteY4" fmla="*/ 1081145 h 3502891"/>
              <a:gd name="connsiteX0" fmla="*/ 0 w 11128748"/>
              <a:gd name="connsiteY0" fmla="*/ 1081145 h 2528261"/>
              <a:gd name="connsiteX1" fmla="*/ 11118417 w 11128748"/>
              <a:gd name="connsiteY1" fmla="*/ 0 h 2528261"/>
              <a:gd name="connsiteX2" fmla="*/ 11128748 w 11128748"/>
              <a:gd name="connsiteY2" fmla="*/ 1537228 h 2528261"/>
              <a:gd name="connsiteX3" fmla="*/ 1407612 w 11128748"/>
              <a:gd name="connsiteY3" fmla="*/ 2528261 h 2528261"/>
              <a:gd name="connsiteX4" fmla="*/ 0 w 11128748"/>
              <a:gd name="connsiteY4" fmla="*/ 1081145 h 2528261"/>
              <a:gd name="connsiteX0" fmla="*/ 8 w 11128756"/>
              <a:gd name="connsiteY0" fmla="*/ 1081145 h 2763705"/>
              <a:gd name="connsiteX1" fmla="*/ 11118425 w 11128756"/>
              <a:gd name="connsiteY1" fmla="*/ 0 h 2763705"/>
              <a:gd name="connsiteX2" fmla="*/ 11128756 w 11128756"/>
              <a:gd name="connsiteY2" fmla="*/ 1537228 h 2763705"/>
              <a:gd name="connsiteX3" fmla="*/ 85018 w 11128756"/>
              <a:gd name="connsiteY3" fmla="*/ 2763705 h 2763705"/>
              <a:gd name="connsiteX4" fmla="*/ 8 w 11128756"/>
              <a:gd name="connsiteY4" fmla="*/ 1081145 h 2763705"/>
              <a:gd name="connsiteX0" fmla="*/ 8 w 11118434"/>
              <a:gd name="connsiteY0" fmla="*/ 1081145 h 2763705"/>
              <a:gd name="connsiteX1" fmla="*/ 11118425 w 11118434"/>
              <a:gd name="connsiteY1" fmla="*/ 0 h 2763705"/>
              <a:gd name="connsiteX2" fmla="*/ 9717972 w 11118434"/>
              <a:gd name="connsiteY2" fmla="*/ 710435 h 2763705"/>
              <a:gd name="connsiteX3" fmla="*/ 85018 w 11118434"/>
              <a:gd name="connsiteY3" fmla="*/ 2763705 h 2763705"/>
              <a:gd name="connsiteX4" fmla="*/ 8 w 11118434"/>
              <a:gd name="connsiteY4" fmla="*/ 1081145 h 2763705"/>
              <a:gd name="connsiteX0" fmla="*/ 8 w 11172840"/>
              <a:gd name="connsiteY0" fmla="*/ 1081145 h 2763705"/>
              <a:gd name="connsiteX1" fmla="*/ 11118425 w 11172840"/>
              <a:gd name="connsiteY1" fmla="*/ 0 h 2763705"/>
              <a:gd name="connsiteX2" fmla="*/ 11172840 w 11172840"/>
              <a:gd name="connsiteY2" fmla="*/ 776141 h 2763705"/>
              <a:gd name="connsiteX3" fmla="*/ 85018 w 11172840"/>
              <a:gd name="connsiteY3" fmla="*/ 2763705 h 2763705"/>
              <a:gd name="connsiteX4" fmla="*/ 8 w 11172840"/>
              <a:gd name="connsiteY4" fmla="*/ 1081145 h 2763705"/>
              <a:gd name="connsiteX0" fmla="*/ 8 w 11172840"/>
              <a:gd name="connsiteY0" fmla="*/ 1081145 h 2763705"/>
              <a:gd name="connsiteX1" fmla="*/ 11118425 w 11172840"/>
              <a:gd name="connsiteY1" fmla="*/ 0 h 2763705"/>
              <a:gd name="connsiteX2" fmla="*/ 11172840 w 11172840"/>
              <a:gd name="connsiteY2" fmla="*/ 776141 h 2763705"/>
              <a:gd name="connsiteX3" fmla="*/ 85018 w 11172840"/>
              <a:gd name="connsiteY3" fmla="*/ 2763705 h 2763705"/>
              <a:gd name="connsiteX4" fmla="*/ 8 w 11172840"/>
              <a:gd name="connsiteY4" fmla="*/ 1081145 h 2763705"/>
              <a:gd name="connsiteX0" fmla="*/ 8 w 11172840"/>
              <a:gd name="connsiteY0" fmla="*/ 1081145 h 2763705"/>
              <a:gd name="connsiteX1" fmla="*/ 11118425 w 11172840"/>
              <a:gd name="connsiteY1" fmla="*/ 0 h 2763705"/>
              <a:gd name="connsiteX2" fmla="*/ 11172840 w 11172840"/>
              <a:gd name="connsiteY2" fmla="*/ 776141 h 2763705"/>
              <a:gd name="connsiteX3" fmla="*/ 85018 w 11172840"/>
              <a:gd name="connsiteY3" fmla="*/ 2763705 h 2763705"/>
              <a:gd name="connsiteX4" fmla="*/ 8 w 11172840"/>
              <a:gd name="connsiteY4" fmla="*/ 1081145 h 2763705"/>
              <a:gd name="connsiteX0" fmla="*/ 8 w 11172840"/>
              <a:gd name="connsiteY0" fmla="*/ 1081145 h 2420038"/>
              <a:gd name="connsiteX1" fmla="*/ 11118425 w 11172840"/>
              <a:gd name="connsiteY1" fmla="*/ 0 h 2420038"/>
              <a:gd name="connsiteX2" fmla="*/ 11172840 w 11172840"/>
              <a:gd name="connsiteY2" fmla="*/ 776141 h 2420038"/>
              <a:gd name="connsiteX3" fmla="*/ 233259 w 11172840"/>
              <a:gd name="connsiteY3" fmla="*/ 2420038 h 2420038"/>
              <a:gd name="connsiteX4" fmla="*/ 8 w 11172840"/>
              <a:gd name="connsiteY4" fmla="*/ 1081145 h 2420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72840" h="2420038">
                <a:moveTo>
                  <a:pt x="8" y="1081145"/>
                </a:moveTo>
                <a:cubicBezTo>
                  <a:pt x="10201608" y="94737"/>
                  <a:pt x="1049076" y="964506"/>
                  <a:pt x="11118425" y="0"/>
                </a:cubicBezTo>
                <a:cubicBezTo>
                  <a:pt x="11121869" y="512409"/>
                  <a:pt x="11169396" y="263732"/>
                  <a:pt x="11172840" y="776141"/>
                </a:cubicBezTo>
                <a:lnTo>
                  <a:pt x="233259" y="2420038"/>
                </a:lnTo>
                <a:cubicBezTo>
                  <a:pt x="234317" y="1899338"/>
                  <a:pt x="-1050" y="1601845"/>
                  <a:pt x="8" y="1081145"/>
                </a:cubicBezTo>
                <a:close/>
              </a:path>
            </a:pathLst>
          </a:custGeom>
          <a:gradFill>
            <a:gsLst>
              <a:gs pos="0">
                <a:schemeClr val="accent1">
                  <a:lumMod val="50000"/>
                </a:schemeClr>
              </a:gs>
              <a:gs pos="100000">
                <a:schemeClr val="accent1"/>
              </a:gs>
            </a:gsLst>
            <a:lin ang="0" scaled="0"/>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22" name="Rectangle 72">
            <a:extLst>
              <a:ext uri="{FF2B5EF4-FFF2-40B4-BE49-F238E27FC236}">
                <a16:creationId xmlns:a16="http://schemas.microsoft.com/office/drawing/2014/main" id="{3B29B7F6-BBFB-46D1-8A12-A12895246456}"/>
              </a:ext>
            </a:extLst>
          </p:cNvPr>
          <p:cNvSpPr/>
          <p:nvPr/>
        </p:nvSpPr>
        <p:spPr bwMode="auto">
          <a:xfrm flipV="1">
            <a:off x="8012517" y="1337028"/>
            <a:ext cx="1389888" cy="2448506"/>
          </a:xfrm>
          <a:custGeom>
            <a:avLst/>
            <a:gdLst>
              <a:gd name="connsiteX0" fmla="*/ 0 w 11201401"/>
              <a:gd name="connsiteY0" fmla="*/ 0 h 1676400"/>
              <a:gd name="connsiteX1" fmla="*/ 11201401 w 11201401"/>
              <a:gd name="connsiteY1" fmla="*/ 0 h 1676400"/>
              <a:gd name="connsiteX2" fmla="*/ 11201401 w 11201401"/>
              <a:gd name="connsiteY2" fmla="*/ 1676400 h 1676400"/>
              <a:gd name="connsiteX3" fmla="*/ 0 w 11201401"/>
              <a:gd name="connsiteY3" fmla="*/ 1676400 h 1676400"/>
              <a:gd name="connsiteX4" fmla="*/ 0 w 11201401"/>
              <a:gd name="connsiteY4" fmla="*/ 0 h 1676400"/>
              <a:gd name="connsiteX0" fmla="*/ 123825 w 11325226"/>
              <a:gd name="connsiteY0" fmla="*/ 0 h 5067300"/>
              <a:gd name="connsiteX1" fmla="*/ 11325226 w 11325226"/>
              <a:gd name="connsiteY1" fmla="*/ 0 h 5067300"/>
              <a:gd name="connsiteX2" fmla="*/ 11325226 w 11325226"/>
              <a:gd name="connsiteY2" fmla="*/ 1676400 h 5067300"/>
              <a:gd name="connsiteX3" fmla="*/ 0 w 11325226"/>
              <a:gd name="connsiteY3" fmla="*/ 5067300 h 5067300"/>
              <a:gd name="connsiteX4" fmla="*/ 123825 w 11325226"/>
              <a:gd name="connsiteY4" fmla="*/ 0 h 5067300"/>
              <a:gd name="connsiteX0" fmla="*/ 19050 w 11325226"/>
              <a:gd name="connsiteY0" fmla="*/ 3333750 h 5067300"/>
              <a:gd name="connsiteX1" fmla="*/ 11325226 w 11325226"/>
              <a:gd name="connsiteY1" fmla="*/ 0 h 5067300"/>
              <a:gd name="connsiteX2" fmla="*/ 11325226 w 11325226"/>
              <a:gd name="connsiteY2" fmla="*/ 1676400 h 5067300"/>
              <a:gd name="connsiteX3" fmla="*/ 0 w 11325226"/>
              <a:gd name="connsiteY3" fmla="*/ 5067300 h 5067300"/>
              <a:gd name="connsiteX4" fmla="*/ 19050 w 11325226"/>
              <a:gd name="connsiteY4" fmla="*/ 3333750 h 5067300"/>
              <a:gd name="connsiteX0" fmla="*/ 285750 w 11325226"/>
              <a:gd name="connsiteY0" fmla="*/ 1962150 h 5067300"/>
              <a:gd name="connsiteX1" fmla="*/ 11325226 w 11325226"/>
              <a:gd name="connsiteY1" fmla="*/ 0 h 5067300"/>
              <a:gd name="connsiteX2" fmla="*/ 11325226 w 11325226"/>
              <a:gd name="connsiteY2" fmla="*/ 1676400 h 5067300"/>
              <a:gd name="connsiteX3" fmla="*/ 0 w 11325226"/>
              <a:gd name="connsiteY3" fmla="*/ 5067300 h 5067300"/>
              <a:gd name="connsiteX4" fmla="*/ 285750 w 11325226"/>
              <a:gd name="connsiteY4" fmla="*/ 1962150 h 5067300"/>
              <a:gd name="connsiteX0" fmla="*/ 0 w 11039476"/>
              <a:gd name="connsiteY0" fmla="*/ 1962150 h 3543300"/>
              <a:gd name="connsiteX1" fmla="*/ 11039476 w 11039476"/>
              <a:gd name="connsiteY1" fmla="*/ 0 h 3543300"/>
              <a:gd name="connsiteX2" fmla="*/ 11039476 w 11039476"/>
              <a:gd name="connsiteY2" fmla="*/ 1676400 h 3543300"/>
              <a:gd name="connsiteX3" fmla="*/ 9525 w 11039476"/>
              <a:gd name="connsiteY3" fmla="*/ 3543300 h 3543300"/>
              <a:gd name="connsiteX4" fmla="*/ 0 w 11039476"/>
              <a:gd name="connsiteY4" fmla="*/ 1962150 h 3543300"/>
              <a:gd name="connsiteX0" fmla="*/ 0 w 11039476"/>
              <a:gd name="connsiteY0" fmla="*/ 1962150 h 3543300"/>
              <a:gd name="connsiteX1" fmla="*/ 11039476 w 11039476"/>
              <a:gd name="connsiteY1" fmla="*/ 0 h 3543300"/>
              <a:gd name="connsiteX2" fmla="*/ 11020426 w 11039476"/>
              <a:gd name="connsiteY2" fmla="*/ 1571625 h 3543300"/>
              <a:gd name="connsiteX3" fmla="*/ 9525 w 11039476"/>
              <a:gd name="connsiteY3" fmla="*/ 3543300 h 3543300"/>
              <a:gd name="connsiteX4" fmla="*/ 0 w 11039476"/>
              <a:gd name="connsiteY4" fmla="*/ 1962150 h 3543300"/>
              <a:gd name="connsiteX0" fmla="*/ 0 w 11039476"/>
              <a:gd name="connsiteY0" fmla="*/ 1962150 h 3543300"/>
              <a:gd name="connsiteX1" fmla="*/ 11039476 w 11039476"/>
              <a:gd name="connsiteY1" fmla="*/ 0 h 3543300"/>
              <a:gd name="connsiteX2" fmla="*/ 11020426 w 11039476"/>
              <a:gd name="connsiteY2" fmla="*/ 1543916 h 3543300"/>
              <a:gd name="connsiteX3" fmla="*/ 9525 w 11039476"/>
              <a:gd name="connsiteY3" fmla="*/ 3543300 h 3543300"/>
              <a:gd name="connsiteX4" fmla="*/ 0 w 11039476"/>
              <a:gd name="connsiteY4" fmla="*/ 1962150 h 3543300"/>
              <a:gd name="connsiteX0" fmla="*/ 0 w 11020426"/>
              <a:gd name="connsiteY0" fmla="*/ 1934441 h 3515591"/>
              <a:gd name="connsiteX1" fmla="*/ 11004840 w 11020426"/>
              <a:gd name="connsiteY1" fmla="*/ 0 h 3515591"/>
              <a:gd name="connsiteX2" fmla="*/ 11020426 w 11020426"/>
              <a:gd name="connsiteY2" fmla="*/ 1516207 h 3515591"/>
              <a:gd name="connsiteX3" fmla="*/ 9525 w 11020426"/>
              <a:gd name="connsiteY3" fmla="*/ 3515591 h 3515591"/>
              <a:gd name="connsiteX4" fmla="*/ 0 w 11020426"/>
              <a:gd name="connsiteY4" fmla="*/ 1934441 h 3515591"/>
              <a:gd name="connsiteX0" fmla="*/ 0 w 11045826"/>
              <a:gd name="connsiteY0" fmla="*/ 1940791 h 3515591"/>
              <a:gd name="connsiteX1" fmla="*/ 11030240 w 11045826"/>
              <a:gd name="connsiteY1" fmla="*/ 0 h 3515591"/>
              <a:gd name="connsiteX2" fmla="*/ 11045826 w 11045826"/>
              <a:gd name="connsiteY2" fmla="*/ 1516207 h 3515591"/>
              <a:gd name="connsiteX3" fmla="*/ 34925 w 11045826"/>
              <a:gd name="connsiteY3" fmla="*/ 3515591 h 3515591"/>
              <a:gd name="connsiteX4" fmla="*/ 0 w 11045826"/>
              <a:gd name="connsiteY4" fmla="*/ 1940791 h 3515591"/>
              <a:gd name="connsiteX0" fmla="*/ 3175 w 11049001"/>
              <a:gd name="connsiteY0" fmla="*/ 1940791 h 3502891"/>
              <a:gd name="connsiteX1" fmla="*/ 11033415 w 11049001"/>
              <a:gd name="connsiteY1" fmla="*/ 0 h 3502891"/>
              <a:gd name="connsiteX2" fmla="*/ 11049001 w 11049001"/>
              <a:gd name="connsiteY2" fmla="*/ 1516207 h 3502891"/>
              <a:gd name="connsiteX3" fmla="*/ 0 w 11049001"/>
              <a:gd name="connsiteY3" fmla="*/ 3502891 h 3502891"/>
              <a:gd name="connsiteX4" fmla="*/ 3175 w 11049001"/>
              <a:gd name="connsiteY4" fmla="*/ 1940791 h 3502891"/>
              <a:gd name="connsiteX0" fmla="*/ 3175 w 11043746"/>
              <a:gd name="connsiteY0" fmla="*/ 1940791 h 3502891"/>
              <a:gd name="connsiteX1" fmla="*/ 11033415 w 11043746"/>
              <a:gd name="connsiteY1" fmla="*/ 0 h 3502891"/>
              <a:gd name="connsiteX2" fmla="*/ 11043746 w 11043746"/>
              <a:gd name="connsiteY2" fmla="*/ 1537228 h 3502891"/>
              <a:gd name="connsiteX3" fmla="*/ 0 w 11043746"/>
              <a:gd name="connsiteY3" fmla="*/ 3502891 h 3502891"/>
              <a:gd name="connsiteX4" fmla="*/ 3175 w 11043746"/>
              <a:gd name="connsiteY4" fmla="*/ 1940791 h 3502891"/>
              <a:gd name="connsiteX0" fmla="*/ 8 w 11128756"/>
              <a:gd name="connsiteY0" fmla="*/ 1081145 h 3502891"/>
              <a:gd name="connsiteX1" fmla="*/ 11118425 w 11128756"/>
              <a:gd name="connsiteY1" fmla="*/ 0 h 3502891"/>
              <a:gd name="connsiteX2" fmla="*/ 11128756 w 11128756"/>
              <a:gd name="connsiteY2" fmla="*/ 1537228 h 3502891"/>
              <a:gd name="connsiteX3" fmla="*/ 85010 w 11128756"/>
              <a:gd name="connsiteY3" fmla="*/ 3502891 h 3502891"/>
              <a:gd name="connsiteX4" fmla="*/ 8 w 11128756"/>
              <a:gd name="connsiteY4" fmla="*/ 1081145 h 3502891"/>
              <a:gd name="connsiteX0" fmla="*/ 0 w 11128748"/>
              <a:gd name="connsiteY0" fmla="*/ 1081145 h 2528261"/>
              <a:gd name="connsiteX1" fmla="*/ 11118417 w 11128748"/>
              <a:gd name="connsiteY1" fmla="*/ 0 h 2528261"/>
              <a:gd name="connsiteX2" fmla="*/ 11128748 w 11128748"/>
              <a:gd name="connsiteY2" fmla="*/ 1537228 h 2528261"/>
              <a:gd name="connsiteX3" fmla="*/ 1407612 w 11128748"/>
              <a:gd name="connsiteY3" fmla="*/ 2528261 h 2528261"/>
              <a:gd name="connsiteX4" fmla="*/ 0 w 11128748"/>
              <a:gd name="connsiteY4" fmla="*/ 1081145 h 2528261"/>
              <a:gd name="connsiteX0" fmla="*/ 8 w 11128756"/>
              <a:gd name="connsiteY0" fmla="*/ 1081145 h 2763705"/>
              <a:gd name="connsiteX1" fmla="*/ 11118425 w 11128756"/>
              <a:gd name="connsiteY1" fmla="*/ 0 h 2763705"/>
              <a:gd name="connsiteX2" fmla="*/ 11128756 w 11128756"/>
              <a:gd name="connsiteY2" fmla="*/ 1537228 h 2763705"/>
              <a:gd name="connsiteX3" fmla="*/ 85018 w 11128756"/>
              <a:gd name="connsiteY3" fmla="*/ 2763705 h 2763705"/>
              <a:gd name="connsiteX4" fmla="*/ 8 w 11128756"/>
              <a:gd name="connsiteY4" fmla="*/ 1081145 h 2763705"/>
              <a:gd name="connsiteX0" fmla="*/ 8 w 11118434"/>
              <a:gd name="connsiteY0" fmla="*/ 1081145 h 2763705"/>
              <a:gd name="connsiteX1" fmla="*/ 11118425 w 11118434"/>
              <a:gd name="connsiteY1" fmla="*/ 0 h 2763705"/>
              <a:gd name="connsiteX2" fmla="*/ 9717972 w 11118434"/>
              <a:gd name="connsiteY2" fmla="*/ 710435 h 2763705"/>
              <a:gd name="connsiteX3" fmla="*/ 85018 w 11118434"/>
              <a:gd name="connsiteY3" fmla="*/ 2763705 h 2763705"/>
              <a:gd name="connsiteX4" fmla="*/ 8 w 11118434"/>
              <a:gd name="connsiteY4" fmla="*/ 1081145 h 2763705"/>
              <a:gd name="connsiteX0" fmla="*/ 8 w 11172840"/>
              <a:gd name="connsiteY0" fmla="*/ 1081145 h 2763705"/>
              <a:gd name="connsiteX1" fmla="*/ 11118425 w 11172840"/>
              <a:gd name="connsiteY1" fmla="*/ 0 h 2763705"/>
              <a:gd name="connsiteX2" fmla="*/ 11172840 w 11172840"/>
              <a:gd name="connsiteY2" fmla="*/ 776141 h 2763705"/>
              <a:gd name="connsiteX3" fmla="*/ 85018 w 11172840"/>
              <a:gd name="connsiteY3" fmla="*/ 2763705 h 2763705"/>
              <a:gd name="connsiteX4" fmla="*/ 8 w 11172840"/>
              <a:gd name="connsiteY4" fmla="*/ 1081145 h 2763705"/>
              <a:gd name="connsiteX0" fmla="*/ 8 w 11172840"/>
              <a:gd name="connsiteY0" fmla="*/ 1081145 h 2763705"/>
              <a:gd name="connsiteX1" fmla="*/ 11118425 w 11172840"/>
              <a:gd name="connsiteY1" fmla="*/ 0 h 2763705"/>
              <a:gd name="connsiteX2" fmla="*/ 11172840 w 11172840"/>
              <a:gd name="connsiteY2" fmla="*/ 776141 h 2763705"/>
              <a:gd name="connsiteX3" fmla="*/ 85018 w 11172840"/>
              <a:gd name="connsiteY3" fmla="*/ 2763705 h 2763705"/>
              <a:gd name="connsiteX4" fmla="*/ 8 w 11172840"/>
              <a:gd name="connsiteY4" fmla="*/ 1081145 h 2763705"/>
              <a:gd name="connsiteX0" fmla="*/ 8 w 11172840"/>
              <a:gd name="connsiteY0" fmla="*/ 1081145 h 2763705"/>
              <a:gd name="connsiteX1" fmla="*/ 11118425 w 11172840"/>
              <a:gd name="connsiteY1" fmla="*/ 0 h 2763705"/>
              <a:gd name="connsiteX2" fmla="*/ 11172840 w 11172840"/>
              <a:gd name="connsiteY2" fmla="*/ 776141 h 2763705"/>
              <a:gd name="connsiteX3" fmla="*/ 85018 w 11172840"/>
              <a:gd name="connsiteY3" fmla="*/ 2763705 h 2763705"/>
              <a:gd name="connsiteX4" fmla="*/ 8 w 11172840"/>
              <a:gd name="connsiteY4" fmla="*/ 1081145 h 2763705"/>
              <a:gd name="connsiteX0" fmla="*/ 8 w 11172840"/>
              <a:gd name="connsiteY0" fmla="*/ 1081145 h 2450472"/>
              <a:gd name="connsiteX1" fmla="*/ 11118425 w 11172840"/>
              <a:gd name="connsiteY1" fmla="*/ 0 h 2450472"/>
              <a:gd name="connsiteX2" fmla="*/ 11172840 w 11172840"/>
              <a:gd name="connsiteY2" fmla="*/ 776141 h 2450472"/>
              <a:gd name="connsiteX3" fmla="*/ 85017 w 11172840"/>
              <a:gd name="connsiteY3" fmla="*/ 2450472 h 2450472"/>
              <a:gd name="connsiteX4" fmla="*/ 8 w 11172840"/>
              <a:gd name="connsiteY4" fmla="*/ 1081145 h 24504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72840" h="2450472">
                <a:moveTo>
                  <a:pt x="8" y="1081145"/>
                </a:moveTo>
                <a:cubicBezTo>
                  <a:pt x="10201608" y="94737"/>
                  <a:pt x="1049076" y="964506"/>
                  <a:pt x="11118425" y="0"/>
                </a:cubicBezTo>
                <a:cubicBezTo>
                  <a:pt x="11121869" y="512409"/>
                  <a:pt x="11169396" y="263732"/>
                  <a:pt x="11172840" y="776141"/>
                </a:cubicBezTo>
                <a:lnTo>
                  <a:pt x="85017" y="2450472"/>
                </a:lnTo>
                <a:cubicBezTo>
                  <a:pt x="86075" y="1929772"/>
                  <a:pt x="-1050" y="1601845"/>
                  <a:pt x="8" y="1081145"/>
                </a:cubicBezTo>
                <a:close/>
              </a:path>
            </a:pathLst>
          </a:custGeom>
          <a:gradFill>
            <a:gsLst>
              <a:gs pos="0">
                <a:schemeClr val="accent1">
                  <a:lumMod val="50000"/>
                </a:schemeClr>
              </a:gs>
              <a:gs pos="100000">
                <a:schemeClr val="accent1"/>
              </a:gs>
            </a:gsLst>
            <a:lin ang="0" scaled="0"/>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grpSp>
        <p:nvGrpSpPr>
          <p:cNvPr id="30" name="Group 29">
            <a:extLst>
              <a:ext uri="{FF2B5EF4-FFF2-40B4-BE49-F238E27FC236}">
                <a16:creationId xmlns:a16="http://schemas.microsoft.com/office/drawing/2014/main" id="{876A1657-ED48-428A-8624-6906AD2FC26A}"/>
              </a:ext>
            </a:extLst>
          </p:cNvPr>
          <p:cNvGrpSpPr/>
          <p:nvPr/>
        </p:nvGrpSpPr>
        <p:grpSpPr>
          <a:xfrm>
            <a:off x="8012517" y="1321268"/>
            <a:ext cx="4212706" cy="1374751"/>
            <a:chOff x="8012517" y="1321268"/>
            <a:chExt cx="4212706" cy="1374751"/>
          </a:xfrm>
        </p:grpSpPr>
        <p:sp>
          <p:nvSpPr>
            <p:cNvPr id="15" name="Arrow: Pentagon 14">
              <a:extLst>
                <a:ext uri="{FF2B5EF4-FFF2-40B4-BE49-F238E27FC236}">
                  <a16:creationId xmlns:a16="http://schemas.microsoft.com/office/drawing/2014/main" id="{91479179-D42C-41AF-9601-094367BEAAF1}"/>
                </a:ext>
              </a:extLst>
            </p:cNvPr>
            <p:cNvSpPr/>
            <p:nvPr/>
          </p:nvSpPr>
          <p:spPr bwMode="auto">
            <a:xfrm>
              <a:off x="8012517" y="1321268"/>
              <a:ext cx="4212706" cy="1374751"/>
            </a:xfrm>
            <a:prstGeom prst="homePlate">
              <a:avLst>
                <a:gd name="adj" fmla="val 32230"/>
              </a:avLst>
            </a:prstGeom>
            <a:solidFill>
              <a:schemeClr val="bg2"/>
            </a:solidFill>
            <a:ln>
              <a:solidFill>
                <a:schemeClr val="accent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097280" tIns="146304" rIns="182880" bIns="146304" numCol="1" spcCol="0" rtlCol="0" fromWordArt="0" anchor="ctr" anchorCtr="0" forceAA="0" compatLnSpc="1">
              <a:prstTxWarp prst="textNoShape">
                <a:avLst/>
              </a:prstTxWarp>
              <a:noAutofit/>
            </a:bodyPr>
            <a:lstStyle/>
            <a:p>
              <a:pPr marL="284163" indent="-284163" defTabSz="932472" fontAlgn="base">
                <a:lnSpc>
                  <a:spcPct val="90000"/>
                </a:lnSpc>
                <a:spcBef>
                  <a:spcPct val="0"/>
                </a:spcBef>
                <a:spcAft>
                  <a:spcPct val="0"/>
                </a:spcAft>
              </a:pPr>
              <a:r>
                <a:rPr lang="en-US" sz="2400" spc="-102" dirty="0">
                  <a:ln w="3175">
                    <a:noFill/>
                  </a:ln>
                  <a:gradFill>
                    <a:gsLst>
                      <a:gs pos="1250">
                        <a:schemeClr val="tx1"/>
                      </a:gs>
                      <a:gs pos="100000">
                        <a:schemeClr val="tx1"/>
                      </a:gs>
                    </a:gsLst>
                    <a:lin ang="5400000" scaled="0"/>
                  </a:gradFill>
                  <a:cs typeface="Segoe UI" pitchFamily="34" charset="0"/>
                </a:rPr>
                <a:t>… to track/monitor process of the campaign </a:t>
              </a:r>
            </a:p>
          </p:txBody>
        </p:sp>
        <p:sp>
          <p:nvSpPr>
            <p:cNvPr id="27" name="Shape">
              <a:extLst>
                <a:ext uri="{FF2B5EF4-FFF2-40B4-BE49-F238E27FC236}">
                  <a16:creationId xmlns:a16="http://schemas.microsoft.com/office/drawing/2014/main" id="{B1DEB847-ACFE-412E-B03B-B7376E5AE1AA}"/>
                </a:ext>
              </a:extLst>
            </p:cNvPr>
            <p:cNvSpPr/>
            <p:nvPr/>
          </p:nvSpPr>
          <p:spPr>
            <a:xfrm>
              <a:off x="8262824" y="1673625"/>
              <a:ext cx="678309" cy="670037"/>
            </a:xfrm>
            <a:custGeom>
              <a:avLst/>
              <a:gdLst/>
              <a:ahLst/>
              <a:cxnLst>
                <a:cxn ang="0">
                  <a:pos x="wd2" y="hd2"/>
                </a:cxn>
                <a:cxn ang="5400000">
                  <a:pos x="wd2" y="hd2"/>
                </a:cxn>
                <a:cxn ang="10800000">
                  <a:pos x="wd2" y="hd2"/>
                </a:cxn>
                <a:cxn ang="16200000">
                  <a:pos x="wd2" y="hd2"/>
                </a:cxn>
              </a:cxnLst>
              <a:rect l="0" t="0" r="r" b="b"/>
              <a:pathLst>
                <a:path w="21600" h="21600" extrusionOk="0">
                  <a:moveTo>
                    <a:pt x="19938" y="21600"/>
                  </a:moveTo>
                  <a:cubicBezTo>
                    <a:pt x="19523" y="21600"/>
                    <a:pt x="19108" y="21600"/>
                    <a:pt x="18692" y="21181"/>
                  </a:cubicBezTo>
                  <a:cubicBezTo>
                    <a:pt x="14331" y="16777"/>
                    <a:pt x="14331" y="16777"/>
                    <a:pt x="14331" y="16777"/>
                  </a:cubicBezTo>
                  <a:cubicBezTo>
                    <a:pt x="12877" y="17825"/>
                    <a:pt x="11008" y="18245"/>
                    <a:pt x="9138" y="18245"/>
                  </a:cubicBezTo>
                  <a:cubicBezTo>
                    <a:pt x="4154" y="18245"/>
                    <a:pt x="0" y="14260"/>
                    <a:pt x="0" y="9227"/>
                  </a:cubicBezTo>
                  <a:cubicBezTo>
                    <a:pt x="0" y="3984"/>
                    <a:pt x="4154" y="0"/>
                    <a:pt x="9138" y="0"/>
                  </a:cubicBezTo>
                  <a:cubicBezTo>
                    <a:pt x="14123" y="0"/>
                    <a:pt x="18277" y="3984"/>
                    <a:pt x="18277" y="9227"/>
                  </a:cubicBezTo>
                  <a:cubicBezTo>
                    <a:pt x="18277" y="10905"/>
                    <a:pt x="17654" y="12792"/>
                    <a:pt x="16615" y="14260"/>
                  </a:cubicBezTo>
                  <a:cubicBezTo>
                    <a:pt x="21185" y="18874"/>
                    <a:pt x="21185" y="18874"/>
                    <a:pt x="21185" y="18874"/>
                  </a:cubicBezTo>
                  <a:cubicBezTo>
                    <a:pt x="21392" y="19083"/>
                    <a:pt x="21600" y="19503"/>
                    <a:pt x="21600" y="19922"/>
                  </a:cubicBezTo>
                  <a:cubicBezTo>
                    <a:pt x="21600" y="20971"/>
                    <a:pt x="20769" y="21600"/>
                    <a:pt x="19938" y="21600"/>
                  </a:cubicBezTo>
                  <a:close/>
                  <a:moveTo>
                    <a:pt x="9138" y="3355"/>
                  </a:moveTo>
                  <a:cubicBezTo>
                    <a:pt x="6023" y="3355"/>
                    <a:pt x="3323" y="5872"/>
                    <a:pt x="3323" y="9227"/>
                  </a:cubicBezTo>
                  <a:cubicBezTo>
                    <a:pt x="3323" y="12373"/>
                    <a:pt x="6023" y="14889"/>
                    <a:pt x="9138" y="14889"/>
                  </a:cubicBezTo>
                  <a:cubicBezTo>
                    <a:pt x="12462" y="14889"/>
                    <a:pt x="14954" y="12373"/>
                    <a:pt x="14954" y="9227"/>
                  </a:cubicBezTo>
                  <a:cubicBezTo>
                    <a:pt x="14954" y="5872"/>
                    <a:pt x="12462" y="3355"/>
                    <a:pt x="9138" y="3355"/>
                  </a:cubicBezTo>
                  <a:close/>
                  <a:moveTo>
                    <a:pt x="13292" y="9647"/>
                  </a:moveTo>
                  <a:cubicBezTo>
                    <a:pt x="13292" y="9856"/>
                    <a:pt x="13085" y="10066"/>
                    <a:pt x="12877" y="10066"/>
                  </a:cubicBezTo>
                  <a:cubicBezTo>
                    <a:pt x="9969" y="10066"/>
                    <a:pt x="9969" y="10066"/>
                    <a:pt x="9969" y="10066"/>
                  </a:cubicBezTo>
                  <a:cubicBezTo>
                    <a:pt x="9969" y="12792"/>
                    <a:pt x="9969" y="12792"/>
                    <a:pt x="9969" y="12792"/>
                  </a:cubicBezTo>
                  <a:cubicBezTo>
                    <a:pt x="9969" y="13212"/>
                    <a:pt x="9762" y="13212"/>
                    <a:pt x="9554" y="13212"/>
                  </a:cubicBezTo>
                  <a:cubicBezTo>
                    <a:pt x="8723" y="13212"/>
                    <a:pt x="8723" y="13212"/>
                    <a:pt x="8723" y="13212"/>
                  </a:cubicBezTo>
                  <a:cubicBezTo>
                    <a:pt x="8515" y="13212"/>
                    <a:pt x="8308" y="13212"/>
                    <a:pt x="8308" y="12792"/>
                  </a:cubicBezTo>
                  <a:cubicBezTo>
                    <a:pt x="8308" y="10066"/>
                    <a:pt x="8308" y="10066"/>
                    <a:pt x="8308" y="10066"/>
                  </a:cubicBezTo>
                  <a:cubicBezTo>
                    <a:pt x="5400" y="10066"/>
                    <a:pt x="5400" y="10066"/>
                    <a:pt x="5400" y="10066"/>
                  </a:cubicBezTo>
                  <a:cubicBezTo>
                    <a:pt x="5192" y="10066"/>
                    <a:pt x="4985" y="9856"/>
                    <a:pt x="4985" y="9647"/>
                  </a:cubicBezTo>
                  <a:cubicBezTo>
                    <a:pt x="4985" y="8808"/>
                    <a:pt x="4985" y="8808"/>
                    <a:pt x="4985" y="8808"/>
                  </a:cubicBezTo>
                  <a:cubicBezTo>
                    <a:pt x="4985" y="8388"/>
                    <a:pt x="5192" y="8388"/>
                    <a:pt x="5400" y="8388"/>
                  </a:cubicBezTo>
                  <a:cubicBezTo>
                    <a:pt x="8308" y="8388"/>
                    <a:pt x="8308" y="8388"/>
                    <a:pt x="8308" y="8388"/>
                  </a:cubicBezTo>
                  <a:cubicBezTo>
                    <a:pt x="8308" y="5452"/>
                    <a:pt x="8308" y="5452"/>
                    <a:pt x="8308" y="5452"/>
                  </a:cubicBezTo>
                  <a:cubicBezTo>
                    <a:pt x="8308" y="5033"/>
                    <a:pt x="8515" y="5033"/>
                    <a:pt x="8723" y="5033"/>
                  </a:cubicBezTo>
                  <a:cubicBezTo>
                    <a:pt x="9554" y="5033"/>
                    <a:pt x="9554" y="5033"/>
                    <a:pt x="9554" y="5033"/>
                  </a:cubicBezTo>
                  <a:cubicBezTo>
                    <a:pt x="9762" y="5033"/>
                    <a:pt x="9969" y="5033"/>
                    <a:pt x="9969" y="5452"/>
                  </a:cubicBezTo>
                  <a:cubicBezTo>
                    <a:pt x="9969" y="8388"/>
                    <a:pt x="9969" y="8388"/>
                    <a:pt x="9969" y="8388"/>
                  </a:cubicBezTo>
                  <a:cubicBezTo>
                    <a:pt x="12877" y="8388"/>
                    <a:pt x="12877" y="8388"/>
                    <a:pt x="12877" y="8388"/>
                  </a:cubicBezTo>
                  <a:cubicBezTo>
                    <a:pt x="13085" y="8388"/>
                    <a:pt x="13292" y="8388"/>
                    <a:pt x="13292" y="8808"/>
                  </a:cubicBezTo>
                  <a:lnTo>
                    <a:pt x="13292" y="9647"/>
                  </a:lnTo>
                  <a:close/>
                </a:path>
              </a:pathLst>
            </a:custGeom>
            <a:solidFill>
              <a:schemeClr val="accent1"/>
            </a:solidFill>
            <a:ln w="12700">
              <a:miter lim="400000"/>
            </a:ln>
          </p:spPr>
          <p:txBody>
            <a:bodyPr tIns="45708" bIns="45708"/>
            <a:lstStyle/>
            <a:p>
              <a:endParaRPr sz="900"/>
            </a:p>
          </p:txBody>
        </p:sp>
      </p:grpSp>
      <p:grpSp>
        <p:nvGrpSpPr>
          <p:cNvPr id="29" name="Group 28">
            <a:extLst>
              <a:ext uri="{FF2B5EF4-FFF2-40B4-BE49-F238E27FC236}">
                <a16:creationId xmlns:a16="http://schemas.microsoft.com/office/drawing/2014/main" id="{945272FA-F9DA-4755-9972-8702E91F1BCE}"/>
              </a:ext>
            </a:extLst>
          </p:cNvPr>
          <p:cNvGrpSpPr/>
          <p:nvPr/>
        </p:nvGrpSpPr>
        <p:grpSpPr>
          <a:xfrm>
            <a:off x="8025331" y="5149012"/>
            <a:ext cx="4212706" cy="1374751"/>
            <a:chOff x="8025331" y="5149012"/>
            <a:chExt cx="4212706" cy="1374751"/>
          </a:xfrm>
        </p:grpSpPr>
        <p:sp>
          <p:nvSpPr>
            <p:cNvPr id="17" name="Arrow: Pentagon 16">
              <a:extLst>
                <a:ext uri="{FF2B5EF4-FFF2-40B4-BE49-F238E27FC236}">
                  <a16:creationId xmlns:a16="http://schemas.microsoft.com/office/drawing/2014/main" id="{DC9B58A8-0EDB-4EB5-840A-04DFCC2A5D2E}"/>
                </a:ext>
              </a:extLst>
            </p:cNvPr>
            <p:cNvSpPr/>
            <p:nvPr/>
          </p:nvSpPr>
          <p:spPr bwMode="auto">
            <a:xfrm>
              <a:off x="8025331" y="5149012"/>
              <a:ext cx="4212706" cy="1374751"/>
            </a:xfrm>
            <a:prstGeom prst="homePlate">
              <a:avLst>
                <a:gd name="adj" fmla="val 32230"/>
              </a:avLst>
            </a:prstGeom>
            <a:solidFill>
              <a:schemeClr val="bg2"/>
            </a:solidFill>
            <a:ln>
              <a:solidFill>
                <a:schemeClr val="accent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097280" tIns="146304" rIns="182880" bIns="146304" numCol="1" spcCol="0" rtlCol="0" fromWordArt="0" anchor="ctr" anchorCtr="0" forceAA="0" compatLnSpc="1">
              <a:prstTxWarp prst="textNoShape">
                <a:avLst/>
              </a:prstTxWarp>
              <a:noAutofit/>
            </a:bodyPr>
            <a:lstStyle/>
            <a:p>
              <a:pPr marL="284163" indent="-284163" defTabSz="932472" fontAlgn="base">
                <a:lnSpc>
                  <a:spcPct val="90000"/>
                </a:lnSpc>
                <a:spcBef>
                  <a:spcPct val="0"/>
                </a:spcBef>
                <a:spcAft>
                  <a:spcPct val="0"/>
                </a:spcAft>
              </a:pPr>
              <a:r>
                <a:rPr lang="en-US" sz="2400" spc="-102" dirty="0">
                  <a:ln w="3175">
                    <a:noFill/>
                  </a:ln>
                  <a:gradFill>
                    <a:gsLst>
                      <a:gs pos="1250">
                        <a:schemeClr val="tx1"/>
                      </a:gs>
                      <a:gs pos="100000">
                        <a:schemeClr val="tx1"/>
                      </a:gs>
                    </a:gsLst>
                    <a:lin ang="5400000" scaled="0"/>
                  </a:gradFill>
                  <a:cs typeface="Segoe UI" pitchFamily="34" charset="0"/>
                </a:rPr>
                <a:t>… to create custom reports to track progress</a:t>
              </a:r>
            </a:p>
          </p:txBody>
        </p:sp>
        <p:sp>
          <p:nvSpPr>
            <p:cNvPr id="28" name="Shape">
              <a:extLst>
                <a:ext uri="{FF2B5EF4-FFF2-40B4-BE49-F238E27FC236}">
                  <a16:creationId xmlns:a16="http://schemas.microsoft.com/office/drawing/2014/main" id="{E0D202FA-3A9E-420B-85E1-18330E1BF796}"/>
                </a:ext>
              </a:extLst>
            </p:cNvPr>
            <p:cNvSpPr/>
            <p:nvPr/>
          </p:nvSpPr>
          <p:spPr>
            <a:xfrm>
              <a:off x="8321275" y="5531481"/>
              <a:ext cx="563961" cy="609812"/>
            </a:xfrm>
            <a:custGeom>
              <a:avLst/>
              <a:gdLst/>
              <a:ahLst/>
              <a:cxnLst>
                <a:cxn ang="0">
                  <a:pos x="wd2" y="hd2"/>
                </a:cxn>
                <a:cxn ang="5400000">
                  <a:pos x="wd2" y="hd2"/>
                </a:cxn>
                <a:cxn ang="10800000">
                  <a:pos x="wd2" y="hd2"/>
                </a:cxn>
                <a:cxn ang="16200000">
                  <a:pos x="wd2" y="hd2"/>
                </a:cxn>
              </a:cxnLst>
              <a:rect l="0" t="0" r="r" b="b"/>
              <a:pathLst>
                <a:path w="21600" h="21600" extrusionOk="0">
                  <a:moveTo>
                    <a:pt x="21600" y="20057"/>
                  </a:moveTo>
                  <a:cubicBezTo>
                    <a:pt x="21600" y="20829"/>
                    <a:pt x="20769" y="21600"/>
                    <a:pt x="19938" y="21600"/>
                  </a:cubicBezTo>
                  <a:cubicBezTo>
                    <a:pt x="1662" y="21600"/>
                    <a:pt x="1662" y="21600"/>
                    <a:pt x="1662" y="21600"/>
                  </a:cubicBezTo>
                  <a:cubicBezTo>
                    <a:pt x="831" y="21600"/>
                    <a:pt x="0" y="20829"/>
                    <a:pt x="0" y="20057"/>
                  </a:cubicBezTo>
                  <a:cubicBezTo>
                    <a:pt x="0" y="4629"/>
                    <a:pt x="0" y="4629"/>
                    <a:pt x="0" y="4629"/>
                  </a:cubicBezTo>
                  <a:cubicBezTo>
                    <a:pt x="0" y="3857"/>
                    <a:pt x="831" y="3086"/>
                    <a:pt x="1662" y="3086"/>
                  </a:cubicBezTo>
                  <a:cubicBezTo>
                    <a:pt x="3323" y="3086"/>
                    <a:pt x="3323" y="3086"/>
                    <a:pt x="3323" y="3086"/>
                  </a:cubicBezTo>
                  <a:cubicBezTo>
                    <a:pt x="3323" y="1929"/>
                    <a:pt x="3323" y="1929"/>
                    <a:pt x="3323" y="1929"/>
                  </a:cubicBezTo>
                  <a:cubicBezTo>
                    <a:pt x="3323" y="964"/>
                    <a:pt x="4362" y="0"/>
                    <a:pt x="5400" y="0"/>
                  </a:cubicBezTo>
                  <a:cubicBezTo>
                    <a:pt x="6231" y="0"/>
                    <a:pt x="6231" y="0"/>
                    <a:pt x="6231" y="0"/>
                  </a:cubicBezTo>
                  <a:cubicBezTo>
                    <a:pt x="7477" y="0"/>
                    <a:pt x="8308" y="964"/>
                    <a:pt x="8308" y="1929"/>
                  </a:cubicBezTo>
                  <a:cubicBezTo>
                    <a:pt x="8308" y="3086"/>
                    <a:pt x="8308" y="3086"/>
                    <a:pt x="8308" y="3086"/>
                  </a:cubicBezTo>
                  <a:cubicBezTo>
                    <a:pt x="13292" y="3086"/>
                    <a:pt x="13292" y="3086"/>
                    <a:pt x="13292" y="3086"/>
                  </a:cubicBezTo>
                  <a:cubicBezTo>
                    <a:pt x="13292" y="1929"/>
                    <a:pt x="13292" y="1929"/>
                    <a:pt x="13292" y="1929"/>
                  </a:cubicBezTo>
                  <a:cubicBezTo>
                    <a:pt x="13292" y="964"/>
                    <a:pt x="14331" y="0"/>
                    <a:pt x="15369" y="0"/>
                  </a:cubicBezTo>
                  <a:cubicBezTo>
                    <a:pt x="16200" y="0"/>
                    <a:pt x="16200" y="0"/>
                    <a:pt x="16200" y="0"/>
                  </a:cubicBezTo>
                  <a:cubicBezTo>
                    <a:pt x="17446" y="0"/>
                    <a:pt x="18277" y="964"/>
                    <a:pt x="18277" y="1929"/>
                  </a:cubicBezTo>
                  <a:cubicBezTo>
                    <a:pt x="18277" y="3086"/>
                    <a:pt x="18277" y="3086"/>
                    <a:pt x="18277" y="3086"/>
                  </a:cubicBezTo>
                  <a:cubicBezTo>
                    <a:pt x="19938" y="3086"/>
                    <a:pt x="19938" y="3086"/>
                    <a:pt x="19938" y="3086"/>
                  </a:cubicBezTo>
                  <a:cubicBezTo>
                    <a:pt x="20769" y="3086"/>
                    <a:pt x="21600" y="3857"/>
                    <a:pt x="21600" y="4629"/>
                  </a:cubicBezTo>
                  <a:lnTo>
                    <a:pt x="21600" y="20057"/>
                  </a:lnTo>
                  <a:close/>
                  <a:moveTo>
                    <a:pt x="5400" y="11186"/>
                  </a:moveTo>
                  <a:cubicBezTo>
                    <a:pt x="5400" y="7714"/>
                    <a:pt x="5400" y="7714"/>
                    <a:pt x="5400" y="7714"/>
                  </a:cubicBezTo>
                  <a:cubicBezTo>
                    <a:pt x="1662" y="7714"/>
                    <a:pt x="1662" y="7714"/>
                    <a:pt x="1662" y="7714"/>
                  </a:cubicBezTo>
                  <a:cubicBezTo>
                    <a:pt x="1662" y="11186"/>
                    <a:pt x="1662" y="11186"/>
                    <a:pt x="1662" y="11186"/>
                  </a:cubicBezTo>
                  <a:lnTo>
                    <a:pt x="5400" y="11186"/>
                  </a:lnTo>
                  <a:close/>
                  <a:moveTo>
                    <a:pt x="5400" y="15814"/>
                  </a:moveTo>
                  <a:cubicBezTo>
                    <a:pt x="5400" y="11957"/>
                    <a:pt x="5400" y="11957"/>
                    <a:pt x="5400" y="11957"/>
                  </a:cubicBezTo>
                  <a:cubicBezTo>
                    <a:pt x="1662" y="11957"/>
                    <a:pt x="1662" y="11957"/>
                    <a:pt x="1662" y="11957"/>
                  </a:cubicBezTo>
                  <a:cubicBezTo>
                    <a:pt x="1662" y="15814"/>
                    <a:pt x="1662" y="15814"/>
                    <a:pt x="1662" y="15814"/>
                  </a:cubicBezTo>
                  <a:lnTo>
                    <a:pt x="5400" y="15814"/>
                  </a:lnTo>
                  <a:close/>
                  <a:moveTo>
                    <a:pt x="5400" y="20057"/>
                  </a:moveTo>
                  <a:cubicBezTo>
                    <a:pt x="5400" y="16586"/>
                    <a:pt x="5400" y="16586"/>
                    <a:pt x="5400" y="16586"/>
                  </a:cubicBezTo>
                  <a:cubicBezTo>
                    <a:pt x="1662" y="16586"/>
                    <a:pt x="1662" y="16586"/>
                    <a:pt x="1662" y="16586"/>
                  </a:cubicBezTo>
                  <a:cubicBezTo>
                    <a:pt x="1662" y="20057"/>
                    <a:pt x="1662" y="20057"/>
                    <a:pt x="1662" y="20057"/>
                  </a:cubicBezTo>
                  <a:lnTo>
                    <a:pt x="5400" y="20057"/>
                  </a:lnTo>
                  <a:close/>
                  <a:moveTo>
                    <a:pt x="6646" y="1929"/>
                  </a:moveTo>
                  <a:cubicBezTo>
                    <a:pt x="6646" y="1736"/>
                    <a:pt x="6438" y="1543"/>
                    <a:pt x="6231" y="1543"/>
                  </a:cubicBezTo>
                  <a:cubicBezTo>
                    <a:pt x="5400" y="1543"/>
                    <a:pt x="5400" y="1543"/>
                    <a:pt x="5400" y="1543"/>
                  </a:cubicBezTo>
                  <a:cubicBezTo>
                    <a:pt x="5192" y="1543"/>
                    <a:pt x="4985" y="1736"/>
                    <a:pt x="4985" y="1929"/>
                  </a:cubicBezTo>
                  <a:cubicBezTo>
                    <a:pt x="4985" y="5400"/>
                    <a:pt x="4985" y="5400"/>
                    <a:pt x="4985" y="5400"/>
                  </a:cubicBezTo>
                  <a:cubicBezTo>
                    <a:pt x="4985" y="5593"/>
                    <a:pt x="5192" y="5786"/>
                    <a:pt x="5400" y="5786"/>
                  </a:cubicBezTo>
                  <a:cubicBezTo>
                    <a:pt x="6231" y="5786"/>
                    <a:pt x="6231" y="5786"/>
                    <a:pt x="6231" y="5786"/>
                  </a:cubicBezTo>
                  <a:cubicBezTo>
                    <a:pt x="6438" y="5786"/>
                    <a:pt x="6646" y="5593"/>
                    <a:pt x="6646" y="5400"/>
                  </a:cubicBezTo>
                  <a:lnTo>
                    <a:pt x="6646" y="1929"/>
                  </a:lnTo>
                  <a:close/>
                  <a:moveTo>
                    <a:pt x="10385" y="11186"/>
                  </a:moveTo>
                  <a:cubicBezTo>
                    <a:pt x="10385" y="7714"/>
                    <a:pt x="10385" y="7714"/>
                    <a:pt x="10385" y="7714"/>
                  </a:cubicBezTo>
                  <a:cubicBezTo>
                    <a:pt x="6231" y="7714"/>
                    <a:pt x="6231" y="7714"/>
                    <a:pt x="6231" y="7714"/>
                  </a:cubicBezTo>
                  <a:cubicBezTo>
                    <a:pt x="6231" y="11186"/>
                    <a:pt x="6231" y="11186"/>
                    <a:pt x="6231" y="11186"/>
                  </a:cubicBezTo>
                  <a:lnTo>
                    <a:pt x="10385" y="11186"/>
                  </a:lnTo>
                  <a:close/>
                  <a:moveTo>
                    <a:pt x="10385" y="15814"/>
                  </a:moveTo>
                  <a:cubicBezTo>
                    <a:pt x="10385" y="11957"/>
                    <a:pt x="10385" y="11957"/>
                    <a:pt x="10385" y="11957"/>
                  </a:cubicBezTo>
                  <a:cubicBezTo>
                    <a:pt x="6231" y="11957"/>
                    <a:pt x="6231" y="11957"/>
                    <a:pt x="6231" y="11957"/>
                  </a:cubicBezTo>
                  <a:cubicBezTo>
                    <a:pt x="6231" y="15814"/>
                    <a:pt x="6231" y="15814"/>
                    <a:pt x="6231" y="15814"/>
                  </a:cubicBezTo>
                  <a:lnTo>
                    <a:pt x="10385" y="15814"/>
                  </a:lnTo>
                  <a:close/>
                  <a:moveTo>
                    <a:pt x="10385" y="20057"/>
                  </a:moveTo>
                  <a:cubicBezTo>
                    <a:pt x="10385" y="16586"/>
                    <a:pt x="10385" y="16586"/>
                    <a:pt x="10385" y="16586"/>
                  </a:cubicBezTo>
                  <a:cubicBezTo>
                    <a:pt x="6231" y="16586"/>
                    <a:pt x="6231" y="16586"/>
                    <a:pt x="6231" y="16586"/>
                  </a:cubicBezTo>
                  <a:cubicBezTo>
                    <a:pt x="6231" y="20057"/>
                    <a:pt x="6231" y="20057"/>
                    <a:pt x="6231" y="20057"/>
                  </a:cubicBezTo>
                  <a:lnTo>
                    <a:pt x="10385" y="20057"/>
                  </a:lnTo>
                  <a:close/>
                  <a:moveTo>
                    <a:pt x="15369" y="11186"/>
                  </a:moveTo>
                  <a:cubicBezTo>
                    <a:pt x="15369" y="7714"/>
                    <a:pt x="15369" y="7714"/>
                    <a:pt x="15369" y="7714"/>
                  </a:cubicBezTo>
                  <a:cubicBezTo>
                    <a:pt x="11215" y="7714"/>
                    <a:pt x="11215" y="7714"/>
                    <a:pt x="11215" y="7714"/>
                  </a:cubicBezTo>
                  <a:cubicBezTo>
                    <a:pt x="11215" y="11186"/>
                    <a:pt x="11215" y="11186"/>
                    <a:pt x="11215" y="11186"/>
                  </a:cubicBezTo>
                  <a:lnTo>
                    <a:pt x="15369" y="11186"/>
                  </a:lnTo>
                  <a:close/>
                  <a:moveTo>
                    <a:pt x="15369" y="15814"/>
                  </a:moveTo>
                  <a:cubicBezTo>
                    <a:pt x="15369" y="11957"/>
                    <a:pt x="15369" y="11957"/>
                    <a:pt x="15369" y="11957"/>
                  </a:cubicBezTo>
                  <a:cubicBezTo>
                    <a:pt x="11215" y="11957"/>
                    <a:pt x="11215" y="11957"/>
                    <a:pt x="11215" y="11957"/>
                  </a:cubicBezTo>
                  <a:cubicBezTo>
                    <a:pt x="11215" y="15814"/>
                    <a:pt x="11215" y="15814"/>
                    <a:pt x="11215" y="15814"/>
                  </a:cubicBezTo>
                  <a:lnTo>
                    <a:pt x="15369" y="15814"/>
                  </a:lnTo>
                  <a:close/>
                  <a:moveTo>
                    <a:pt x="15369" y="20057"/>
                  </a:moveTo>
                  <a:cubicBezTo>
                    <a:pt x="15369" y="16586"/>
                    <a:pt x="15369" y="16586"/>
                    <a:pt x="15369" y="16586"/>
                  </a:cubicBezTo>
                  <a:cubicBezTo>
                    <a:pt x="11215" y="16586"/>
                    <a:pt x="11215" y="16586"/>
                    <a:pt x="11215" y="16586"/>
                  </a:cubicBezTo>
                  <a:cubicBezTo>
                    <a:pt x="11215" y="20057"/>
                    <a:pt x="11215" y="20057"/>
                    <a:pt x="11215" y="20057"/>
                  </a:cubicBezTo>
                  <a:lnTo>
                    <a:pt x="15369" y="20057"/>
                  </a:lnTo>
                  <a:close/>
                  <a:moveTo>
                    <a:pt x="16615" y="1929"/>
                  </a:moveTo>
                  <a:cubicBezTo>
                    <a:pt x="16615" y="1736"/>
                    <a:pt x="16408" y="1543"/>
                    <a:pt x="16200" y="1543"/>
                  </a:cubicBezTo>
                  <a:cubicBezTo>
                    <a:pt x="15369" y="1543"/>
                    <a:pt x="15369" y="1543"/>
                    <a:pt x="15369" y="1543"/>
                  </a:cubicBezTo>
                  <a:cubicBezTo>
                    <a:pt x="15162" y="1543"/>
                    <a:pt x="14954" y="1736"/>
                    <a:pt x="14954" y="1929"/>
                  </a:cubicBezTo>
                  <a:cubicBezTo>
                    <a:pt x="14954" y="5400"/>
                    <a:pt x="14954" y="5400"/>
                    <a:pt x="14954" y="5400"/>
                  </a:cubicBezTo>
                  <a:cubicBezTo>
                    <a:pt x="14954" y="5593"/>
                    <a:pt x="15162" y="5786"/>
                    <a:pt x="15369" y="5786"/>
                  </a:cubicBezTo>
                  <a:cubicBezTo>
                    <a:pt x="16200" y="5786"/>
                    <a:pt x="16200" y="5786"/>
                    <a:pt x="16200" y="5786"/>
                  </a:cubicBezTo>
                  <a:cubicBezTo>
                    <a:pt x="16408" y="5786"/>
                    <a:pt x="16615" y="5593"/>
                    <a:pt x="16615" y="5400"/>
                  </a:cubicBezTo>
                  <a:lnTo>
                    <a:pt x="16615" y="1929"/>
                  </a:lnTo>
                  <a:close/>
                  <a:moveTo>
                    <a:pt x="19938" y="11186"/>
                  </a:moveTo>
                  <a:cubicBezTo>
                    <a:pt x="19938" y="7714"/>
                    <a:pt x="19938" y="7714"/>
                    <a:pt x="19938" y="7714"/>
                  </a:cubicBezTo>
                  <a:cubicBezTo>
                    <a:pt x="16200" y="7714"/>
                    <a:pt x="16200" y="7714"/>
                    <a:pt x="16200" y="7714"/>
                  </a:cubicBezTo>
                  <a:cubicBezTo>
                    <a:pt x="16200" y="11186"/>
                    <a:pt x="16200" y="11186"/>
                    <a:pt x="16200" y="11186"/>
                  </a:cubicBezTo>
                  <a:lnTo>
                    <a:pt x="19938" y="11186"/>
                  </a:lnTo>
                  <a:close/>
                  <a:moveTo>
                    <a:pt x="19938" y="15814"/>
                  </a:moveTo>
                  <a:cubicBezTo>
                    <a:pt x="19938" y="11957"/>
                    <a:pt x="19938" y="11957"/>
                    <a:pt x="19938" y="11957"/>
                  </a:cubicBezTo>
                  <a:cubicBezTo>
                    <a:pt x="16200" y="11957"/>
                    <a:pt x="16200" y="11957"/>
                    <a:pt x="16200" y="11957"/>
                  </a:cubicBezTo>
                  <a:cubicBezTo>
                    <a:pt x="16200" y="15814"/>
                    <a:pt x="16200" y="15814"/>
                    <a:pt x="16200" y="15814"/>
                  </a:cubicBezTo>
                  <a:lnTo>
                    <a:pt x="19938" y="15814"/>
                  </a:lnTo>
                  <a:close/>
                  <a:moveTo>
                    <a:pt x="19938" y="20057"/>
                  </a:moveTo>
                  <a:cubicBezTo>
                    <a:pt x="19938" y="16586"/>
                    <a:pt x="19938" y="16586"/>
                    <a:pt x="19938" y="16586"/>
                  </a:cubicBezTo>
                  <a:cubicBezTo>
                    <a:pt x="16200" y="16586"/>
                    <a:pt x="16200" y="16586"/>
                    <a:pt x="16200" y="16586"/>
                  </a:cubicBezTo>
                  <a:cubicBezTo>
                    <a:pt x="16200" y="20057"/>
                    <a:pt x="16200" y="20057"/>
                    <a:pt x="16200" y="20057"/>
                  </a:cubicBezTo>
                  <a:lnTo>
                    <a:pt x="19938" y="20057"/>
                  </a:lnTo>
                  <a:close/>
                </a:path>
              </a:pathLst>
            </a:custGeom>
            <a:solidFill>
              <a:schemeClr val="accent1"/>
            </a:solidFill>
            <a:ln w="12700">
              <a:miter lim="400000"/>
            </a:ln>
          </p:spPr>
          <p:txBody>
            <a:bodyPr tIns="45708" bIns="45708"/>
            <a:lstStyle/>
            <a:p>
              <a:endParaRPr sz="900"/>
            </a:p>
          </p:txBody>
        </p:sp>
      </p:grpSp>
      <p:sp>
        <p:nvSpPr>
          <p:cNvPr id="2" name="Title 1">
            <a:extLst>
              <a:ext uri="{FF2B5EF4-FFF2-40B4-BE49-F238E27FC236}">
                <a16:creationId xmlns:a16="http://schemas.microsoft.com/office/drawing/2014/main" id="{189A9EF9-878D-44DD-85D9-72744CD704B8}"/>
              </a:ext>
            </a:extLst>
          </p:cNvPr>
          <p:cNvSpPr>
            <a:spLocks noGrp="1"/>
          </p:cNvSpPr>
          <p:nvPr>
            <p:ph type="title"/>
          </p:nvPr>
        </p:nvSpPr>
        <p:spPr/>
        <p:txBody>
          <a:bodyPr/>
          <a:lstStyle/>
          <a:p>
            <a:r>
              <a:rPr lang="en-US" sz="3600" dirty="0"/>
              <a:t>How do we measure success?</a:t>
            </a:r>
          </a:p>
        </p:txBody>
      </p:sp>
    </p:spTree>
    <p:extLst>
      <p:ext uri="{BB962C8B-B14F-4D97-AF65-F5344CB8AC3E}">
        <p14:creationId xmlns:p14="http://schemas.microsoft.com/office/powerpoint/2010/main" val="3675197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wipe(left)">
                                      <p:cBhvr>
                                        <p:cTn id="15" dur="250"/>
                                        <p:tgtEl>
                                          <p:spTgt spid="19"/>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wipe(left)">
                                      <p:cBhvr>
                                        <p:cTn id="18" dur="250"/>
                                        <p:tgtEl>
                                          <p:spTgt spid="18"/>
                                        </p:tgtEl>
                                      </p:cBhvr>
                                    </p:animEffect>
                                  </p:childTnLst>
                                </p:cTn>
                              </p:par>
                            </p:childTnLst>
                          </p:cTn>
                        </p:par>
                        <p:par>
                          <p:cTn id="19" fill="hold">
                            <p:stCondLst>
                              <p:cond delay="1250"/>
                            </p:stCondLst>
                            <p:childTnLst>
                              <p:par>
                                <p:cTn id="20" presetID="22" presetClass="entr" presetSubtype="2" fill="hold" grpId="0" nodeType="after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ipe(right)">
                                      <p:cBhvr>
                                        <p:cTn id="22" dur="250"/>
                                        <p:tgtEl>
                                          <p:spTgt spid="22"/>
                                        </p:tgtEl>
                                      </p:cBhvr>
                                    </p:animEffect>
                                  </p:childTnLst>
                                </p:cTn>
                              </p:par>
                              <p:par>
                                <p:cTn id="23" presetID="22" presetClass="entr" presetSubtype="2"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wipe(right)">
                                      <p:cBhvr>
                                        <p:cTn id="25" dur="250"/>
                                        <p:tgtEl>
                                          <p:spTgt spid="21"/>
                                        </p:tgtEl>
                                      </p:cBhvr>
                                    </p:animEffect>
                                  </p:childTnLst>
                                </p:cTn>
                              </p:par>
                            </p:childTnLst>
                          </p:cTn>
                        </p:par>
                        <p:par>
                          <p:cTn id="26" fill="hold">
                            <p:stCondLst>
                              <p:cond delay="1500"/>
                            </p:stCondLst>
                            <p:childTnLst>
                              <p:par>
                                <p:cTn id="27" presetID="22" presetClass="entr" presetSubtype="8" fill="hold" nodeType="afterEffect">
                                  <p:stCondLst>
                                    <p:cond delay="0"/>
                                  </p:stCondLst>
                                  <p:childTnLst>
                                    <p:set>
                                      <p:cBhvr>
                                        <p:cTn id="28" dur="1" fill="hold">
                                          <p:stCondLst>
                                            <p:cond delay="0"/>
                                          </p:stCondLst>
                                        </p:cTn>
                                        <p:tgtEl>
                                          <p:spTgt spid="30"/>
                                        </p:tgtEl>
                                        <p:attrNameLst>
                                          <p:attrName>style.visibility</p:attrName>
                                        </p:attrNameLst>
                                      </p:cBhvr>
                                      <p:to>
                                        <p:strVal val="visible"/>
                                      </p:to>
                                    </p:set>
                                    <p:animEffect transition="in" filter="wipe(left)">
                                      <p:cBhvr>
                                        <p:cTn id="29" dur="500"/>
                                        <p:tgtEl>
                                          <p:spTgt spid="30"/>
                                        </p:tgtEl>
                                      </p:cBhvr>
                                    </p:animEffect>
                                  </p:childTnLst>
                                </p:cTn>
                              </p:par>
                              <p:par>
                                <p:cTn id="30" presetID="22" presetClass="entr" presetSubtype="8" fill="hold" nodeType="with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wipe(left)">
                                      <p:cBhvr>
                                        <p:cTn id="3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3" grpId="0" animBg="1"/>
      <p:bldP spid="21" grpId="0" animBg="1"/>
      <p:bldP spid="2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3B7C8104-B8CF-4706-B845-89FC210B7977}"/>
              </a:ext>
            </a:extLst>
          </p:cNvPr>
          <p:cNvSpPr/>
          <p:nvPr/>
        </p:nvSpPr>
        <p:spPr bwMode="auto">
          <a:xfrm>
            <a:off x="1" y="3971332"/>
            <a:ext cx="12436474" cy="3076967"/>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endParaRPr lang="en-US" sz="4400" spc="-102" dirty="0">
              <a:ln w="3175">
                <a:noFill/>
              </a:ln>
              <a:gradFill>
                <a:gsLst>
                  <a:gs pos="1250">
                    <a:schemeClr val="tx1"/>
                  </a:gs>
                  <a:gs pos="100000">
                    <a:schemeClr val="tx1"/>
                  </a:gs>
                </a:gsLst>
                <a:lin ang="5400000" scaled="0"/>
              </a:gradFill>
              <a:latin typeface="+mj-lt"/>
              <a:cs typeface="Segoe UI" pitchFamily="34" charset="0"/>
            </a:endParaRPr>
          </a:p>
        </p:txBody>
      </p:sp>
      <p:grpSp>
        <p:nvGrpSpPr>
          <p:cNvPr id="28" name="Group">
            <a:extLst>
              <a:ext uri="{FF2B5EF4-FFF2-40B4-BE49-F238E27FC236}">
                <a16:creationId xmlns:a16="http://schemas.microsoft.com/office/drawing/2014/main" id="{15225AB1-1118-4CFD-85F2-AA0A129C60AC}"/>
              </a:ext>
            </a:extLst>
          </p:cNvPr>
          <p:cNvGrpSpPr/>
          <p:nvPr/>
        </p:nvGrpSpPr>
        <p:grpSpPr>
          <a:xfrm>
            <a:off x="4359866" y="1688518"/>
            <a:ext cx="3705824" cy="2215974"/>
            <a:chOff x="0" y="0"/>
            <a:chExt cx="1609514" cy="962441"/>
          </a:xfrm>
          <a:solidFill>
            <a:schemeClr val="tx1"/>
          </a:solidFill>
        </p:grpSpPr>
        <p:sp>
          <p:nvSpPr>
            <p:cNvPr id="29" name="Shape">
              <a:extLst>
                <a:ext uri="{FF2B5EF4-FFF2-40B4-BE49-F238E27FC236}">
                  <a16:creationId xmlns:a16="http://schemas.microsoft.com/office/drawing/2014/main" id="{9D586590-54A9-4EA5-8579-534E0AED335F}"/>
                </a:ext>
              </a:extLst>
            </p:cNvPr>
            <p:cNvSpPr/>
            <p:nvPr/>
          </p:nvSpPr>
          <p:spPr>
            <a:xfrm>
              <a:off x="621029" y="-1"/>
              <a:ext cx="367457" cy="471172"/>
            </a:xfrm>
            <a:custGeom>
              <a:avLst/>
              <a:gdLst/>
              <a:ahLst/>
              <a:cxnLst>
                <a:cxn ang="0">
                  <a:pos x="wd2" y="hd2"/>
                </a:cxn>
                <a:cxn ang="5400000">
                  <a:pos x="wd2" y="hd2"/>
                </a:cxn>
                <a:cxn ang="10800000">
                  <a:pos x="wd2" y="hd2"/>
                </a:cxn>
                <a:cxn ang="16200000">
                  <a:pos x="wd2" y="hd2"/>
                </a:cxn>
              </a:cxnLst>
              <a:rect l="0" t="0" r="r" b="b"/>
              <a:pathLst>
                <a:path w="18707" h="21467" extrusionOk="0">
                  <a:moveTo>
                    <a:pt x="9302" y="21467"/>
                  </a:moveTo>
                  <a:cubicBezTo>
                    <a:pt x="9406" y="21467"/>
                    <a:pt x="9406" y="21467"/>
                    <a:pt x="9406" y="21467"/>
                  </a:cubicBezTo>
                  <a:cubicBezTo>
                    <a:pt x="20154" y="21326"/>
                    <a:pt x="18634" y="8460"/>
                    <a:pt x="18634" y="8460"/>
                  </a:cubicBezTo>
                  <a:cubicBezTo>
                    <a:pt x="18162" y="-133"/>
                    <a:pt x="10140" y="-39"/>
                    <a:pt x="9354" y="8"/>
                  </a:cubicBezTo>
                  <a:cubicBezTo>
                    <a:pt x="8568" y="-39"/>
                    <a:pt x="546" y="-133"/>
                    <a:pt x="74" y="8460"/>
                  </a:cubicBezTo>
                  <a:cubicBezTo>
                    <a:pt x="74" y="8507"/>
                    <a:pt x="-1446" y="21373"/>
                    <a:pt x="9302" y="21467"/>
                  </a:cubicBezTo>
                  <a:close/>
                  <a:moveTo>
                    <a:pt x="9302" y="21467"/>
                  </a:moveTo>
                  <a:cubicBezTo>
                    <a:pt x="9302" y="21467"/>
                    <a:pt x="9302" y="21467"/>
                    <a:pt x="9302" y="21467"/>
                  </a:cubicBezTo>
                </a:path>
              </a:pathLst>
            </a:custGeom>
            <a:grpFill/>
            <a:ln w="12700" cap="flat">
              <a:noFill/>
              <a:miter lim="400000"/>
            </a:ln>
            <a:effectLst/>
          </p:spPr>
          <p:txBody>
            <a:bodyPr wrap="square" lIns="45708" tIns="45708" rIns="45708" bIns="45708" numCol="1" anchor="t">
              <a:noAutofit/>
            </a:bodyPr>
            <a:lstStyle/>
            <a:p>
              <a:endParaRPr sz="900"/>
            </a:p>
          </p:txBody>
        </p:sp>
        <p:sp>
          <p:nvSpPr>
            <p:cNvPr id="30" name="Shape">
              <a:extLst>
                <a:ext uri="{FF2B5EF4-FFF2-40B4-BE49-F238E27FC236}">
                  <a16:creationId xmlns:a16="http://schemas.microsoft.com/office/drawing/2014/main" id="{9DC593D9-BF7E-46D1-8EFD-DE927E354024}"/>
                </a:ext>
              </a:extLst>
            </p:cNvPr>
            <p:cNvSpPr/>
            <p:nvPr/>
          </p:nvSpPr>
          <p:spPr>
            <a:xfrm>
              <a:off x="1150357" y="187060"/>
              <a:ext cx="295691" cy="380304"/>
            </a:xfrm>
            <a:custGeom>
              <a:avLst/>
              <a:gdLst/>
              <a:ahLst/>
              <a:cxnLst>
                <a:cxn ang="0">
                  <a:pos x="wd2" y="hd2"/>
                </a:cxn>
                <a:cxn ang="5400000">
                  <a:pos x="wd2" y="hd2"/>
                </a:cxn>
                <a:cxn ang="10800000">
                  <a:pos x="wd2" y="hd2"/>
                </a:cxn>
                <a:cxn ang="16200000">
                  <a:pos x="wd2" y="hd2"/>
                </a:cxn>
              </a:cxnLst>
              <a:rect l="0" t="0" r="r" b="b"/>
              <a:pathLst>
                <a:path w="18684" h="21541" extrusionOk="0">
                  <a:moveTo>
                    <a:pt x="9280" y="21541"/>
                  </a:moveTo>
                  <a:cubicBezTo>
                    <a:pt x="9411" y="21541"/>
                    <a:pt x="9411" y="21541"/>
                    <a:pt x="9411" y="21541"/>
                  </a:cubicBezTo>
                  <a:cubicBezTo>
                    <a:pt x="20113" y="21424"/>
                    <a:pt x="18612" y="8546"/>
                    <a:pt x="18612" y="8546"/>
                  </a:cubicBezTo>
                  <a:cubicBezTo>
                    <a:pt x="18155" y="-59"/>
                    <a:pt x="10129" y="0"/>
                    <a:pt x="9346" y="0"/>
                  </a:cubicBezTo>
                  <a:cubicBezTo>
                    <a:pt x="8563" y="0"/>
                    <a:pt x="471" y="-59"/>
                    <a:pt x="79" y="8546"/>
                  </a:cubicBezTo>
                  <a:cubicBezTo>
                    <a:pt x="79" y="8546"/>
                    <a:pt x="-1487" y="21424"/>
                    <a:pt x="9280" y="21541"/>
                  </a:cubicBezTo>
                  <a:close/>
                  <a:moveTo>
                    <a:pt x="9280" y="21541"/>
                  </a:moveTo>
                  <a:cubicBezTo>
                    <a:pt x="9280" y="21541"/>
                    <a:pt x="9280" y="21541"/>
                    <a:pt x="9280" y="21541"/>
                  </a:cubicBezTo>
                </a:path>
              </a:pathLst>
            </a:custGeom>
            <a:grpFill/>
            <a:ln w="12700" cap="flat">
              <a:noFill/>
              <a:miter lim="400000"/>
            </a:ln>
            <a:effectLst/>
          </p:spPr>
          <p:txBody>
            <a:bodyPr wrap="square" lIns="45708" tIns="45708" rIns="45708" bIns="45708" numCol="1" anchor="t">
              <a:noAutofit/>
            </a:bodyPr>
            <a:lstStyle/>
            <a:p>
              <a:endParaRPr sz="900"/>
            </a:p>
          </p:txBody>
        </p:sp>
        <p:sp>
          <p:nvSpPr>
            <p:cNvPr id="31" name="Shape">
              <a:extLst>
                <a:ext uri="{FF2B5EF4-FFF2-40B4-BE49-F238E27FC236}">
                  <a16:creationId xmlns:a16="http://schemas.microsoft.com/office/drawing/2014/main" id="{1FF4F73C-A5FD-496E-BF07-9570FC3E962E}"/>
                </a:ext>
              </a:extLst>
            </p:cNvPr>
            <p:cNvSpPr/>
            <p:nvPr/>
          </p:nvSpPr>
          <p:spPr>
            <a:xfrm>
              <a:off x="0" y="517548"/>
              <a:ext cx="1609515" cy="444894"/>
            </a:xfrm>
            <a:custGeom>
              <a:avLst/>
              <a:gdLst/>
              <a:ahLst/>
              <a:cxnLst>
                <a:cxn ang="0">
                  <a:pos x="wd2" y="hd2"/>
                </a:cxn>
                <a:cxn ang="5400000">
                  <a:pos x="wd2" y="hd2"/>
                </a:cxn>
                <a:cxn ang="10800000">
                  <a:pos x="wd2" y="hd2"/>
                </a:cxn>
                <a:cxn ang="16200000">
                  <a:pos x="wd2" y="hd2"/>
                </a:cxn>
              </a:cxnLst>
              <a:rect l="0" t="0" r="r" b="b"/>
              <a:pathLst>
                <a:path w="21600" h="21600" extrusionOk="0">
                  <a:moveTo>
                    <a:pt x="21600" y="13581"/>
                  </a:moveTo>
                  <a:cubicBezTo>
                    <a:pt x="21586" y="11226"/>
                    <a:pt x="21462" y="9572"/>
                    <a:pt x="20784" y="8069"/>
                  </a:cubicBezTo>
                  <a:cubicBezTo>
                    <a:pt x="19899" y="6014"/>
                    <a:pt x="18903" y="4260"/>
                    <a:pt x="18903" y="4260"/>
                  </a:cubicBezTo>
                  <a:cubicBezTo>
                    <a:pt x="18115" y="13381"/>
                    <a:pt x="18115" y="13381"/>
                    <a:pt x="18115" y="13381"/>
                  </a:cubicBezTo>
                  <a:cubicBezTo>
                    <a:pt x="17645" y="8570"/>
                    <a:pt x="17645" y="8570"/>
                    <a:pt x="17645" y="8570"/>
                  </a:cubicBezTo>
                  <a:cubicBezTo>
                    <a:pt x="18461" y="4510"/>
                    <a:pt x="17590" y="4260"/>
                    <a:pt x="17438" y="4260"/>
                  </a:cubicBezTo>
                  <a:cubicBezTo>
                    <a:pt x="17424" y="4260"/>
                    <a:pt x="17424" y="4260"/>
                    <a:pt x="17424" y="4260"/>
                  </a:cubicBezTo>
                  <a:cubicBezTo>
                    <a:pt x="17272" y="4260"/>
                    <a:pt x="16401" y="4510"/>
                    <a:pt x="17216" y="8570"/>
                  </a:cubicBezTo>
                  <a:cubicBezTo>
                    <a:pt x="16760" y="13331"/>
                    <a:pt x="16760" y="13331"/>
                    <a:pt x="16760" y="13331"/>
                  </a:cubicBezTo>
                  <a:cubicBezTo>
                    <a:pt x="15958" y="4260"/>
                    <a:pt x="15958" y="4260"/>
                    <a:pt x="15958" y="4260"/>
                  </a:cubicBezTo>
                  <a:cubicBezTo>
                    <a:pt x="15958" y="4260"/>
                    <a:pt x="15681" y="4761"/>
                    <a:pt x="15280" y="5513"/>
                  </a:cubicBezTo>
                  <a:cubicBezTo>
                    <a:pt x="15184" y="5262"/>
                    <a:pt x="15087" y="4961"/>
                    <a:pt x="14976" y="4711"/>
                  </a:cubicBezTo>
                  <a:cubicBezTo>
                    <a:pt x="13870" y="2205"/>
                    <a:pt x="12639" y="50"/>
                    <a:pt x="12639" y="50"/>
                  </a:cubicBezTo>
                  <a:cubicBezTo>
                    <a:pt x="11644" y="11326"/>
                    <a:pt x="11644" y="11326"/>
                    <a:pt x="11644" y="11326"/>
                  </a:cubicBezTo>
                  <a:cubicBezTo>
                    <a:pt x="11077" y="5362"/>
                    <a:pt x="11077" y="5362"/>
                    <a:pt x="11077" y="5362"/>
                  </a:cubicBezTo>
                  <a:cubicBezTo>
                    <a:pt x="12086" y="301"/>
                    <a:pt x="11007" y="50"/>
                    <a:pt x="10814" y="0"/>
                  </a:cubicBezTo>
                  <a:cubicBezTo>
                    <a:pt x="10800" y="0"/>
                    <a:pt x="10800" y="0"/>
                    <a:pt x="10800" y="0"/>
                  </a:cubicBezTo>
                  <a:cubicBezTo>
                    <a:pt x="10606" y="0"/>
                    <a:pt x="9528" y="251"/>
                    <a:pt x="10537" y="5362"/>
                  </a:cubicBezTo>
                  <a:cubicBezTo>
                    <a:pt x="9956" y="11326"/>
                    <a:pt x="9956" y="11326"/>
                    <a:pt x="9956" y="11326"/>
                  </a:cubicBezTo>
                  <a:cubicBezTo>
                    <a:pt x="8975" y="50"/>
                    <a:pt x="8975" y="50"/>
                    <a:pt x="8975" y="50"/>
                  </a:cubicBezTo>
                  <a:cubicBezTo>
                    <a:pt x="8975" y="50"/>
                    <a:pt x="7744" y="2205"/>
                    <a:pt x="6638" y="4711"/>
                  </a:cubicBezTo>
                  <a:cubicBezTo>
                    <a:pt x="6513" y="5012"/>
                    <a:pt x="6416" y="5262"/>
                    <a:pt x="6320" y="5563"/>
                  </a:cubicBezTo>
                  <a:cubicBezTo>
                    <a:pt x="5919" y="4761"/>
                    <a:pt x="5628" y="4260"/>
                    <a:pt x="5628" y="4260"/>
                  </a:cubicBezTo>
                  <a:cubicBezTo>
                    <a:pt x="4840" y="13331"/>
                    <a:pt x="4840" y="13331"/>
                    <a:pt x="4840" y="13331"/>
                  </a:cubicBezTo>
                  <a:cubicBezTo>
                    <a:pt x="4384" y="8570"/>
                    <a:pt x="4384" y="8570"/>
                    <a:pt x="4384" y="8570"/>
                  </a:cubicBezTo>
                  <a:cubicBezTo>
                    <a:pt x="5186" y="4510"/>
                    <a:pt x="4328" y="4260"/>
                    <a:pt x="4162" y="4260"/>
                  </a:cubicBezTo>
                  <a:cubicBezTo>
                    <a:pt x="4162" y="4260"/>
                    <a:pt x="4162" y="4260"/>
                    <a:pt x="4162" y="4260"/>
                  </a:cubicBezTo>
                  <a:cubicBezTo>
                    <a:pt x="4010" y="4260"/>
                    <a:pt x="3139" y="4510"/>
                    <a:pt x="3941" y="8570"/>
                  </a:cubicBezTo>
                  <a:cubicBezTo>
                    <a:pt x="3485" y="13331"/>
                    <a:pt x="3485" y="13331"/>
                    <a:pt x="3485" y="13331"/>
                  </a:cubicBezTo>
                  <a:cubicBezTo>
                    <a:pt x="2697" y="4260"/>
                    <a:pt x="2697" y="4260"/>
                    <a:pt x="2697" y="4260"/>
                  </a:cubicBezTo>
                  <a:cubicBezTo>
                    <a:pt x="2697" y="4260"/>
                    <a:pt x="1701" y="6014"/>
                    <a:pt x="802" y="8019"/>
                  </a:cubicBezTo>
                  <a:cubicBezTo>
                    <a:pt x="138" y="9572"/>
                    <a:pt x="14" y="11226"/>
                    <a:pt x="0" y="13581"/>
                  </a:cubicBezTo>
                  <a:cubicBezTo>
                    <a:pt x="0" y="21600"/>
                    <a:pt x="0" y="21600"/>
                    <a:pt x="0" y="21600"/>
                  </a:cubicBezTo>
                  <a:cubicBezTo>
                    <a:pt x="21600" y="21600"/>
                    <a:pt x="21600" y="21600"/>
                    <a:pt x="21600" y="21600"/>
                  </a:cubicBezTo>
                  <a:lnTo>
                    <a:pt x="21600" y="13581"/>
                  </a:lnTo>
                  <a:close/>
                  <a:moveTo>
                    <a:pt x="21600" y="13581"/>
                  </a:moveTo>
                  <a:cubicBezTo>
                    <a:pt x="21600" y="13581"/>
                    <a:pt x="21600" y="13581"/>
                    <a:pt x="21600" y="13581"/>
                  </a:cubicBezTo>
                </a:path>
              </a:pathLst>
            </a:custGeom>
            <a:grpFill/>
            <a:ln w="12700" cap="flat">
              <a:noFill/>
              <a:miter lim="400000"/>
            </a:ln>
            <a:effectLst/>
          </p:spPr>
          <p:txBody>
            <a:bodyPr wrap="square" lIns="45708" tIns="45708" rIns="45708" bIns="45708" numCol="1" anchor="t">
              <a:noAutofit/>
            </a:bodyPr>
            <a:lstStyle/>
            <a:p>
              <a:endParaRPr sz="900"/>
            </a:p>
          </p:txBody>
        </p:sp>
        <p:sp>
          <p:nvSpPr>
            <p:cNvPr id="32" name="Shape">
              <a:extLst>
                <a:ext uri="{FF2B5EF4-FFF2-40B4-BE49-F238E27FC236}">
                  <a16:creationId xmlns:a16="http://schemas.microsoft.com/office/drawing/2014/main" id="{A6B2D890-EF1E-4CB2-ABAF-DBDB7E53DED0}"/>
                </a:ext>
              </a:extLst>
            </p:cNvPr>
            <p:cNvSpPr/>
            <p:nvPr/>
          </p:nvSpPr>
          <p:spPr>
            <a:xfrm>
              <a:off x="160874" y="187060"/>
              <a:ext cx="294918" cy="380304"/>
            </a:xfrm>
            <a:custGeom>
              <a:avLst/>
              <a:gdLst/>
              <a:ahLst/>
              <a:cxnLst>
                <a:cxn ang="0">
                  <a:pos x="wd2" y="hd2"/>
                </a:cxn>
                <a:cxn ang="5400000">
                  <a:pos x="wd2" y="hd2"/>
                </a:cxn>
                <a:cxn ang="10800000">
                  <a:pos x="wd2" y="hd2"/>
                </a:cxn>
                <a:cxn ang="16200000">
                  <a:pos x="wd2" y="hd2"/>
                </a:cxn>
              </a:cxnLst>
              <a:rect l="0" t="0" r="r" b="b"/>
              <a:pathLst>
                <a:path w="18636" h="21541" extrusionOk="0">
                  <a:moveTo>
                    <a:pt x="9253" y="21541"/>
                  </a:moveTo>
                  <a:cubicBezTo>
                    <a:pt x="9383" y="21541"/>
                    <a:pt x="9383" y="21541"/>
                    <a:pt x="9383" y="21541"/>
                  </a:cubicBezTo>
                  <a:cubicBezTo>
                    <a:pt x="20118" y="21424"/>
                    <a:pt x="18557" y="8546"/>
                    <a:pt x="18557" y="8546"/>
                  </a:cubicBezTo>
                  <a:cubicBezTo>
                    <a:pt x="18101" y="-59"/>
                    <a:pt x="10099" y="0"/>
                    <a:pt x="9318" y="0"/>
                  </a:cubicBezTo>
                  <a:cubicBezTo>
                    <a:pt x="8537" y="0"/>
                    <a:pt x="535" y="-59"/>
                    <a:pt x="79" y="8546"/>
                  </a:cubicBezTo>
                  <a:cubicBezTo>
                    <a:pt x="79" y="8546"/>
                    <a:pt x="-1482" y="21424"/>
                    <a:pt x="9253" y="21541"/>
                  </a:cubicBezTo>
                  <a:close/>
                  <a:moveTo>
                    <a:pt x="9253" y="21541"/>
                  </a:moveTo>
                  <a:cubicBezTo>
                    <a:pt x="9253" y="21541"/>
                    <a:pt x="9253" y="21541"/>
                    <a:pt x="9253" y="21541"/>
                  </a:cubicBezTo>
                </a:path>
              </a:pathLst>
            </a:custGeom>
            <a:grpFill/>
            <a:ln w="12700" cap="flat">
              <a:noFill/>
              <a:miter lim="400000"/>
            </a:ln>
            <a:effectLst/>
          </p:spPr>
          <p:txBody>
            <a:bodyPr wrap="square" lIns="45708" tIns="45708" rIns="45708" bIns="45708" numCol="1" anchor="t">
              <a:noAutofit/>
            </a:bodyPr>
            <a:lstStyle/>
            <a:p>
              <a:endParaRPr sz="900"/>
            </a:p>
          </p:txBody>
        </p:sp>
      </p:grpSp>
      <p:sp>
        <p:nvSpPr>
          <p:cNvPr id="4" name="Rectangle 3">
            <a:extLst>
              <a:ext uri="{FF2B5EF4-FFF2-40B4-BE49-F238E27FC236}">
                <a16:creationId xmlns:a16="http://schemas.microsoft.com/office/drawing/2014/main" id="{A3A62A43-07DB-4720-8CA8-D6512B5581A5}"/>
              </a:ext>
            </a:extLst>
          </p:cNvPr>
          <p:cNvSpPr/>
          <p:nvPr/>
        </p:nvSpPr>
        <p:spPr bwMode="auto">
          <a:xfrm>
            <a:off x="274638" y="4209961"/>
            <a:ext cx="3293894" cy="656431"/>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none" lIns="0" tIns="0" rIns="0" bIns="0" numCol="1" spcCol="0" rtlCol="0" fromWordArt="0" anchor="t" anchorCtr="0" forceAA="0" compatLnSpc="1">
            <a:prstTxWarp prst="textNoShape">
              <a:avLst/>
            </a:prstTxWarp>
            <a:noAutofit/>
          </a:bodyPr>
          <a:lstStyle/>
          <a:p>
            <a:pPr defTabSz="932472" fontAlgn="base">
              <a:lnSpc>
                <a:spcPct val="90000"/>
              </a:lnSpc>
              <a:spcBef>
                <a:spcPct val="0"/>
              </a:spcBef>
              <a:spcAft>
                <a:spcPct val="0"/>
              </a:spcAft>
            </a:pPr>
            <a:r>
              <a:rPr lang="en-US" sz="4600" cap="all" dirty="0">
                <a:solidFill>
                  <a:schemeClr val="accent1"/>
                </a:solidFill>
                <a:latin typeface="+mj-lt"/>
                <a:ea typeface="Segoe UI" pitchFamily="34" charset="0"/>
                <a:cs typeface="Segoe UI" pitchFamily="34" charset="0"/>
              </a:rPr>
              <a:t>Completely </a:t>
            </a:r>
            <a:br>
              <a:rPr lang="en-US" sz="4600" cap="all" dirty="0">
                <a:solidFill>
                  <a:schemeClr val="accent1"/>
                </a:solidFill>
                <a:latin typeface="+mj-lt"/>
                <a:ea typeface="Segoe UI" pitchFamily="34" charset="0"/>
                <a:cs typeface="Segoe UI" pitchFamily="34" charset="0"/>
              </a:rPr>
            </a:br>
            <a:r>
              <a:rPr lang="en-US" sz="4600" cap="all" dirty="0">
                <a:solidFill>
                  <a:schemeClr val="accent1"/>
                </a:solidFill>
                <a:latin typeface="+mj-lt"/>
                <a:ea typeface="Segoe UI" pitchFamily="34" charset="0"/>
                <a:cs typeface="Segoe UI" pitchFamily="34" charset="0"/>
              </a:rPr>
              <a:t>project</a:t>
            </a:r>
            <a:br>
              <a:rPr lang="en-US" sz="4600" cap="all" dirty="0">
                <a:solidFill>
                  <a:schemeClr val="accent1"/>
                </a:solidFill>
                <a:latin typeface="+mj-lt"/>
                <a:ea typeface="Segoe UI" pitchFamily="34" charset="0"/>
                <a:cs typeface="Segoe UI" pitchFamily="34" charset="0"/>
              </a:rPr>
            </a:br>
            <a:r>
              <a:rPr lang="en-US" sz="4600" cap="all" dirty="0">
                <a:solidFill>
                  <a:schemeClr val="accent1"/>
                </a:solidFill>
                <a:latin typeface="+mj-lt"/>
                <a:ea typeface="Segoe UI" pitchFamily="34" charset="0"/>
                <a:cs typeface="Segoe UI" pitchFamily="34" charset="0"/>
              </a:rPr>
              <a:t>based</a:t>
            </a:r>
          </a:p>
        </p:txBody>
      </p:sp>
      <p:grpSp>
        <p:nvGrpSpPr>
          <p:cNvPr id="14" name="Group 13">
            <a:extLst>
              <a:ext uri="{FF2B5EF4-FFF2-40B4-BE49-F238E27FC236}">
                <a16:creationId xmlns:a16="http://schemas.microsoft.com/office/drawing/2014/main" id="{ED029A1D-A3BA-4B88-BEF5-998CED5B07BE}"/>
              </a:ext>
            </a:extLst>
          </p:cNvPr>
          <p:cNvGrpSpPr/>
          <p:nvPr/>
        </p:nvGrpSpPr>
        <p:grpSpPr>
          <a:xfrm>
            <a:off x="9875837" y="1223536"/>
            <a:ext cx="997169" cy="2680956"/>
            <a:chOff x="4204192" y="2109244"/>
            <a:chExt cx="88877" cy="238952"/>
          </a:xfrm>
          <a:solidFill>
            <a:schemeClr val="accent2"/>
          </a:solidFill>
        </p:grpSpPr>
        <p:sp>
          <p:nvSpPr>
            <p:cNvPr id="15" name="Circle">
              <a:extLst>
                <a:ext uri="{FF2B5EF4-FFF2-40B4-BE49-F238E27FC236}">
                  <a16:creationId xmlns:a16="http://schemas.microsoft.com/office/drawing/2014/main" id="{5AB46A60-2E6E-49D8-8B45-13CDF374E5F1}"/>
                </a:ext>
              </a:extLst>
            </p:cNvPr>
            <p:cNvSpPr/>
            <p:nvPr/>
          </p:nvSpPr>
          <p:spPr>
            <a:xfrm>
              <a:off x="4226411" y="2109244"/>
              <a:ext cx="44439" cy="46027"/>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endParaRPr sz="2400">
                <a:gradFill>
                  <a:gsLst>
                    <a:gs pos="0">
                      <a:srgbClr val="FFFFFF"/>
                    </a:gs>
                    <a:gs pos="100000">
                      <a:srgbClr val="FFFFFF"/>
                    </a:gs>
                  </a:gsLst>
                  <a:lin ang="5400000" scaled="0"/>
                </a:gradFill>
                <a:latin typeface="+mj-lt"/>
                <a:ea typeface="Segoe UI" pitchFamily="34" charset="0"/>
                <a:cs typeface="Segoe UI" pitchFamily="34" charset="0"/>
              </a:endParaRPr>
            </a:p>
          </p:txBody>
        </p:sp>
        <p:sp>
          <p:nvSpPr>
            <p:cNvPr id="16" name="Shape">
              <a:extLst>
                <a:ext uri="{FF2B5EF4-FFF2-40B4-BE49-F238E27FC236}">
                  <a16:creationId xmlns:a16="http://schemas.microsoft.com/office/drawing/2014/main" id="{2914A40C-1366-4205-9F45-7A7879F1261E}"/>
                </a:ext>
              </a:extLst>
            </p:cNvPr>
            <p:cNvSpPr/>
            <p:nvPr/>
          </p:nvSpPr>
          <p:spPr>
            <a:xfrm>
              <a:off x="4204192" y="2172028"/>
              <a:ext cx="88877" cy="176168"/>
            </a:xfrm>
            <a:custGeom>
              <a:avLst/>
              <a:gdLst/>
              <a:ahLst/>
              <a:cxnLst>
                <a:cxn ang="0">
                  <a:pos x="wd2" y="hd2"/>
                </a:cxn>
                <a:cxn ang="5400000">
                  <a:pos x="wd2" y="hd2"/>
                </a:cxn>
                <a:cxn ang="10800000">
                  <a:pos x="wd2" y="hd2"/>
                </a:cxn>
                <a:cxn ang="16200000">
                  <a:pos x="wd2" y="hd2"/>
                </a:cxn>
              </a:cxnLst>
              <a:rect l="0" t="0" r="r" b="b"/>
              <a:pathLst>
                <a:path w="21600" h="21600" extrusionOk="0">
                  <a:moveTo>
                    <a:pt x="16200" y="0"/>
                  </a:moveTo>
                  <a:cubicBezTo>
                    <a:pt x="10800" y="5055"/>
                    <a:pt x="10800" y="5055"/>
                    <a:pt x="10800" y="5055"/>
                  </a:cubicBezTo>
                  <a:cubicBezTo>
                    <a:pt x="5400" y="0"/>
                    <a:pt x="5400" y="0"/>
                    <a:pt x="5400" y="0"/>
                  </a:cubicBezTo>
                  <a:cubicBezTo>
                    <a:pt x="3600" y="0"/>
                    <a:pt x="1800" y="460"/>
                    <a:pt x="0" y="919"/>
                  </a:cubicBezTo>
                  <a:cubicBezTo>
                    <a:pt x="0" y="10570"/>
                    <a:pt x="0" y="10570"/>
                    <a:pt x="0" y="10570"/>
                  </a:cubicBezTo>
                  <a:cubicBezTo>
                    <a:pt x="5400" y="10570"/>
                    <a:pt x="5400" y="10570"/>
                    <a:pt x="5400" y="10570"/>
                  </a:cubicBezTo>
                  <a:cubicBezTo>
                    <a:pt x="7200" y="21600"/>
                    <a:pt x="7200" y="21600"/>
                    <a:pt x="7200" y="21600"/>
                  </a:cubicBezTo>
                  <a:cubicBezTo>
                    <a:pt x="14400" y="21600"/>
                    <a:pt x="14400" y="21600"/>
                    <a:pt x="14400" y="21600"/>
                  </a:cubicBezTo>
                  <a:cubicBezTo>
                    <a:pt x="16200" y="10570"/>
                    <a:pt x="16200" y="10570"/>
                    <a:pt x="16200" y="10570"/>
                  </a:cubicBezTo>
                  <a:cubicBezTo>
                    <a:pt x="21600" y="10570"/>
                    <a:pt x="21600" y="10570"/>
                    <a:pt x="21600" y="10570"/>
                  </a:cubicBezTo>
                  <a:cubicBezTo>
                    <a:pt x="21600" y="919"/>
                    <a:pt x="21600" y="919"/>
                    <a:pt x="21600" y="919"/>
                  </a:cubicBezTo>
                  <a:cubicBezTo>
                    <a:pt x="19800" y="460"/>
                    <a:pt x="18000" y="0"/>
                    <a:pt x="16200" y="0"/>
                  </a:cubicBezTo>
                  <a:close/>
                </a:path>
              </a:pathLst>
            </a:cu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endParaRPr sz="2400">
                <a:gradFill>
                  <a:gsLst>
                    <a:gs pos="0">
                      <a:srgbClr val="FFFFFF"/>
                    </a:gs>
                    <a:gs pos="100000">
                      <a:srgbClr val="FFFFFF"/>
                    </a:gs>
                  </a:gsLst>
                  <a:lin ang="5400000" scaled="0"/>
                </a:gradFill>
                <a:latin typeface="+mj-lt"/>
                <a:ea typeface="Segoe UI" pitchFamily="34" charset="0"/>
                <a:cs typeface="Segoe UI" pitchFamily="34" charset="0"/>
              </a:endParaRPr>
            </a:p>
          </p:txBody>
        </p:sp>
      </p:grpSp>
      <p:cxnSp>
        <p:nvCxnSpPr>
          <p:cNvPr id="18" name="Straight Connector 17">
            <a:extLst>
              <a:ext uri="{FF2B5EF4-FFF2-40B4-BE49-F238E27FC236}">
                <a16:creationId xmlns:a16="http://schemas.microsoft.com/office/drawing/2014/main" id="{84D91F80-13E5-4B63-8F31-F0648984F502}"/>
              </a:ext>
            </a:extLst>
          </p:cNvPr>
          <p:cNvCxnSpPr>
            <a:cxnSpLocks/>
          </p:cNvCxnSpPr>
          <p:nvPr/>
        </p:nvCxnSpPr>
        <p:spPr>
          <a:xfrm>
            <a:off x="1417637" y="3905161"/>
            <a:ext cx="10591800" cy="0"/>
          </a:xfrm>
          <a:prstGeom prst="line">
            <a:avLst/>
          </a:prstGeom>
          <a:ln w="57150">
            <a:solidFill>
              <a:schemeClr val="accent1"/>
            </a:solidFill>
            <a:headEnd type="none"/>
            <a:tailEnd type="triangle" w="lg" len="lg"/>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72B79B0D-37A6-47DE-A081-A9F19684974E}"/>
              </a:ext>
            </a:extLst>
          </p:cNvPr>
          <p:cNvSpPr/>
          <p:nvPr/>
        </p:nvSpPr>
        <p:spPr bwMode="auto">
          <a:xfrm>
            <a:off x="8704625" y="4209961"/>
            <a:ext cx="3152412" cy="864091"/>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ctr" defTabSz="932472" fontAlgn="base">
              <a:spcBef>
                <a:spcPct val="0"/>
              </a:spcBef>
              <a:spcAft>
                <a:spcPct val="0"/>
              </a:spcAft>
            </a:pPr>
            <a:r>
              <a:rPr lang="en-US" sz="2200" dirty="0">
                <a:solidFill>
                  <a:schemeClr val="tx1"/>
                </a:solidFill>
                <a:ea typeface="Segoe UI" pitchFamily="34" charset="0"/>
                <a:cs typeface="Segoe UI" pitchFamily="34" charset="0"/>
              </a:rPr>
              <a:t>We work </a:t>
            </a:r>
            <a:r>
              <a:rPr lang="en-US" sz="2200" b="1" dirty="0">
                <a:solidFill>
                  <a:schemeClr val="accent1"/>
                </a:solidFill>
                <a:ea typeface="Segoe UI" pitchFamily="34" charset="0"/>
                <a:cs typeface="Segoe UI" pitchFamily="34" charset="0"/>
              </a:rPr>
              <a:t>hourly, </a:t>
            </a:r>
            <a:br>
              <a:rPr lang="en-US" sz="2200" b="1" dirty="0">
                <a:solidFill>
                  <a:schemeClr val="accent1"/>
                </a:solidFill>
                <a:ea typeface="Segoe UI" pitchFamily="34" charset="0"/>
                <a:cs typeface="Segoe UI" pitchFamily="34" charset="0"/>
              </a:rPr>
            </a:br>
            <a:r>
              <a:rPr lang="en-US" sz="2200" b="1" dirty="0">
                <a:solidFill>
                  <a:schemeClr val="accent1"/>
                </a:solidFill>
                <a:ea typeface="Segoe UI" pitchFamily="34" charset="0"/>
                <a:cs typeface="Segoe UI" pitchFamily="34" charset="0"/>
              </a:rPr>
              <a:t>and project based, </a:t>
            </a:r>
            <a:r>
              <a:rPr lang="en-US" sz="2200" dirty="0">
                <a:solidFill>
                  <a:schemeClr val="tx1"/>
                </a:solidFill>
                <a:ea typeface="Segoe UI" pitchFamily="34" charset="0"/>
                <a:cs typeface="Segoe UI" pitchFamily="34" charset="0"/>
              </a:rPr>
              <a:t>within your budget to meet pre-defined goals (then we leave)</a:t>
            </a:r>
          </a:p>
        </p:txBody>
      </p:sp>
      <p:sp>
        <p:nvSpPr>
          <p:cNvPr id="3" name="Shape">
            <a:extLst>
              <a:ext uri="{FF2B5EF4-FFF2-40B4-BE49-F238E27FC236}">
                <a16:creationId xmlns:a16="http://schemas.microsoft.com/office/drawing/2014/main" id="{E84A6292-8669-4D80-922F-DFB794B8E0E2}"/>
              </a:ext>
            </a:extLst>
          </p:cNvPr>
          <p:cNvSpPr/>
          <p:nvPr/>
        </p:nvSpPr>
        <p:spPr>
          <a:xfrm>
            <a:off x="274638" y="1450662"/>
            <a:ext cx="2743199" cy="2485182"/>
          </a:xfrm>
          <a:custGeom>
            <a:avLst/>
            <a:gdLst/>
            <a:ahLst/>
            <a:cxnLst>
              <a:cxn ang="0">
                <a:pos x="wd2" y="hd2"/>
              </a:cxn>
              <a:cxn ang="5400000">
                <a:pos x="wd2" y="hd2"/>
              </a:cxn>
              <a:cxn ang="10800000">
                <a:pos x="wd2" y="hd2"/>
              </a:cxn>
              <a:cxn ang="16200000">
                <a:pos x="wd2" y="hd2"/>
              </a:cxn>
            </a:cxnLst>
            <a:rect l="0" t="0" r="r" b="b"/>
            <a:pathLst>
              <a:path w="21600" h="21600" extrusionOk="0">
                <a:moveTo>
                  <a:pt x="15709" y="6480"/>
                </a:moveTo>
                <a:cubicBezTo>
                  <a:pt x="9818" y="6480"/>
                  <a:pt x="9818" y="6480"/>
                  <a:pt x="9818" y="6480"/>
                </a:cubicBezTo>
                <a:cubicBezTo>
                  <a:pt x="7855" y="6480"/>
                  <a:pt x="7855" y="4320"/>
                  <a:pt x="5891" y="4320"/>
                </a:cubicBezTo>
                <a:cubicBezTo>
                  <a:pt x="1964" y="4320"/>
                  <a:pt x="1964" y="4320"/>
                  <a:pt x="1964" y="4320"/>
                </a:cubicBezTo>
                <a:cubicBezTo>
                  <a:pt x="859" y="4320"/>
                  <a:pt x="0" y="5265"/>
                  <a:pt x="0" y="6480"/>
                </a:cubicBezTo>
                <a:cubicBezTo>
                  <a:pt x="0" y="19440"/>
                  <a:pt x="0" y="19440"/>
                  <a:pt x="0" y="19440"/>
                </a:cubicBezTo>
                <a:cubicBezTo>
                  <a:pt x="0" y="20655"/>
                  <a:pt x="859" y="21600"/>
                  <a:pt x="1964" y="21600"/>
                </a:cubicBezTo>
                <a:cubicBezTo>
                  <a:pt x="15709" y="21600"/>
                  <a:pt x="15709" y="21600"/>
                  <a:pt x="15709" y="21600"/>
                </a:cubicBezTo>
                <a:cubicBezTo>
                  <a:pt x="16814" y="21600"/>
                  <a:pt x="17673" y="20655"/>
                  <a:pt x="17673" y="19440"/>
                </a:cubicBezTo>
                <a:cubicBezTo>
                  <a:pt x="17673" y="8640"/>
                  <a:pt x="17673" y="8640"/>
                  <a:pt x="17673" y="8640"/>
                </a:cubicBezTo>
                <a:cubicBezTo>
                  <a:pt x="17673" y="7425"/>
                  <a:pt x="16814" y="6480"/>
                  <a:pt x="15709" y="6480"/>
                </a:cubicBezTo>
                <a:moveTo>
                  <a:pt x="16691" y="19440"/>
                </a:moveTo>
                <a:cubicBezTo>
                  <a:pt x="16691" y="19980"/>
                  <a:pt x="16200" y="20520"/>
                  <a:pt x="15709" y="20520"/>
                </a:cubicBezTo>
                <a:cubicBezTo>
                  <a:pt x="1964" y="20520"/>
                  <a:pt x="1964" y="20520"/>
                  <a:pt x="1964" y="20520"/>
                </a:cubicBezTo>
                <a:cubicBezTo>
                  <a:pt x="1473" y="20520"/>
                  <a:pt x="982" y="19980"/>
                  <a:pt x="982" y="19440"/>
                </a:cubicBezTo>
                <a:cubicBezTo>
                  <a:pt x="982" y="10800"/>
                  <a:pt x="982" y="10800"/>
                  <a:pt x="982" y="10800"/>
                </a:cubicBezTo>
                <a:cubicBezTo>
                  <a:pt x="16691" y="10800"/>
                  <a:pt x="16691" y="10800"/>
                  <a:pt x="16691" y="10800"/>
                </a:cubicBezTo>
                <a:lnTo>
                  <a:pt x="16691" y="19440"/>
                </a:lnTo>
                <a:close/>
                <a:moveTo>
                  <a:pt x="16691" y="9720"/>
                </a:moveTo>
                <a:cubicBezTo>
                  <a:pt x="982" y="9720"/>
                  <a:pt x="982" y="9720"/>
                  <a:pt x="982" y="9720"/>
                </a:cubicBezTo>
                <a:cubicBezTo>
                  <a:pt x="982" y="6480"/>
                  <a:pt x="982" y="6480"/>
                  <a:pt x="982" y="6480"/>
                </a:cubicBezTo>
                <a:cubicBezTo>
                  <a:pt x="982" y="5940"/>
                  <a:pt x="1473" y="5400"/>
                  <a:pt x="1964" y="5400"/>
                </a:cubicBezTo>
                <a:cubicBezTo>
                  <a:pt x="5891" y="5400"/>
                  <a:pt x="5891" y="5400"/>
                  <a:pt x="5891" y="5400"/>
                </a:cubicBezTo>
                <a:cubicBezTo>
                  <a:pt x="7364" y="5400"/>
                  <a:pt x="7364" y="7560"/>
                  <a:pt x="9818" y="7560"/>
                </a:cubicBezTo>
                <a:cubicBezTo>
                  <a:pt x="15709" y="7560"/>
                  <a:pt x="15709" y="7560"/>
                  <a:pt x="15709" y="7560"/>
                </a:cubicBezTo>
                <a:cubicBezTo>
                  <a:pt x="16200" y="7560"/>
                  <a:pt x="16691" y="8100"/>
                  <a:pt x="16691" y="8640"/>
                </a:cubicBezTo>
                <a:lnTo>
                  <a:pt x="16691" y="9720"/>
                </a:lnTo>
                <a:close/>
                <a:moveTo>
                  <a:pt x="19636" y="2160"/>
                </a:moveTo>
                <a:cubicBezTo>
                  <a:pt x="13745" y="2160"/>
                  <a:pt x="13745" y="2160"/>
                  <a:pt x="13745" y="2160"/>
                </a:cubicBezTo>
                <a:cubicBezTo>
                  <a:pt x="11782" y="2160"/>
                  <a:pt x="11782" y="0"/>
                  <a:pt x="9818" y="0"/>
                </a:cubicBezTo>
                <a:cubicBezTo>
                  <a:pt x="5891" y="0"/>
                  <a:pt x="5891" y="0"/>
                  <a:pt x="5891" y="0"/>
                </a:cubicBezTo>
                <a:cubicBezTo>
                  <a:pt x="4786" y="0"/>
                  <a:pt x="3927" y="945"/>
                  <a:pt x="3927" y="2160"/>
                </a:cubicBezTo>
                <a:cubicBezTo>
                  <a:pt x="3927" y="2700"/>
                  <a:pt x="3927" y="2700"/>
                  <a:pt x="3927" y="2700"/>
                </a:cubicBezTo>
                <a:cubicBezTo>
                  <a:pt x="3927" y="2970"/>
                  <a:pt x="4173" y="3240"/>
                  <a:pt x="4418" y="3240"/>
                </a:cubicBezTo>
                <a:cubicBezTo>
                  <a:pt x="4664" y="3240"/>
                  <a:pt x="4909" y="2970"/>
                  <a:pt x="4909" y="2700"/>
                </a:cubicBezTo>
                <a:cubicBezTo>
                  <a:pt x="4909" y="2160"/>
                  <a:pt x="4909" y="2160"/>
                  <a:pt x="4909" y="2160"/>
                </a:cubicBezTo>
                <a:cubicBezTo>
                  <a:pt x="4909" y="1620"/>
                  <a:pt x="5400" y="1080"/>
                  <a:pt x="5891" y="1080"/>
                </a:cubicBezTo>
                <a:cubicBezTo>
                  <a:pt x="9818" y="1080"/>
                  <a:pt x="9818" y="1080"/>
                  <a:pt x="9818" y="1080"/>
                </a:cubicBezTo>
                <a:cubicBezTo>
                  <a:pt x="11291" y="1080"/>
                  <a:pt x="11291" y="3240"/>
                  <a:pt x="13745" y="3240"/>
                </a:cubicBezTo>
                <a:cubicBezTo>
                  <a:pt x="19636" y="3240"/>
                  <a:pt x="19636" y="3240"/>
                  <a:pt x="19636" y="3240"/>
                </a:cubicBezTo>
                <a:cubicBezTo>
                  <a:pt x="20127" y="3240"/>
                  <a:pt x="20618" y="3780"/>
                  <a:pt x="20618" y="4320"/>
                </a:cubicBezTo>
                <a:cubicBezTo>
                  <a:pt x="20618" y="15120"/>
                  <a:pt x="20618" y="15120"/>
                  <a:pt x="20618" y="15120"/>
                </a:cubicBezTo>
                <a:cubicBezTo>
                  <a:pt x="20618" y="15660"/>
                  <a:pt x="20127" y="16200"/>
                  <a:pt x="19636" y="16200"/>
                </a:cubicBezTo>
                <a:cubicBezTo>
                  <a:pt x="19145" y="16200"/>
                  <a:pt x="19145" y="16200"/>
                  <a:pt x="19145" y="16200"/>
                </a:cubicBezTo>
                <a:cubicBezTo>
                  <a:pt x="18900" y="16200"/>
                  <a:pt x="18655" y="16470"/>
                  <a:pt x="18655" y="16740"/>
                </a:cubicBezTo>
                <a:cubicBezTo>
                  <a:pt x="18655" y="17010"/>
                  <a:pt x="18900" y="17280"/>
                  <a:pt x="19145" y="17280"/>
                </a:cubicBezTo>
                <a:cubicBezTo>
                  <a:pt x="19636" y="17280"/>
                  <a:pt x="19636" y="17280"/>
                  <a:pt x="19636" y="17280"/>
                </a:cubicBezTo>
                <a:cubicBezTo>
                  <a:pt x="20741" y="17280"/>
                  <a:pt x="21600" y="16335"/>
                  <a:pt x="21600" y="15120"/>
                </a:cubicBezTo>
                <a:cubicBezTo>
                  <a:pt x="21600" y="4320"/>
                  <a:pt x="21600" y="4320"/>
                  <a:pt x="21600" y="4320"/>
                </a:cubicBezTo>
                <a:cubicBezTo>
                  <a:pt x="21600" y="3105"/>
                  <a:pt x="20741" y="2160"/>
                  <a:pt x="19636" y="2160"/>
                </a:cubicBezTo>
              </a:path>
            </a:pathLst>
          </a:custGeom>
          <a:solidFill>
            <a:schemeClr val="accent1"/>
          </a:solidFill>
          <a:ln w="12700">
            <a:miter lim="400000"/>
          </a:ln>
        </p:spPr>
        <p:txBody>
          <a:bodyPr tIns="45708" bIns="45708"/>
          <a:lstStyle/>
          <a:p>
            <a:endParaRPr sz="900"/>
          </a:p>
        </p:txBody>
      </p:sp>
      <p:sp>
        <p:nvSpPr>
          <p:cNvPr id="33" name="Rectangle 32">
            <a:extLst>
              <a:ext uri="{FF2B5EF4-FFF2-40B4-BE49-F238E27FC236}">
                <a16:creationId xmlns:a16="http://schemas.microsoft.com/office/drawing/2014/main" id="{B362BF2E-C941-423E-BDE0-EF5AFD3CC292}"/>
              </a:ext>
            </a:extLst>
          </p:cNvPr>
          <p:cNvSpPr/>
          <p:nvPr/>
        </p:nvSpPr>
        <p:spPr bwMode="auto">
          <a:xfrm>
            <a:off x="4237037" y="4209961"/>
            <a:ext cx="3951482" cy="864091"/>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ctr" defTabSz="932472" fontAlgn="base">
              <a:spcBef>
                <a:spcPct val="0"/>
              </a:spcBef>
              <a:spcAft>
                <a:spcPct val="0"/>
              </a:spcAft>
            </a:pPr>
            <a:r>
              <a:rPr lang="en-US" sz="2200" dirty="0">
                <a:solidFill>
                  <a:schemeClr val="tx1"/>
                </a:solidFill>
                <a:ea typeface="Segoe UI" pitchFamily="34" charset="0"/>
                <a:cs typeface="Segoe UI" pitchFamily="34" charset="0"/>
              </a:rPr>
              <a:t>“Consulting as a Service”- adding </a:t>
            </a:r>
            <a:r>
              <a:rPr lang="en-US" sz="2200" b="1" dirty="0">
                <a:solidFill>
                  <a:schemeClr val="accent1"/>
                </a:solidFill>
                <a:ea typeface="Segoe UI" pitchFamily="34" charset="0"/>
                <a:cs typeface="Segoe UI" pitchFamily="34" charset="0"/>
              </a:rPr>
              <a:t>senior level executives</a:t>
            </a:r>
            <a:r>
              <a:rPr lang="en-US" sz="2200" dirty="0">
                <a:solidFill>
                  <a:schemeClr val="tx1"/>
                </a:solidFill>
                <a:ea typeface="Segoe UI" pitchFamily="34" charset="0"/>
                <a:cs typeface="Segoe UI" pitchFamily="34" charset="0"/>
              </a:rPr>
              <a:t> with experience in the </a:t>
            </a:r>
            <a:r>
              <a:rPr lang="en-US" sz="2200" b="1" dirty="0">
                <a:solidFill>
                  <a:schemeClr val="accent1"/>
                </a:solidFill>
                <a:ea typeface="Segoe UI" pitchFamily="34" charset="0"/>
                <a:cs typeface="Segoe UI" pitchFamily="34" charset="0"/>
              </a:rPr>
              <a:t>healthcare and HIE </a:t>
            </a:r>
            <a:br>
              <a:rPr lang="en-US" sz="2200" b="1" dirty="0">
                <a:solidFill>
                  <a:schemeClr val="accent1"/>
                </a:solidFill>
                <a:ea typeface="Segoe UI" pitchFamily="34" charset="0"/>
                <a:cs typeface="Segoe UI" pitchFamily="34" charset="0"/>
              </a:rPr>
            </a:br>
            <a:r>
              <a:rPr lang="en-US" sz="2200" b="1" dirty="0">
                <a:solidFill>
                  <a:schemeClr val="accent1"/>
                </a:solidFill>
                <a:ea typeface="Segoe UI" pitchFamily="34" charset="0"/>
                <a:cs typeface="Segoe UI" pitchFamily="34" charset="0"/>
              </a:rPr>
              <a:t>industry, </a:t>
            </a:r>
            <a:r>
              <a:rPr lang="en-US" sz="2200" b="1" u="sng" dirty="0">
                <a:solidFill>
                  <a:schemeClr val="accent1"/>
                </a:solidFill>
                <a:ea typeface="Segoe UI" pitchFamily="34" charset="0"/>
                <a:cs typeface="Segoe UI" pitchFamily="34" charset="0"/>
              </a:rPr>
              <a:t>immediately</a:t>
            </a:r>
            <a:r>
              <a:rPr lang="en-US" sz="2200" b="1" dirty="0">
                <a:solidFill>
                  <a:schemeClr val="accent1"/>
                </a:solidFill>
                <a:ea typeface="Segoe UI" pitchFamily="34" charset="0"/>
                <a:cs typeface="Segoe UI" pitchFamily="34" charset="0"/>
              </a:rPr>
              <a:t> </a:t>
            </a:r>
          </a:p>
        </p:txBody>
      </p:sp>
      <p:sp>
        <p:nvSpPr>
          <p:cNvPr id="2" name="Title 1">
            <a:extLst>
              <a:ext uri="{FF2B5EF4-FFF2-40B4-BE49-F238E27FC236}">
                <a16:creationId xmlns:a16="http://schemas.microsoft.com/office/drawing/2014/main" id="{5095318C-DD7A-4D99-83F7-8647A4318ED9}"/>
              </a:ext>
            </a:extLst>
          </p:cNvPr>
          <p:cNvSpPr>
            <a:spLocks noGrp="1"/>
          </p:cNvSpPr>
          <p:nvPr>
            <p:ph type="title"/>
          </p:nvPr>
        </p:nvSpPr>
        <p:spPr/>
        <p:txBody>
          <a:bodyPr/>
          <a:lstStyle/>
          <a:p>
            <a:r>
              <a:rPr lang="en-US" dirty="0"/>
              <a:t>limited budget to add full-time staff?</a:t>
            </a:r>
          </a:p>
        </p:txBody>
      </p:sp>
    </p:spTree>
    <p:extLst>
      <p:ext uri="{BB962C8B-B14F-4D97-AF65-F5344CB8AC3E}">
        <p14:creationId xmlns:p14="http://schemas.microsoft.com/office/powerpoint/2010/main" val="751076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33"/>
                                        </p:tgtEl>
                                        <p:attrNameLst>
                                          <p:attrName>style.visibility</p:attrName>
                                        </p:attrNameLst>
                                      </p:cBhvr>
                                      <p:to>
                                        <p:strVal val="visible"/>
                                      </p:to>
                                    </p:set>
                                    <p:animEffect transition="in" filter="fade">
                                      <p:cBhvr>
                                        <p:cTn id="13" dur="500"/>
                                        <p:tgtEl>
                                          <p:spTgt spid="33"/>
                                        </p:tgtEl>
                                      </p:cBhvr>
                                    </p:animEffect>
                                  </p:childTnLst>
                                </p:cTn>
                              </p:par>
                              <p:par>
                                <p:cTn id="14" presetID="10" presetClass="entr" presetSubtype="0" fill="hold" nodeType="withEffect">
                                  <p:stCondLst>
                                    <p:cond delay="500"/>
                                  </p:stCondLst>
                                  <p:childTnLst>
                                    <p:set>
                                      <p:cBhvr>
                                        <p:cTn id="15" dur="1" fill="hold">
                                          <p:stCondLst>
                                            <p:cond delay="0"/>
                                          </p:stCondLst>
                                        </p:cTn>
                                        <p:tgtEl>
                                          <p:spTgt spid="28"/>
                                        </p:tgtEl>
                                        <p:attrNameLst>
                                          <p:attrName>style.visibility</p:attrName>
                                        </p:attrNameLst>
                                      </p:cBhvr>
                                      <p:to>
                                        <p:strVal val="visible"/>
                                      </p:to>
                                    </p:set>
                                    <p:animEffect transition="in" filter="fade">
                                      <p:cBhvr>
                                        <p:cTn id="16" dur="500"/>
                                        <p:tgtEl>
                                          <p:spTgt spid="28"/>
                                        </p:tgtEl>
                                      </p:cBhvr>
                                    </p:animEffect>
                                  </p:childTnLst>
                                </p:cTn>
                              </p:par>
                              <p:par>
                                <p:cTn id="17" presetID="10" presetClass="entr" presetSubtype="0" fill="hold" grpId="0" nodeType="withEffect">
                                  <p:stCondLst>
                                    <p:cond delay="100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500"/>
                                        <p:tgtEl>
                                          <p:spTgt spid="23"/>
                                        </p:tgtEl>
                                      </p:cBhvr>
                                    </p:animEffect>
                                  </p:childTnLst>
                                </p:cTn>
                              </p:par>
                              <p:par>
                                <p:cTn id="20" presetID="10" presetClass="entr" presetSubtype="0" fill="hold" nodeType="withEffect">
                                  <p:stCondLst>
                                    <p:cond delay="100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par>
                                <p:cTn id="23" presetID="22" presetClass="entr" presetSubtype="8" fill="hold" nodeType="withEffect">
                                  <p:stCondLst>
                                    <p:cond delay="500"/>
                                  </p:stCondLst>
                                  <p:childTnLst>
                                    <p:set>
                                      <p:cBhvr>
                                        <p:cTn id="24" dur="1" fill="hold">
                                          <p:stCondLst>
                                            <p:cond delay="0"/>
                                          </p:stCondLst>
                                        </p:cTn>
                                        <p:tgtEl>
                                          <p:spTgt spid="18"/>
                                        </p:tgtEl>
                                        <p:attrNameLst>
                                          <p:attrName>style.visibility</p:attrName>
                                        </p:attrNameLst>
                                      </p:cBhvr>
                                      <p:to>
                                        <p:strVal val="visible"/>
                                      </p:to>
                                    </p:set>
                                    <p:animEffect transition="in" filter="wipe(left)">
                                      <p:cBhvr>
                                        <p:cTn id="25" dur="1250"/>
                                        <p:tgtEl>
                                          <p:spTgt spid="18"/>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wipe(left)">
                                      <p:cBhvr>
                                        <p:cTn id="28" dur="175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4" grpId="0"/>
      <p:bldP spid="23" grpId="0"/>
      <p:bldP spid="3" grpId="0" animBg="1"/>
      <p:bldP spid="3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3AF92766-2A7B-4453-A60A-1DD52228C546}"/>
              </a:ext>
            </a:extLst>
          </p:cNvPr>
          <p:cNvGrpSpPr/>
          <p:nvPr/>
        </p:nvGrpSpPr>
        <p:grpSpPr>
          <a:xfrm>
            <a:off x="2976904" y="1820862"/>
            <a:ext cx="6482666" cy="3962401"/>
            <a:chOff x="9078685" y="2117728"/>
            <a:chExt cx="14647263" cy="8952848"/>
          </a:xfrm>
          <a:solidFill>
            <a:schemeClr val="bg1">
              <a:lumMod val="75000"/>
            </a:schemeClr>
          </a:solidFill>
        </p:grpSpPr>
        <p:sp>
          <p:nvSpPr>
            <p:cNvPr id="55" name="Freeform 17">
              <a:extLst>
                <a:ext uri="{FF2B5EF4-FFF2-40B4-BE49-F238E27FC236}">
                  <a16:creationId xmlns:a16="http://schemas.microsoft.com/office/drawing/2014/main" id="{5020517A-0C8C-4908-BBDF-9620FF737E77}"/>
                </a:ext>
              </a:extLst>
            </p:cNvPr>
            <p:cNvSpPr>
              <a:spLocks/>
            </p:cNvSpPr>
            <p:nvPr/>
          </p:nvSpPr>
          <p:spPr bwMode="auto">
            <a:xfrm>
              <a:off x="11225316" y="6898472"/>
              <a:ext cx="1797412" cy="2118123"/>
            </a:xfrm>
            <a:custGeom>
              <a:avLst/>
              <a:gdLst>
                <a:gd name="T0" fmla="*/ 748 w 1261"/>
                <a:gd name="T1" fmla="*/ 1481 h 1486"/>
                <a:gd name="T2" fmla="*/ 1124 w 1261"/>
                <a:gd name="T3" fmla="*/ 1486 h 1486"/>
                <a:gd name="T4" fmla="*/ 1261 w 1261"/>
                <a:gd name="T5" fmla="*/ 123 h 1486"/>
                <a:gd name="T6" fmla="*/ 308 w 1261"/>
                <a:gd name="T7" fmla="*/ 0 h 1486"/>
                <a:gd name="T8" fmla="*/ 264 w 1261"/>
                <a:gd name="T9" fmla="*/ 221 h 1486"/>
                <a:gd name="T10" fmla="*/ 152 w 1261"/>
                <a:gd name="T11" fmla="*/ 191 h 1486"/>
                <a:gd name="T12" fmla="*/ 108 w 1261"/>
                <a:gd name="T13" fmla="*/ 490 h 1486"/>
                <a:gd name="T14" fmla="*/ 181 w 1261"/>
                <a:gd name="T15" fmla="*/ 647 h 1486"/>
                <a:gd name="T16" fmla="*/ 103 w 1261"/>
                <a:gd name="T17" fmla="*/ 706 h 1486"/>
                <a:gd name="T18" fmla="*/ 25 w 1261"/>
                <a:gd name="T19" fmla="*/ 917 h 1486"/>
                <a:gd name="T20" fmla="*/ 73 w 1261"/>
                <a:gd name="T21" fmla="*/ 995 h 1486"/>
                <a:gd name="T22" fmla="*/ 0 w 1261"/>
                <a:gd name="T23" fmla="*/ 1069 h 1486"/>
                <a:gd name="T24" fmla="*/ 748 w 1261"/>
                <a:gd name="T25" fmla="*/ 1481 h 1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61" h="1486">
                  <a:moveTo>
                    <a:pt x="748" y="1481"/>
                  </a:moveTo>
                  <a:lnTo>
                    <a:pt x="1124" y="1486"/>
                  </a:lnTo>
                  <a:lnTo>
                    <a:pt x="1261" y="123"/>
                  </a:lnTo>
                  <a:lnTo>
                    <a:pt x="308" y="0"/>
                  </a:lnTo>
                  <a:lnTo>
                    <a:pt x="264" y="221"/>
                  </a:lnTo>
                  <a:lnTo>
                    <a:pt x="152" y="191"/>
                  </a:lnTo>
                  <a:lnTo>
                    <a:pt x="108" y="490"/>
                  </a:lnTo>
                  <a:lnTo>
                    <a:pt x="181" y="647"/>
                  </a:lnTo>
                  <a:lnTo>
                    <a:pt x="103" y="706"/>
                  </a:lnTo>
                  <a:lnTo>
                    <a:pt x="25" y="917"/>
                  </a:lnTo>
                  <a:lnTo>
                    <a:pt x="73" y="995"/>
                  </a:lnTo>
                  <a:lnTo>
                    <a:pt x="0" y="1069"/>
                  </a:lnTo>
                  <a:lnTo>
                    <a:pt x="748" y="1481"/>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mn-lt"/>
              </a:endParaRPr>
            </a:p>
          </p:txBody>
        </p:sp>
        <p:grpSp>
          <p:nvGrpSpPr>
            <p:cNvPr id="56" name="Group 55">
              <a:extLst>
                <a:ext uri="{FF2B5EF4-FFF2-40B4-BE49-F238E27FC236}">
                  <a16:creationId xmlns:a16="http://schemas.microsoft.com/office/drawing/2014/main" id="{B387B062-B039-4BB1-8E06-9DDD2ED21B4D}"/>
                </a:ext>
              </a:extLst>
            </p:cNvPr>
            <p:cNvGrpSpPr/>
            <p:nvPr/>
          </p:nvGrpSpPr>
          <p:grpSpPr>
            <a:xfrm>
              <a:off x="9078685" y="2117728"/>
              <a:ext cx="14647263" cy="8952848"/>
              <a:chOff x="7412799" y="2117728"/>
              <a:chExt cx="16313150" cy="9971088"/>
            </a:xfrm>
            <a:grpFill/>
          </p:grpSpPr>
          <p:sp>
            <p:nvSpPr>
              <p:cNvPr id="57" name="Freeform 5">
                <a:extLst>
                  <a:ext uri="{FF2B5EF4-FFF2-40B4-BE49-F238E27FC236}">
                    <a16:creationId xmlns:a16="http://schemas.microsoft.com/office/drawing/2014/main" id="{8CDE7978-3979-48A6-9CED-656CB46EB814}"/>
                  </a:ext>
                </a:extLst>
              </p:cNvPr>
              <p:cNvSpPr>
                <a:spLocks/>
              </p:cNvSpPr>
              <p:nvPr/>
            </p:nvSpPr>
            <p:spPr bwMode="auto">
              <a:xfrm>
                <a:off x="10316336" y="5441953"/>
                <a:ext cx="1590675" cy="2101850"/>
              </a:xfrm>
              <a:custGeom>
                <a:avLst/>
                <a:gdLst>
                  <a:gd name="T0" fmla="*/ 156 w 1002"/>
                  <a:gd name="T1" fmla="*/ 0 h 1324"/>
                  <a:gd name="T2" fmla="*/ 0 w 1002"/>
                  <a:gd name="T3" fmla="*/ 1211 h 1324"/>
                  <a:gd name="T4" fmla="*/ 929 w 1002"/>
                  <a:gd name="T5" fmla="*/ 1324 h 1324"/>
                  <a:gd name="T6" fmla="*/ 1002 w 1002"/>
                  <a:gd name="T7" fmla="*/ 368 h 1324"/>
                  <a:gd name="T8" fmla="*/ 635 w 1002"/>
                  <a:gd name="T9" fmla="*/ 333 h 1324"/>
                  <a:gd name="T10" fmla="*/ 665 w 1002"/>
                  <a:gd name="T11" fmla="*/ 74 h 1324"/>
                  <a:gd name="T12" fmla="*/ 156 w 1002"/>
                  <a:gd name="T13" fmla="*/ 0 h 1324"/>
                </a:gdLst>
                <a:ahLst/>
                <a:cxnLst>
                  <a:cxn ang="0">
                    <a:pos x="T0" y="T1"/>
                  </a:cxn>
                  <a:cxn ang="0">
                    <a:pos x="T2" y="T3"/>
                  </a:cxn>
                  <a:cxn ang="0">
                    <a:pos x="T4" y="T5"/>
                  </a:cxn>
                  <a:cxn ang="0">
                    <a:pos x="T6" y="T7"/>
                  </a:cxn>
                  <a:cxn ang="0">
                    <a:pos x="T8" y="T9"/>
                  </a:cxn>
                  <a:cxn ang="0">
                    <a:pos x="T10" y="T11"/>
                  </a:cxn>
                  <a:cxn ang="0">
                    <a:pos x="T12" y="T13"/>
                  </a:cxn>
                </a:cxnLst>
                <a:rect l="0" t="0" r="r" b="b"/>
                <a:pathLst>
                  <a:path w="1002" h="1324">
                    <a:moveTo>
                      <a:pt x="156" y="0"/>
                    </a:moveTo>
                    <a:lnTo>
                      <a:pt x="0" y="1211"/>
                    </a:lnTo>
                    <a:lnTo>
                      <a:pt x="929" y="1324"/>
                    </a:lnTo>
                    <a:lnTo>
                      <a:pt x="1002" y="368"/>
                    </a:lnTo>
                    <a:lnTo>
                      <a:pt x="635" y="333"/>
                    </a:lnTo>
                    <a:lnTo>
                      <a:pt x="665" y="74"/>
                    </a:lnTo>
                    <a:lnTo>
                      <a:pt x="156"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58" name="Freeform 6">
                <a:extLst>
                  <a:ext uri="{FF2B5EF4-FFF2-40B4-BE49-F238E27FC236}">
                    <a16:creationId xmlns:a16="http://schemas.microsoft.com/office/drawing/2014/main" id="{E727FFDD-9BDA-4EE8-B306-6AE56D63BF37}"/>
                  </a:ext>
                </a:extLst>
              </p:cNvPr>
              <p:cNvSpPr>
                <a:spLocks/>
              </p:cNvSpPr>
              <p:nvPr/>
            </p:nvSpPr>
            <p:spPr bwMode="auto">
              <a:xfrm>
                <a:off x="11425999" y="4398965"/>
                <a:ext cx="2047875" cy="1635125"/>
              </a:xfrm>
              <a:custGeom>
                <a:avLst/>
                <a:gdLst>
                  <a:gd name="T0" fmla="*/ 0 w 1290"/>
                  <a:gd name="T1" fmla="*/ 946 h 1030"/>
                  <a:gd name="T2" fmla="*/ 1266 w 1290"/>
                  <a:gd name="T3" fmla="*/ 1030 h 1030"/>
                  <a:gd name="T4" fmla="*/ 1290 w 1290"/>
                  <a:gd name="T5" fmla="*/ 83 h 1030"/>
                  <a:gd name="T6" fmla="*/ 98 w 1290"/>
                  <a:gd name="T7" fmla="*/ 0 h 1030"/>
                  <a:gd name="T8" fmla="*/ 0 w 1290"/>
                  <a:gd name="T9" fmla="*/ 946 h 1030"/>
                </a:gdLst>
                <a:ahLst/>
                <a:cxnLst>
                  <a:cxn ang="0">
                    <a:pos x="T0" y="T1"/>
                  </a:cxn>
                  <a:cxn ang="0">
                    <a:pos x="T2" y="T3"/>
                  </a:cxn>
                  <a:cxn ang="0">
                    <a:pos x="T4" y="T5"/>
                  </a:cxn>
                  <a:cxn ang="0">
                    <a:pos x="T6" y="T7"/>
                  </a:cxn>
                  <a:cxn ang="0">
                    <a:pos x="T8" y="T9"/>
                  </a:cxn>
                </a:cxnLst>
                <a:rect l="0" t="0" r="r" b="b"/>
                <a:pathLst>
                  <a:path w="1290" h="1030">
                    <a:moveTo>
                      <a:pt x="0" y="946"/>
                    </a:moveTo>
                    <a:lnTo>
                      <a:pt x="1266" y="1030"/>
                    </a:lnTo>
                    <a:lnTo>
                      <a:pt x="1290" y="83"/>
                    </a:lnTo>
                    <a:lnTo>
                      <a:pt x="98" y="0"/>
                    </a:lnTo>
                    <a:lnTo>
                      <a:pt x="0" y="94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59" name="Freeform 7">
                <a:extLst>
                  <a:ext uri="{FF2B5EF4-FFF2-40B4-BE49-F238E27FC236}">
                    <a16:creationId xmlns:a16="http://schemas.microsoft.com/office/drawing/2014/main" id="{806E7955-AD60-4304-9FFE-8D468C6F78A7}"/>
                  </a:ext>
                </a:extLst>
              </p:cNvPr>
              <p:cNvSpPr>
                <a:spLocks/>
              </p:cNvSpPr>
              <p:nvPr/>
            </p:nvSpPr>
            <p:spPr bwMode="auto">
              <a:xfrm>
                <a:off x="11883199" y="6018215"/>
                <a:ext cx="2157413" cy="1619250"/>
              </a:xfrm>
              <a:custGeom>
                <a:avLst/>
                <a:gdLst>
                  <a:gd name="T0" fmla="*/ 1345 w 1359"/>
                  <a:gd name="T1" fmla="*/ 88 h 1020"/>
                  <a:gd name="T2" fmla="*/ 74 w 1359"/>
                  <a:gd name="T3" fmla="*/ 0 h 1020"/>
                  <a:gd name="T4" fmla="*/ 0 w 1359"/>
                  <a:gd name="T5" fmla="*/ 971 h 1020"/>
                  <a:gd name="T6" fmla="*/ 1359 w 1359"/>
                  <a:gd name="T7" fmla="*/ 1020 h 1020"/>
                  <a:gd name="T8" fmla="*/ 1345 w 1359"/>
                  <a:gd name="T9" fmla="*/ 88 h 1020"/>
                </a:gdLst>
                <a:ahLst/>
                <a:cxnLst>
                  <a:cxn ang="0">
                    <a:pos x="T0" y="T1"/>
                  </a:cxn>
                  <a:cxn ang="0">
                    <a:pos x="T2" y="T3"/>
                  </a:cxn>
                  <a:cxn ang="0">
                    <a:pos x="T4" y="T5"/>
                  </a:cxn>
                  <a:cxn ang="0">
                    <a:pos x="T6" y="T7"/>
                  </a:cxn>
                  <a:cxn ang="0">
                    <a:pos x="T8" y="T9"/>
                  </a:cxn>
                </a:cxnLst>
                <a:rect l="0" t="0" r="r" b="b"/>
                <a:pathLst>
                  <a:path w="1359" h="1020">
                    <a:moveTo>
                      <a:pt x="1345" y="88"/>
                    </a:moveTo>
                    <a:lnTo>
                      <a:pt x="74" y="0"/>
                    </a:lnTo>
                    <a:lnTo>
                      <a:pt x="0" y="971"/>
                    </a:lnTo>
                    <a:lnTo>
                      <a:pt x="1359" y="1020"/>
                    </a:lnTo>
                    <a:lnTo>
                      <a:pt x="1345" y="8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60" name="Freeform 8">
                <a:extLst>
                  <a:ext uri="{FF2B5EF4-FFF2-40B4-BE49-F238E27FC236}">
                    <a16:creationId xmlns:a16="http://schemas.microsoft.com/office/drawing/2014/main" id="{A3E97740-6EBE-4BA9-9D7A-55459A2A856C}"/>
                  </a:ext>
                </a:extLst>
              </p:cNvPr>
              <p:cNvSpPr>
                <a:spLocks/>
              </p:cNvSpPr>
              <p:nvPr/>
            </p:nvSpPr>
            <p:spPr bwMode="auto">
              <a:xfrm>
                <a:off x="8616124" y="5154615"/>
                <a:ext cx="1862138" cy="2925763"/>
              </a:xfrm>
              <a:custGeom>
                <a:avLst/>
                <a:gdLst>
                  <a:gd name="T0" fmla="*/ 0 w 1173"/>
                  <a:gd name="T1" fmla="*/ 725 h 1843"/>
                  <a:gd name="T2" fmla="*/ 831 w 1173"/>
                  <a:gd name="T3" fmla="*/ 1843 h 1843"/>
                  <a:gd name="T4" fmla="*/ 846 w 1173"/>
                  <a:gd name="T5" fmla="*/ 1603 h 1843"/>
                  <a:gd name="T6" fmla="*/ 934 w 1173"/>
                  <a:gd name="T7" fmla="*/ 1598 h 1843"/>
                  <a:gd name="T8" fmla="*/ 983 w 1173"/>
                  <a:gd name="T9" fmla="*/ 1632 h 1843"/>
                  <a:gd name="T10" fmla="*/ 1173 w 1173"/>
                  <a:gd name="T11" fmla="*/ 171 h 1843"/>
                  <a:gd name="T12" fmla="*/ 147 w 1173"/>
                  <a:gd name="T13" fmla="*/ 0 h 1843"/>
                  <a:gd name="T14" fmla="*/ 0 w 1173"/>
                  <a:gd name="T15" fmla="*/ 725 h 18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3" h="1843">
                    <a:moveTo>
                      <a:pt x="0" y="725"/>
                    </a:moveTo>
                    <a:lnTo>
                      <a:pt x="831" y="1843"/>
                    </a:lnTo>
                    <a:lnTo>
                      <a:pt x="846" y="1603"/>
                    </a:lnTo>
                    <a:lnTo>
                      <a:pt x="934" y="1598"/>
                    </a:lnTo>
                    <a:lnTo>
                      <a:pt x="983" y="1632"/>
                    </a:lnTo>
                    <a:lnTo>
                      <a:pt x="1173" y="171"/>
                    </a:lnTo>
                    <a:lnTo>
                      <a:pt x="147" y="0"/>
                    </a:lnTo>
                    <a:lnTo>
                      <a:pt x="0" y="725"/>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61" name="Freeform 9">
                <a:extLst>
                  <a:ext uri="{FF2B5EF4-FFF2-40B4-BE49-F238E27FC236}">
                    <a16:creationId xmlns:a16="http://schemas.microsoft.com/office/drawing/2014/main" id="{40C4678B-B629-4CD4-92FD-DEF8A3CF4D41}"/>
                  </a:ext>
                </a:extLst>
              </p:cNvPr>
              <p:cNvSpPr>
                <a:spLocks/>
              </p:cNvSpPr>
              <p:nvPr/>
            </p:nvSpPr>
            <p:spPr bwMode="auto">
              <a:xfrm>
                <a:off x="7600124" y="3340103"/>
                <a:ext cx="2428875" cy="1868488"/>
              </a:xfrm>
              <a:custGeom>
                <a:avLst/>
                <a:gdLst>
                  <a:gd name="T0" fmla="*/ 1285 w 1530"/>
                  <a:gd name="T1" fmla="*/ 1177 h 1177"/>
                  <a:gd name="T2" fmla="*/ 1393 w 1530"/>
                  <a:gd name="T3" fmla="*/ 696 h 1177"/>
                  <a:gd name="T4" fmla="*/ 1334 w 1530"/>
                  <a:gd name="T5" fmla="*/ 672 h 1177"/>
                  <a:gd name="T6" fmla="*/ 1364 w 1530"/>
                  <a:gd name="T7" fmla="*/ 574 h 1177"/>
                  <a:gd name="T8" fmla="*/ 1530 w 1530"/>
                  <a:gd name="T9" fmla="*/ 324 h 1177"/>
                  <a:gd name="T10" fmla="*/ 1466 w 1530"/>
                  <a:gd name="T11" fmla="*/ 221 h 1177"/>
                  <a:gd name="T12" fmla="*/ 1163 w 1530"/>
                  <a:gd name="T13" fmla="*/ 157 h 1177"/>
                  <a:gd name="T14" fmla="*/ 860 w 1530"/>
                  <a:gd name="T15" fmla="*/ 226 h 1177"/>
                  <a:gd name="T16" fmla="*/ 728 w 1530"/>
                  <a:gd name="T17" fmla="*/ 206 h 1177"/>
                  <a:gd name="T18" fmla="*/ 684 w 1530"/>
                  <a:gd name="T19" fmla="*/ 167 h 1177"/>
                  <a:gd name="T20" fmla="*/ 572 w 1530"/>
                  <a:gd name="T21" fmla="*/ 186 h 1177"/>
                  <a:gd name="T22" fmla="*/ 479 w 1530"/>
                  <a:gd name="T23" fmla="*/ 147 h 1177"/>
                  <a:gd name="T24" fmla="*/ 464 w 1530"/>
                  <a:gd name="T25" fmla="*/ 5 h 1177"/>
                  <a:gd name="T26" fmla="*/ 303 w 1530"/>
                  <a:gd name="T27" fmla="*/ 0 h 1177"/>
                  <a:gd name="T28" fmla="*/ 102 w 1530"/>
                  <a:gd name="T29" fmla="*/ 588 h 1177"/>
                  <a:gd name="T30" fmla="*/ 0 w 1530"/>
                  <a:gd name="T31" fmla="*/ 726 h 1177"/>
                  <a:gd name="T32" fmla="*/ 14 w 1530"/>
                  <a:gd name="T33" fmla="*/ 917 h 1177"/>
                  <a:gd name="T34" fmla="*/ 1285 w 1530"/>
                  <a:gd name="T35" fmla="*/ 1177 h 1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30" h="1177">
                    <a:moveTo>
                      <a:pt x="1285" y="1177"/>
                    </a:moveTo>
                    <a:lnTo>
                      <a:pt x="1393" y="696"/>
                    </a:lnTo>
                    <a:lnTo>
                      <a:pt x="1334" y="672"/>
                    </a:lnTo>
                    <a:lnTo>
                      <a:pt x="1364" y="574"/>
                    </a:lnTo>
                    <a:lnTo>
                      <a:pt x="1530" y="324"/>
                    </a:lnTo>
                    <a:lnTo>
                      <a:pt x="1466" y="221"/>
                    </a:lnTo>
                    <a:lnTo>
                      <a:pt x="1163" y="157"/>
                    </a:lnTo>
                    <a:lnTo>
                      <a:pt x="860" y="226"/>
                    </a:lnTo>
                    <a:lnTo>
                      <a:pt x="728" y="206"/>
                    </a:lnTo>
                    <a:lnTo>
                      <a:pt x="684" y="167"/>
                    </a:lnTo>
                    <a:lnTo>
                      <a:pt x="572" y="186"/>
                    </a:lnTo>
                    <a:lnTo>
                      <a:pt x="479" y="147"/>
                    </a:lnTo>
                    <a:lnTo>
                      <a:pt x="464" y="5"/>
                    </a:lnTo>
                    <a:lnTo>
                      <a:pt x="303" y="0"/>
                    </a:lnTo>
                    <a:lnTo>
                      <a:pt x="102" y="588"/>
                    </a:lnTo>
                    <a:lnTo>
                      <a:pt x="0" y="726"/>
                    </a:lnTo>
                    <a:lnTo>
                      <a:pt x="14" y="917"/>
                    </a:lnTo>
                    <a:lnTo>
                      <a:pt x="1285" y="1177"/>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62" name="Freeform 10">
                <a:extLst>
                  <a:ext uri="{FF2B5EF4-FFF2-40B4-BE49-F238E27FC236}">
                    <a16:creationId xmlns:a16="http://schemas.microsoft.com/office/drawing/2014/main" id="{F2B73245-B92B-4B41-8CEC-0C5B9805CC7E}"/>
                  </a:ext>
                </a:extLst>
              </p:cNvPr>
              <p:cNvSpPr>
                <a:spLocks/>
              </p:cNvSpPr>
              <p:nvPr/>
            </p:nvSpPr>
            <p:spPr bwMode="auto">
              <a:xfrm>
                <a:off x="13537374" y="4095753"/>
                <a:ext cx="2079625" cy="1276350"/>
              </a:xfrm>
              <a:custGeom>
                <a:avLst/>
                <a:gdLst>
                  <a:gd name="T0" fmla="*/ 4 w 1310"/>
                  <a:gd name="T1" fmla="*/ 10 h 804"/>
                  <a:gd name="T2" fmla="*/ 0 w 1310"/>
                  <a:gd name="T3" fmla="*/ 750 h 804"/>
                  <a:gd name="T4" fmla="*/ 943 w 1310"/>
                  <a:gd name="T5" fmla="*/ 745 h 804"/>
                  <a:gd name="T6" fmla="*/ 1046 w 1310"/>
                  <a:gd name="T7" fmla="*/ 794 h 804"/>
                  <a:gd name="T8" fmla="*/ 1197 w 1310"/>
                  <a:gd name="T9" fmla="*/ 760 h 804"/>
                  <a:gd name="T10" fmla="*/ 1290 w 1310"/>
                  <a:gd name="T11" fmla="*/ 804 h 804"/>
                  <a:gd name="T12" fmla="*/ 1275 w 1310"/>
                  <a:gd name="T13" fmla="*/ 603 h 804"/>
                  <a:gd name="T14" fmla="*/ 1310 w 1310"/>
                  <a:gd name="T15" fmla="*/ 573 h 804"/>
                  <a:gd name="T16" fmla="*/ 1295 w 1310"/>
                  <a:gd name="T17" fmla="*/ 166 h 804"/>
                  <a:gd name="T18" fmla="*/ 1212 w 1310"/>
                  <a:gd name="T19" fmla="*/ 93 h 804"/>
                  <a:gd name="T20" fmla="*/ 1236 w 1310"/>
                  <a:gd name="T21" fmla="*/ 0 h 804"/>
                  <a:gd name="T22" fmla="*/ 4 w 1310"/>
                  <a:gd name="T23" fmla="*/ 10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10" h="804">
                    <a:moveTo>
                      <a:pt x="4" y="10"/>
                    </a:moveTo>
                    <a:lnTo>
                      <a:pt x="0" y="750"/>
                    </a:lnTo>
                    <a:lnTo>
                      <a:pt x="943" y="745"/>
                    </a:lnTo>
                    <a:lnTo>
                      <a:pt x="1046" y="794"/>
                    </a:lnTo>
                    <a:lnTo>
                      <a:pt x="1197" y="760"/>
                    </a:lnTo>
                    <a:lnTo>
                      <a:pt x="1290" y="804"/>
                    </a:lnTo>
                    <a:lnTo>
                      <a:pt x="1275" y="603"/>
                    </a:lnTo>
                    <a:lnTo>
                      <a:pt x="1310" y="573"/>
                    </a:lnTo>
                    <a:lnTo>
                      <a:pt x="1295" y="166"/>
                    </a:lnTo>
                    <a:lnTo>
                      <a:pt x="1212" y="93"/>
                    </a:lnTo>
                    <a:lnTo>
                      <a:pt x="1236" y="0"/>
                    </a:lnTo>
                    <a:lnTo>
                      <a:pt x="4" y="1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63" name="Freeform 11">
                <a:extLst>
                  <a:ext uri="{FF2B5EF4-FFF2-40B4-BE49-F238E27FC236}">
                    <a16:creationId xmlns:a16="http://schemas.microsoft.com/office/drawing/2014/main" id="{C72545A8-DB60-4144-909F-D55437C37013}"/>
                  </a:ext>
                </a:extLst>
              </p:cNvPr>
              <p:cNvSpPr>
                <a:spLocks/>
              </p:cNvSpPr>
              <p:nvPr/>
            </p:nvSpPr>
            <p:spPr bwMode="auto">
              <a:xfrm>
                <a:off x="13529436" y="2911478"/>
                <a:ext cx="2017713" cy="1128713"/>
              </a:xfrm>
              <a:custGeom>
                <a:avLst/>
                <a:gdLst>
                  <a:gd name="T0" fmla="*/ 1271 w 1271"/>
                  <a:gd name="T1" fmla="*/ 711 h 711"/>
                  <a:gd name="T2" fmla="*/ 1124 w 1271"/>
                  <a:gd name="T3" fmla="*/ 0 h 711"/>
                  <a:gd name="T4" fmla="*/ 14 w 1271"/>
                  <a:gd name="T5" fmla="*/ 0 h 711"/>
                  <a:gd name="T6" fmla="*/ 0 w 1271"/>
                  <a:gd name="T7" fmla="*/ 706 h 711"/>
                  <a:gd name="T8" fmla="*/ 1271 w 1271"/>
                  <a:gd name="T9" fmla="*/ 711 h 711"/>
                </a:gdLst>
                <a:ahLst/>
                <a:cxnLst>
                  <a:cxn ang="0">
                    <a:pos x="T0" y="T1"/>
                  </a:cxn>
                  <a:cxn ang="0">
                    <a:pos x="T2" y="T3"/>
                  </a:cxn>
                  <a:cxn ang="0">
                    <a:pos x="T4" y="T5"/>
                  </a:cxn>
                  <a:cxn ang="0">
                    <a:pos x="T6" y="T7"/>
                  </a:cxn>
                  <a:cxn ang="0">
                    <a:pos x="T8" y="T9"/>
                  </a:cxn>
                </a:cxnLst>
                <a:rect l="0" t="0" r="r" b="b"/>
                <a:pathLst>
                  <a:path w="1271" h="711">
                    <a:moveTo>
                      <a:pt x="1271" y="711"/>
                    </a:moveTo>
                    <a:lnTo>
                      <a:pt x="1124" y="0"/>
                    </a:lnTo>
                    <a:lnTo>
                      <a:pt x="14" y="0"/>
                    </a:lnTo>
                    <a:lnTo>
                      <a:pt x="0" y="706"/>
                    </a:lnTo>
                    <a:lnTo>
                      <a:pt x="1271" y="711"/>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64" name="Freeform 12">
                <a:extLst>
                  <a:ext uri="{FF2B5EF4-FFF2-40B4-BE49-F238E27FC236}">
                    <a16:creationId xmlns:a16="http://schemas.microsoft.com/office/drawing/2014/main" id="{38C742F5-5990-4E7F-8889-678F0A85A94E}"/>
                  </a:ext>
                </a:extLst>
              </p:cNvPr>
              <p:cNvSpPr>
                <a:spLocks/>
              </p:cNvSpPr>
              <p:nvPr/>
            </p:nvSpPr>
            <p:spPr bwMode="auto">
              <a:xfrm>
                <a:off x="13529436" y="5348290"/>
                <a:ext cx="2482850" cy="1144588"/>
              </a:xfrm>
              <a:custGeom>
                <a:avLst/>
                <a:gdLst>
                  <a:gd name="T0" fmla="*/ 0 w 1564"/>
                  <a:gd name="T1" fmla="*/ 432 h 721"/>
                  <a:gd name="T2" fmla="*/ 366 w 1564"/>
                  <a:gd name="T3" fmla="*/ 451 h 721"/>
                  <a:gd name="T4" fmla="*/ 371 w 1564"/>
                  <a:gd name="T5" fmla="*/ 721 h 721"/>
                  <a:gd name="T6" fmla="*/ 1564 w 1564"/>
                  <a:gd name="T7" fmla="*/ 716 h 721"/>
                  <a:gd name="T8" fmla="*/ 1456 w 1564"/>
                  <a:gd name="T9" fmla="*/ 505 h 721"/>
                  <a:gd name="T10" fmla="*/ 1417 w 1564"/>
                  <a:gd name="T11" fmla="*/ 343 h 721"/>
                  <a:gd name="T12" fmla="*/ 1324 w 1564"/>
                  <a:gd name="T13" fmla="*/ 88 h 721"/>
                  <a:gd name="T14" fmla="*/ 1192 w 1564"/>
                  <a:gd name="T15" fmla="*/ 15 h 721"/>
                  <a:gd name="T16" fmla="*/ 1051 w 1564"/>
                  <a:gd name="T17" fmla="*/ 69 h 721"/>
                  <a:gd name="T18" fmla="*/ 928 w 1564"/>
                  <a:gd name="T19" fmla="*/ 0 h 721"/>
                  <a:gd name="T20" fmla="*/ 5 w 1564"/>
                  <a:gd name="T21" fmla="*/ 5 h 721"/>
                  <a:gd name="T22" fmla="*/ 0 w 1564"/>
                  <a:gd name="T23" fmla="*/ 432 h 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64" h="721">
                    <a:moveTo>
                      <a:pt x="0" y="432"/>
                    </a:moveTo>
                    <a:lnTo>
                      <a:pt x="366" y="451"/>
                    </a:lnTo>
                    <a:lnTo>
                      <a:pt x="371" y="721"/>
                    </a:lnTo>
                    <a:lnTo>
                      <a:pt x="1564" y="716"/>
                    </a:lnTo>
                    <a:lnTo>
                      <a:pt x="1456" y="505"/>
                    </a:lnTo>
                    <a:lnTo>
                      <a:pt x="1417" y="343"/>
                    </a:lnTo>
                    <a:lnTo>
                      <a:pt x="1324" y="88"/>
                    </a:lnTo>
                    <a:lnTo>
                      <a:pt x="1192" y="15"/>
                    </a:lnTo>
                    <a:lnTo>
                      <a:pt x="1051" y="69"/>
                    </a:lnTo>
                    <a:lnTo>
                      <a:pt x="928" y="0"/>
                    </a:lnTo>
                    <a:lnTo>
                      <a:pt x="5" y="5"/>
                    </a:lnTo>
                    <a:lnTo>
                      <a:pt x="0" y="432"/>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65" name="Freeform 13">
                <a:extLst>
                  <a:ext uri="{FF2B5EF4-FFF2-40B4-BE49-F238E27FC236}">
                    <a16:creationId xmlns:a16="http://schemas.microsoft.com/office/drawing/2014/main" id="{C987569A-3D6E-4CDB-9A7B-E40715598809}"/>
                  </a:ext>
                </a:extLst>
              </p:cNvPr>
              <p:cNvSpPr>
                <a:spLocks/>
              </p:cNvSpPr>
              <p:nvPr/>
            </p:nvSpPr>
            <p:spPr bwMode="auto">
              <a:xfrm>
                <a:off x="14102524" y="6538915"/>
                <a:ext cx="2197100" cy="1090613"/>
              </a:xfrm>
              <a:custGeom>
                <a:avLst/>
                <a:gdLst>
                  <a:gd name="T0" fmla="*/ 0 w 1384"/>
                  <a:gd name="T1" fmla="*/ 20 h 687"/>
                  <a:gd name="T2" fmla="*/ 5 w 1384"/>
                  <a:gd name="T3" fmla="*/ 687 h 687"/>
                  <a:gd name="T4" fmla="*/ 1384 w 1384"/>
                  <a:gd name="T5" fmla="*/ 677 h 687"/>
                  <a:gd name="T6" fmla="*/ 1350 w 1384"/>
                  <a:gd name="T7" fmla="*/ 172 h 687"/>
                  <a:gd name="T8" fmla="*/ 1237 w 1384"/>
                  <a:gd name="T9" fmla="*/ 64 h 687"/>
                  <a:gd name="T10" fmla="*/ 1257 w 1384"/>
                  <a:gd name="T11" fmla="*/ 0 h 687"/>
                  <a:gd name="T12" fmla="*/ 0 w 1384"/>
                  <a:gd name="T13" fmla="*/ 20 h 687"/>
                </a:gdLst>
                <a:ahLst/>
                <a:cxnLst>
                  <a:cxn ang="0">
                    <a:pos x="T0" y="T1"/>
                  </a:cxn>
                  <a:cxn ang="0">
                    <a:pos x="T2" y="T3"/>
                  </a:cxn>
                  <a:cxn ang="0">
                    <a:pos x="T4" y="T5"/>
                  </a:cxn>
                  <a:cxn ang="0">
                    <a:pos x="T6" y="T7"/>
                  </a:cxn>
                  <a:cxn ang="0">
                    <a:pos x="T8" y="T9"/>
                  </a:cxn>
                  <a:cxn ang="0">
                    <a:pos x="T10" y="T11"/>
                  </a:cxn>
                  <a:cxn ang="0">
                    <a:pos x="T12" y="T13"/>
                  </a:cxn>
                </a:cxnLst>
                <a:rect l="0" t="0" r="r" b="b"/>
                <a:pathLst>
                  <a:path w="1384" h="687">
                    <a:moveTo>
                      <a:pt x="0" y="20"/>
                    </a:moveTo>
                    <a:lnTo>
                      <a:pt x="5" y="687"/>
                    </a:lnTo>
                    <a:lnTo>
                      <a:pt x="1384" y="677"/>
                    </a:lnTo>
                    <a:lnTo>
                      <a:pt x="1350" y="172"/>
                    </a:lnTo>
                    <a:lnTo>
                      <a:pt x="1237" y="64"/>
                    </a:lnTo>
                    <a:lnTo>
                      <a:pt x="1257" y="0"/>
                    </a:lnTo>
                    <a:lnTo>
                      <a:pt x="0" y="2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66" name="Freeform 14">
                <a:extLst>
                  <a:ext uri="{FF2B5EF4-FFF2-40B4-BE49-F238E27FC236}">
                    <a16:creationId xmlns:a16="http://schemas.microsoft.com/office/drawing/2014/main" id="{BBA66B50-99B4-429D-B774-907A4BC7CE01}"/>
                  </a:ext>
                </a:extLst>
              </p:cNvPr>
              <p:cNvSpPr>
                <a:spLocks/>
              </p:cNvSpPr>
              <p:nvPr/>
            </p:nvSpPr>
            <p:spPr bwMode="auto">
              <a:xfrm>
                <a:off x="11681586" y="7637465"/>
                <a:ext cx="1963738" cy="2155825"/>
              </a:xfrm>
              <a:custGeom>
                <a:avLst/>
                <a:gdLst>
                  <a:gd name="T0" fmla="*/ 137 w 1237"/>
                  <a:gd name="T1" fmla="*/ 1255 h 1358"/>
                  <a:gd name="T2" fmla="*/ 440 w 1237"/>
                  <a:gd name="T3" fmla="*/ 1260 h 1358"/>
                  <a:gd name="T4" fmla="*/ 450 w 1237"/>
                  <a:gd name="T5" fmla="*/ 1211 h 1358"/>
                  <a:gd name="T6" fmla="*/ 1208 w 1237"/>
                  <a:gd name="T7" fmla="*/ 1250 h 1358"/>
                  <a:gd name="T8" fmla="*/ 1237 w 1237"/>
                  <a:gd name="T9" fmla="*/ 49 h 1358"/>
                  <a:gd name="T10" fmla="*/ 132 w 1237"/>
                  <a:gd name="T11" fmla="*/ 0 h 1358"/>
                  <a:gd name="T12" fmla="*/ 0 w 1237"/>
                  <a:gd name="T13" fmla="*/ 1358 h 1358"/>
                  <a:gd name="T14" fmla="*/ 117 w 1237"/>
                  <a:gd name="T15" fmla="*/ 1358 h 1358"/>
                  <a:gd name="T16" fmla="*/ 137 w 1237"/>
                  <a:gd name="T17" fmla="*/ 1255 h 1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37" h="1358">
                    <a:moveTo>
                      <a:pt x="137" y="1255"/>
                    </a:moveTo>
                    <a:lnTo>
                      <a:pt x="440" y="1260"/>
                    </a:lnTo>
                    <a:lnTo>
                      <a:pt x="450" y="1211"/>
                    </a:lnTo>
                    <a:lnTo>
                      <a:pt x="1208" y="1250"/>
                    </a:lnTo>
                    <a:lnTo>
                      <a:pt x="1237" y="49"/>
                    </a:lnTo>
                    <a:lnTo>
                      <a:pt x="132" y="0"/>
                    </a:lnTo>
                    <a:lnTo>
                      <a:pt x="0" y="1358"/>
                    </a:lnTo>
                    <a:lnTo>
                      <a:pt x="117" y="1358"/>
                    </a:lnTo>
                    <a:lnTo>
                      <a:pt x="137" y="1255"/>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67" name="Freeform 15">
                <a:extLst>
                  <a:ext uri="{FF2B5EF4-FFF2-40B4-BE49-F238E27FC236}">
                    <a16:creationId xmlns:a16="http://schemas.microsoft.com/office/drawing/2014/main" id="{2C1DE90A-F085-4744-87EC-6FBA88B6835D}"/>
                  </a:ext>
                </a:extLst>
              </p:cNvPr>
              <p:cNvSpPr>
                <a:spLocks/>
              </p:cNvSpPr>
              <p:nvPr/>
            </p:nvSpPr>
            <p:spPr bwMode="auto">
              <a:xfrm>
                <a:off x="8081136" y="2243140"/>
                <a:ext cx="2047875" cy="1370013"/>
              </a:xfrm>
              <a:custGeom>
                <a:avLst/>
                <a:gdLst>
                  <a:gd name="T0" fmla="*/ 230 w 1290"/>
                  <a:gd name="T1" fmla="*/ 809 h 863"/>
                  <a:gd name="T2" fmla="*/ 396 w 1290"/>
                  <a:gd name="T3" fmla="*/ 799 h 863"/>
                  <a:gd name="T4" fmla="*/ 464 w 1290"/>
                  <a:gd name="T5" fmla="*/ 863 h 863"/>
                  <a:gd name="T6" fmla="*/ 846 w 1290"/>
                  <a:gd name="T7" fmla="*/ 809 h 863"/>
                  <a:gd name="T8" fmla="*/ 1173 w 1290"/>
                  <a:gd name="T9" fmla="*/ 863 h 863"/>
                  <a:gd name="T10" fmla="*/ 1290 w 1290"/>
                  <a:gd name="T11" fmla="*/ 191 h 863"/>
                  <a:gd name="T12" fmla="*/ 958 w 1290"/>
                  <a:gd name="T13" fmla="*/ 113 h 863"/>
                  <a:gd name="T14" fmla="*/ 352 w 1290"/>
                  <a:gd name="T15" fmla="*/ 0 h 863"/>
                  <a:gd name="T16" fmla="*/ 381 w 1290"/>
                  <a:gd name="T17" fmla="*/ 98 h 863"/>
                  <a:gd name="T18" fmla="*/ 367 w 1290"/>
                  <a:gd name="T19" fmla="*/ 353 h 863"/>
                  <a:gd name="T20" fmla="*/ 352 w 1290"/>
                  <a:gd name="T21" fmla="*/ 343 h 863"/>
                  <a:gd name="T22" fmla="*/ 293 w 1290"/>
                  <a:gd name="T23" fmla="*/ 225 h 863"/>
                  <a:gd name="T24" fmla="*/ 127 w 1290"/>
                  <a:gd name="T25" fmla="*/ 176 h 863"/>
                  <a:gd name="T26" fmla="*/ 5 w 1290"/>
                  <a:gd name="T27" fmla="*/ 78 h 863"/>
                  <a:gd name="T28" fmla="*/ 24 w 1290"/>
                  <a:gd name="T29" fmla="*/ 392 h 863"/>
                  <a:gd name="T30" fmla="*/ 83 w 1290"/>
                  <a:gd name="T31" fmla="*/ 446 h 863"/>
                  <a:gd name="T32" fmla="*/ 19 w 1290"/>
                  <a:gd name="T33" fmla="*/ 485 h 863"/>
                  <a:gd name="T34" fmla="*/ 83 w 1290"/>
                  <a:gd name="T35" fmla="*/ 519 h 863"/>
                  <a:gd name="T36" fmla="*/ 10 w 1290"/>
                  <a:gd name="T37" fmla="*/ 554 h 863"/>
                  <a:gd name="T38" fmla="*/ 0 w 1290"/>
                  <a:gd name="T39" fmla="*/ 608 h 863"/>
                  <a:gd name="T40" fmla="*/ 186 w 1290"/>
                  <a:gd name="T41" fmla="*/ 667 h 863"/>
                  <a:gd name="T42" fmla="*/ 230 w 1290"/>
                  <a:gd name="T43" fmla="*/ 809 h 8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90" h="863">
                    <a:moveTo>
                      <a:pt x="230" y="809"/>
                    </a:moveTo>
                    <a:lnTo>
                      <a:pt x="396" y="799"/>
                    </a:lnTo>
                    <a:lnTo>
                      <a:pt x="464" y="863"/>
                    </a:lnTo>
                    <a:lnTo>
                      <a:pt x="846" y="809"/>
                    </a:lnTo>
                    <a:lnTo>
                      <a:pt x="1173" y="863"/>
                    </a:lnTo>
                    <a:lnTo>
                      <a:pt x="1290" y="191"/>
                    </a:lnTo>
                    <a:lnTo>
                      <a:pt x="958" y="113"/>
                    </a:lnTo>
                    <a:lnTo>
                      <a:pt x="352" y="0"/>
                    </a:lnTo>
                    <a:lnTo>
                      <a:pt x="381" y="98"/>
                    </a:lnTo>
                    <a:lnTo>
                      <a:pt x="367" y="353"/>
                    </a:lnTo>
                    <a:lnTo>
                      <a:pt x="352" y="343"/>
                    </a:lnTo>
                    <a:lnTo>
                      <a:pt x="293" y="225"/>
                    </a:lnTo>
                    <a:lnTo>
                      <a:pt x="127" y="176"/>
                    </a:lnTo>
                    <a:lnTo>
                      <a:pt x="5" y="78"/>
                    </a:lnTo>
                    <a:lnTo>
                      <a:pt x="24" y="392"/>
                    </a:lnTo>
                    <a:lnTo>
                      <a:pt x="83" y="446"/>
                    </a:lnTo>
                    <a:lnTo>
                      <a:pt x="19" y="485"/>
                    </a:lnTo>
                    <a:lnTo>
                      <a:pt x="83" y="519"/>
                    </a:lnTo>
                    <a:lnTo>
                      <a:pt x="10" y="554"/>
                    </a:lnTo>
                    <a:lnTo>
                      <a:pt x="0" y="608"/>
                    </a:lnTo>
                    <a:lnTo>
                      <a:pt x="186" y="667"/>
                    </a:lnTo>
                    <a:lnTo>
                      <a:pt x="230" y="809"/>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68" name="Freeform 16">
                <a:extLst>
                  <a:ext uri="{FF2B5EF4-FFF2-40B4-BE49-F238E27FC236}">
                    <a16:creationId xmlns:a16="http://schemas.microsoft.com/office/drawing/2014/main" id="{E5828DB8-6D91-4D48-B4F4-49A74458DEC0}"/>
                  </a:ext>
                </a:extLst>
              </p:cNvPr>
              <p:cNvSpPr>
                <a:spLocks/>
              </p:cNvSpPr>
              <p:nvPr/>
            </p:nvSpPr>
            <p:spPr bwMode="auto">
              <a:xfrm>
                <a:off x="10354436" y="2616203"/>
                <a:ext cx="3151188" cy="1914525"/>
              </a:xfrm>
              <a:custGeom>
                <a:avLst/>
                <a:gdLst>
                  <a:gd name="T0" fmla="*/ 49 w 1985"/>
                  <a:gd name="T1" fmla="*/ 383 h 1206"/>
                  <a:gd name="T2" fmla="*/ 171 w 1985"/>
                  <a:gd name="T3" fmla="*/ 574 h 1206"/>
                  <a:gd name="T4" fmla="*/ 254 w 1985"/>
                  <a:gd name="T5" fmla="*/ 588 h 1206"/>
                  <a:gd name="T6" fmla="*/ 162 w 1985"/>
                  <a:gd name="T7" fmla="*/ 888 h 1206"/>
                  <a:gd name="T8" fmla="*/ 294 w 1985"/>
                  <a:gd name="T9" fmla="*/ 883 h 1206"/>
                  <a:gd name="T10" fmla="*/ 406 w 1985"/>
                  <a:gd name="T11" fmla="*/ 1187 h 1206"/>
                  <a:gd name="T12" fmla="*/ 694 w 1985"/>
                  <a:gd name="T13" fmla="*/ 1206 h 1206"/>
                  <a:gd name="T14" fmla="*/ 729 w 1985"/>
                  <a:gd name="T15" fmla="*/ 1084 h 1206"/>
                  <a:gd name="T16" fmla="*/ 1956 w 1985"/>
                  <a:gd name="T17" fmla="*/ 1147 h 1206"/>
                  <a:gd name="T18" fmla="*/ 1985 w 1985"/>
                  <a:gd name="T19" fmla="*/ 182 h 1206"/>
                  <a:gd name="T20" fmla="*/ 39 w 1985"/>
                  <a:gd name="T21" fmla="*/ 0 h 1206"/>
                  <a:gd name="T22" fmla="*/ 0 w 1985"/>
                  <a:gd name="T23" fmla="*/ 245 h 1206"/>
                  <a:gd name="T24" fmla="*/ 49 w 1985"/>
                  <a:gd name="T25" fmla="*/ 383 h 1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85" h="1206">
                    <a:moveTo>
                      <a:pt x="49" y="383"/>
                    </a:moveTo>
                    <a:lnTo>
                      <a:pt x="171" y="574"/>
                    </a:lnTo>
                    <a:lnTo>
                      <a:pt x="254" y="588"/>
                    </a:lnTo>
                    <a:lnTo>
                      <a:pt x="162" y="888"/>
                    </a:lnTo>
                    <a:lnTo>
                      <a:pt x="294" y="883"/>
                    </a:lnTo>
                    <a:lnTo>
                      <a:pt x="406" y="1187"/>
                    </a:lnTo>
                    <a:lnTo>
                      <a:pt x="694" y="1206"/>
                    </a:lnTo>
                    <a:lnTo>
                      <a:pt x="729" y="1084"/>
                    </a:lnTo>
                    <a:lnTo>
                      <a:pt x="1956" y="1147"/>
                    </a:lnTo>
                    <a:lnTo>
                      <a:pt x="1985" y="182"/>
                    </a:lnTo>
                    <a:lnTo>
                      <a:pt x="39" y="0"/>
                    </a:lnTo>
                    <a:lnTo>
                      <a:pt x="0" y="245"/>
                    </a:lnTo>
                    <a:lnTo>
                      <a:pt x="49" y="383"/>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69" name="Freeform 18">
                <a:extLst>
                  <a:ext uri="{FF2B5EF4-FFF2-40B4-BE49-F238E27FC236}">
                    <a16:creationId xmlns:a16="http://schemas.microsoft.com/office/drawing/2014/main" id="{5E56E5FA-8D0B-4DD6-A751-6037E5EDFC7B}"/>
                  </a:ext>
                </a:extLst>
              </p:cNvPr>
              <p:cNvSpPr>
                <a:spLocks/>
              </p:cNvSpPr>
              <p:nvPr/>
            </p:nvSpPr>
            <p:spPr bwMode="auto">
              <a:xfrm>
                <a:off x="9709911" y="2538415"/>
                <a:ext cx="1754188" cy="2935288"/>
              </a:xfrm>
              <a:custGeom>
                <a:avLst/>
                <a:gdLst>
                  <a:gd name="T0" fmla="*/ 250 w 1105"/>
                  <a:gd name="T1" fmla="*/ 819 h 1849"/>
                  <a:gd name="T2" fmla="*/ 54 w 1105"/>
                  <a:gd name="T3" fmla="*/ 1133 h 1849"/>
                  <a:gd name="T4" fmla="*/ 113 w 1105"/>
                  <a:gd name="T5" fmla="*/ 1172 h 1849"/>
                  <a:gd name="T6" fmla="*/ 0 w 1105"/>
                  <a:gd name="T7" fmla="*/ 1687 h 1849"/>
                  <a:gd name="T8" fmla="*/ 1052 w 1105"/>
                  <a:gd name="T9" fmla="*/ 1849 h 1849"/>
                  <a:gd name="T10" fmla="*/ 1105 w 1105"/>
                  <a:gd name="T11" fmla="*/ 1295 h 1849"/>
                  <a:gd name="T12" fmla="*/ 763 w 1105"/>
                  <a:gd name="T13" fmla="*/ 1280 h 1849"/>
                  <a:gd name="T14" fmla="*/ 670 w 1105"/>
                  <a:gd name="T15" fmla="*/ 966 h 1849"/>
                  <a:gd name="T16" fmla="*/ 528 w 1105"/>
                  <a:gd name="T17" fmla="*/ 956 h 1849"/>
                  <a:gd name="T18" fmla="*/ 592 w 1105"/>
                  <a:gd name="T19" fmla="*/ 687 h 1849"/>
                  <a:gd name="T20" fmla="*/ 416 w 1105"/>
                  <a:gd name="T21" fmla="*/ 476 h 1849"/>
                  <a:gd name="T22" fmla="*/ 396 w 1105"/>
                  <a:gd name="T23" fmla="*/ 383 h 1849"/>
                  <a:gd name="T24" fmla="*/ 362 w 1105"/>
                  <a:gd name="T25" fmla="*/ 333 h 1849"/>
                  <a:gd name="T26" fmla="*/ 357 w 1105"/>
                  <a:gd name="T27" fmla="*/ 280 h 1849"/>
                  <a:gd name="T28" fmla="*/ 396 w 1105"/>
                  <a:gd name="T29" fmla="*/ 20 h 1849"/>
                  <a:gd name="T30" fmla="*/ 308 w 1105"/>
                  <a:gd name="T31" fmla="*/ 0 h 1849"/>
                  <a:gd name="T32" fmla="*/ 196 w 1105"/>
                  <a:gd name="T33" fmla="*/ 711 h 1849"/>
                  <a:gd name="T34" fmla="*/ 250 w 1105"/>
                  <a:gd name="T35" fmla="*/ 819 h 18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05" h="1849">
                    <a:moveTo>
                      <a:pt x="250" y="819"/>
                    </a:moveTo>
                    <a:lnTo>
                      <a:pt x="54" y="1133"/>
                    </a:lnTo>
                    <a:lnTo>
                      <a:pt x="113" y="1172"/>
                    </a:lnTo>
                    <a:lnTo>
                      <a:pt x="0" y="1687"/>
                    </a:lnTo>
                    <a:lnTo>
                      <a:pt x="1052" y="1849"/>
                    </a:lnTo>
                    <a:lnTo>
                      <a:pt x="1105" y="1295"/>
                    </a:lnTo>
                    <a:lnTo>
                      <a:pt x="763" y="1280"/>
                    </a:lnTo>
                    <a:lnTo>
                      <a:pt x="670" y="966"/>
                    </a:lnTo>
                    <a:lnTo>
                      <a:pt x="528" y="956"/>
                    </a:lnTo>
                    <a:lnTo>
                      <a:pt x="592" y="687"/>
                    </a:lnTo>
                    <a:lnTo>
                      <a:pt x="416" y="476"/>
                    </a:lnTo>
                    <a:lnTo>
                      <a:pt x="396" y="383"/>
                    </a:lnTo>
                    <a:lnTo>
                      <a:pt x="362" y="333"/>
                    </a:lnTo>
                    <a:lnTo>
                      <a:pt x="357" y="280"/>
                    </a:lnTo>
                    <a:lnTo>
                      <a:pt x="396" y="20"/>
                    </a:lnTo>
                    <a:lnTo>
                      <a:pt x="308" y="0"/>
                    </a:lnTo>
                    <a:lnTo>
                      <a:pt x="196" y="711"/>
                    </a:lnTo>
                    <a:lnTo>
                      <a:pt x="250" y="819"/>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70" name="Freeform 19">
                <a:extLst>
                  <a:ext uri="{FF2B5EF4-FFF2-40B4-BE49-F238E27FC236}">
                    <a16:creationId xmlns:a16="http://schemas.microsoft.com/office/drawing/2014/main" id="{AAAE2122-9099-4863-A41B-67C0CF79835A}"/>
                  </a:ext>
                </a:extLst>
              </p:cNvPr>
              <p:cNvSpPr>
                <a:spLocks/>
              </p:cNvSpPr>
              <p:nvPr/>
            </p:nvSpPr>
            <p:spPr bwMode="auto">
              <a:xfrm>
                <a:off x="7412799" y="4897440"/>
                <a:ext cx="2584450" cy="4148138"/>
              </a:xfrm>
              <a:custGeom>
                <a:avLst/>
                <a:gdLst>
                  <a:gd name="T0" fmla="*/ 10 w 333"/>
                  <a:gd name="T1" fmla="*/ 155 h 533"/>
                  <a:gd name="T2" fmla="*/ 22 w 333"/>
                  <a:gd name="T3" fmla="*/ 204 h 533"/>
                  <a:gd name="T4" fmla="*/ 39 w 333"/>
                  <a:gd name="T5" fmla="*/ 218 h 533"/>
                  <a:gd name="T6" fmla="*/ 39 w 333"/>
                  <a:gd name="T7" fmla="*/ 255 h 533"/>
                  <a:gd name="T8" fmla="*/ 60 w 333"/>
                  <a:gd name="T9" fmla="*/ 279 h 533"/>
                  <a:gd name="T10" fmla="*/ 46 w 333"/>
                  <a:gd name="T11" fmla="*/ 293 h 533"/>
                  <a:gd name="T12" fmla="*/ 88 w 333"/>
                  <a:gd name="T13" fmla="*/ 373 h 533"/>
                  <a:gd name="T14" fmla="*/ 84 w 333"/>
                  <a:gd name="T15" fmla="*/ 399 h 533"/>
                  <a:gd name="T16" fmla="*/ 130 w 333"/>
                  <a:gd name="T17" fmla="*/ 417 h 533"/>
                  <a:gd name="T18" fmla="*/ 133 w 333"/>
                  <a:gd name="T19" fmla="*/ 434 h 533"/>
                  <a:gd name="T20" fmla="*/ 163 w 333"/>
                  <a:gd name="T21" fmla="*/ 441 h 533"/>
                  <a:gd name="T22" fmla="*/ 161 w 333"/>
                  <a:gd name="T23" fmla="*/ 461 h 533"/>
                  <a:gd name="T24" fmla="*/ 204 w 333"/>
                  <a:gd name="T25" fmla="*/ 494 h 533"/>
                  <a:gd name="T26" fmla="*/ 206 w 333"/>
                  <a:gd name="T27" fmla="*/ 525 h 533"/>
                  <a:gd name="T28" fmla="*/ 305 w 333"/>
                  <a:gd name="T29" fmla="*/ 533 h 533"/>
                  <a:gd name="T30" fmla="*/ 306 w 333"/>
                  <a:gd name="T31" fmla="*/ 515 h 533"/>
                  <a:gd name="T32" fmla="*/ 317 w 333"/>
                  <a:gd name="T33" fmla="*/ 470 h 533"/>
                  <a:gd name="T34" fmla="*/ 333 w 333"/>
                  <a:gd name="T35" fmla="*/ 456 h 533"/>
                  <a:gd name="T36" fmla="*/ 321 w 333"/>
                  <a:gd name="T37" fmla="*/ 441 h 533"/>
                  <a:gd name="T38" fmla="*/ 318 w 333"/>
                  <a:gd name="T39" fmla="*/ 421 h 533"/>
                  <a:gd name="T40" fmla="*/ 143 w 333"/>
                  <a:gd name="T41" fmla="*/ 185 h 533"/>
                  <a:gd name="T42" fmla="*/ 171 w 333"/>
                  <a:gd name="T43" fmla="*/ 31 h 533"/>
                  <a:gd name="T44" fmla="*/ 30 w 333"/>
                  <a:gd name="T45" fmla="*/ 0 h 533"/>
                  <a:gd name="T46" fmla="*/ 28 w 333"/>
                  <a:gd name="T47" fmla="*/ 36 h 533"/>
                  <a:gd name="T48" fmla="*/ 0 w 333"/>
                  <a:gd name="T49" fmla="*/ 72 h 533"/>
                  <a:gd name="T50" fmla="*/ 14 w 333"/>
                  <a:gd name="T51" fmla="*/ 111 h 533"/>
                  <a:gd name="T52" fmla="*/ 10 w 333"/>
                  <a:gd name="T53" fmla="*/ 155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33" h="533">
                    <a:moveTo>
                      <a:pt x="10" y="155"/>
                    </a:moveTo>
                    <a:cubicBezTo>
                      <a:pt x="22" y="204"/>
                      <a:pt x="22" y="204"/>
                      <a:pt x="22" y="204"/>
                    </a:cubicBezTo>
                    <a:cubicBezTo>
                      <a:pt x="39" y="218"/>
                      <a:pt x="39" y="218"/>
                      <a:pt x="39" y="218"/>
                    </a:cubicBezTo>
                    <a:cubicBezTo>
                      <a:pt x="39" y="255"/>
                      <a:pt x="39" y="255"/>
                      <a:pt x="39" y="255"/>
                    </a:cubicBezTo>
                    <a:cubicBezTo>
                      <a:pt x="60" y="279"/>
                      <a:pt x="60" y="279"/>
                      <a:pt x="60" y="279"/>
                    </a:cubicBezTo>
                    <a:cubicBezTo>
                      <a:pt x="46" y="293"/>
                      <a:pt x="46" y="293"/>
                      <a:pt x="46" y="293"/>
                    </a:cubicBezTo>
                    <a:cubicBezTo>
                      <a:pt x="88" y="373"/>
                      <a:pt x="88" y="373"/>
                      <a:pt x="88" y="373"/>
                    </a:cubicBezTo>
                    <a:cubicBezTo>
                      <a:pt x="88" y="373"/>
                      <a:pt x="80" y="400"/>
                      <a:pt x="84" y="399"/>
                    </a:cubicBezTo>
                    <a:cubicBezTo>
                      <a:pt x="88" y="399"/>
                      <a:pt x="130" y="417"/>
                      <a:pt x="130" y="417"/>
                    </a:cubicBezTo>
                    <a:cubicBezTo>
                      <a:pt x="133" y="434"/>
                      <a:pt x="133" y="434"/>
                      <a:pt x="133" y="434"/>
                    </a:cubicBezTo>
                    <a:cubicBezTo>
                      <a:pt x="163" y="441"/>
                      <a:pt x="163" y="441"/>
                      <a:pt x="163" y="441"/>
                    </a:cubicBezTo>
                    <a:cubicBezTo>
                      <a:pt x="161" y="461"/>
                      <a:pt x="161" y="461"/>
                      <a:pt x="161" y="461"/>
                    </a:cubicBezTo>
                    <a:cubicBezTo>
                      <a:pt x="204" y="494"/>
                      <a:pt x="204" y="494"/>
                      <a:pt x="204" y="494"/>
                    </a:cubicBezTo>
                    <a:cubicBezTo>
                      <a:pt x="206" y="525"/>
                      <a:pt x="206" y="525"/>
                      <a:pt x="206" y="525"/>
                    </a:cubicBezTo>
                    <a:cubicBezTo>
                      <a:pt x="305" y="533"/>
                      <a:pt x="305" y="533"/>
                      <a:pt x="305" y="533"/>
                    </a:cubicBezTo>
                    <a:cubicBezTo>
                      <a:pt x="306" y="515"/>
                      <a:pt x="306" y="515"/>
                      <a:pt x="306" y="515"/>
                    </a:cubicBezTo>
                    <a:cubicBezTo>
                      <a:pt x="317" y="470"/>
                      <a:pt x="317" y="470"/>
                      <a:pt x="317" y="470"/>
                    </a:cubicBezTo>
                    <a:cubicBezTo>
                      <a:pt x="333" y="456"/>
                      <a:pt x="333" y="456"/>
                      <a:pt x="333" y="456"/>
                    </a:cubicBezTo>
                    <a:cubicBezTo>
                      <a:pt x="321" y="441"/>
                      <a:pt x="321" y="441"/>
                      <a:pt x="321" y="441"/>
                    </a:cubicBezTo>
                    <a:cubicBezTo>
                      <a:pt x="318" y="421"/>
                      <a:pt x="318" y="421"/>
                      <a:pt x="318" y="421"/>
                    </a:cubicBezTo>
                    <a:cubicBezTo>
                      <a:pt x="143" y="185"/>
                      <a:pt x="143" y="185"/>
                      <a:pt x="143" y="185"/>
                    </a:cubicBezTo>
                    <a:cubicBezTo>
                      <a:pt x="171" y="31"/>
                      <a:pt x="171" y="31"/>
                      <a:pt x="171" y="31"/>
                    </a:cubicBezTo>
                    <a:cubicBezTo>
                      <a:pt x="30" y="0"/>
                      <a:pt x="30" y="0"/>
                      <a:pt x="30" y="0"/>
                    </a:cubicBezTo>
                    <a:cubicBezTo>
                      <a:pt x="28" y="36"/>
                      <a:pt x="28" y="36"/>
                      <a:pt x="28" y="36"/>
                    </a:cubicBezTo>
                    <a:cubicBezTo>
                      <a:pt x="0" y="72"/>
                      <a:pt x="0" y="72"/>
                      <a:pt x="0" y="72"/>
                    </a:cubicBezTo>
                    <a:cubicBezTo>
                      <a:pt x="14" y="111"/>
                      <a:pt x="14" y="111"/>
                      <a:pt x="14" y="111"/>
                    </a:cubicBezTo>
                    <a:lnTo>
                      <a:pt x="10" y="155"/>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71" name="Freeform 20">
                <a:extLst>
                  <a:ext uri="{FF2B5EF4-FFF2-40B4-BE49-F238E27FC236}">
                    <a16:creationId xmlns:a16="http://schemas.microsoft.com/office/drawing/2014/main" id="{5D1E12F8-B392-41DF-A0DB-5D115B7F06FF}"/>
                  </a:ext>
                </a:extLst>
              </p:cNvPr>
              <p:cNvSpPr>
                <a:spLocks/>
              </p:cNvSpPr>
              <p:nvPr/>
            </p:nvSpPr>
            <p:spPr bwMode="auto">
              <a:xfrm>
                <a:off x="15639224" y="4951415"/>
                <a:ext cx="1925638" cy="1246188"/>
              </a:xfrm>
              <a:custGeom>
                <a:avLst/>
                <a:gdLst>
                  <a:gd name="T0" fmla="*/ 0 w 1213"/>
                  <a:gd name="T1" fmla="*/ 280 h 785"/>
                  <a:gd name="T2" fmla="*/ 206 w 1213"/>
                  <a:gd name="T3" fmla="*/ 785 h 785"/>
                  <a:gd name="T4" fmla="*/ 919 w 1213"/>
                  <a:gd name="T5" fmla="*/ 731 h 785"/>
                  <a:gd name="T6" fmla="*/ 988 w 1213"/>
                  <a:gd name="T7" fmla="*/ 785 h 785"/>
                  <a:gd name="T8" fmla="*/ 1086 w 1213"/>
                  <a:gd name="T9" fmla="*/ 603 h 785"/>
                  <a:gd name="T10" fmla="*/ 1027 w 1213"/>
                  <a:gd name="T11" fmla="*/ 525 h 785"/>
                  <a:gd name="T12" fmla="*/ 1178 w 1213"/>
                  <a:gd name="T13" fmla="*/ 456 h 785"/>
                  <a:gd name="T14" fmla="*/ 1213 w 1213"/>
                  <a:gd name="T15" fmla="*/ 338 h 785"/>
                  <a:gd name="T16" fmla="*/ 1076 w 1213"/>
                  <a:gd name="T17" fmla="*/ 201 h 785"/>
                  <a:gd name="T18" fmla="*/ 993 w 1213"/>
                  <a:gd name="T19" fmla="*/ 191 h 785"/>
                  <a:gd name="T20" fmla="*/ 959 w 1213"/>
                  <a:gd name="T21" fmla="*/ 0 h 785"/>
                  <a:gd name="T22" fmla="*/ 20 w 1213"/>
                  <a:gd name="T23" fmla="*/ 83 h 785"/>
                  <a:gd name="T24" fmla="*/ 0 w 1213"/>
                  <a:gd name="T25" fmla="*/ 280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13" h="785">
                    <a:moveTo>
                      <a:pt x="0" y="280"/>
                    </a:moveTo>
                    <a:lnTo>
                      <a:pt x="206" y="785"/>
                    </a:lnTo>
                    <a:lnTo>
                      <a:pt x="919" y="731"/>
                    </a:lnTo>
                    <a:lnTo>
                      <a:pt x="988" y="785"/>
                    </a:lnTo>
                    <a:lnTo>
                      <a:pt x="1086" y="603"/>
                    </a:lnTo>
                    <a:lnTo>
                      <a:pt x="1027" y="525"/>
                    </a:lnTo>
                    <a:lnTo>
                      <a:pt x="1178" y="456"/>
                    </a:lnTo>
                    <a:lnTo>
                      <a:pt x="1213" y="338"/>
                    </a:lnTo>
                    <a:lnTo>
                      <a:pt x="1076" y="201"/>
                    </a:lnTo>
                    <a:lnTo>
                      <a:pt x="993" y="191"/>
                    </a:lnTo>
                    <a:lnTo>
                      <a:pt x="959" y="0"/>
                    </a:lnTo>
                    <a:lnTo>
                      <a:pt x="20" y="83"/>
                    </a:lnTo>
                    <a:lnTo>
                      <a:pt x="0" y="28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72" name="Freeform 21">
                <a:extLst>
                  <a:ext uri="{FF2B5EF4-FFF2-40B4-BE49-F238E27FC236}">
                    <a16:creationId xmlns:a16="http://schemas.microsoft.com/office/drawing/2014/main" id="{D042CCAC-D647-488F-B88F-19A26AD7ADBF}"/>
                  </a:ext>
                </a:extLst>
              </p:cNvPr>
              <p:cNvSpPr>
                <a:spLocks/>
              </p:cNvSpPr>
              <p:nvPr/>
            </p:nvSpPr>
            <p:spPr bwMode="auto">
              <a:xfrm>
                <a:off x="15980536" y="6181728"/>
                <a:ext cx="2081213" cy="1657350"/>
              </a:xfrm>
              <a:custGeom>
                <a:avLst/>
                <a:gdLst>
                  <a:gd name="T0" fmla="*/ 1213 w 1311"/>
                  <a:gd name="T1" fmla="*/ 1044 h 1044"/>
                  <a:gd name="T2" fmla="*/ 1311 w 1311"/>
                  <a:gd name="T3" fmla="*/ 838 h 1044"/>
                  <a:gd name="T4" fmla="*/ 1213 w 1311"/>
                  <a:gd name="T5" fmla="*/ 765 h 1044"/>
                  <a:gd name="T6" fmla="*/ 1213 w 1311"/>
                  <a:gd name="T7" fmla="*/ 672 h 1044"/>
                  <a:gd name="T8" fmla="*/ 1007 w 1311"/>
                  <a:gd name="T9" fmla="*/ 554 h 1044"/>
                  <a:gd name="T10" fmla="*/ 1051 w 1311"/>
                  <a:gd name="T11" fmla="*/ 382 h 1044"/>
                  <a:gd name="T12" fmla="*/ 915 w 1311"/>
                  <a:gd name="T13" fmla="*/ 338 h 1044"/>
                  <a:gd name="T14" fmla="*/ 929 w 1311"/>
                  <a:gd name="T15" fmla="*/ 284 h 1044"/>
                  <a:gd name="T16" fmla="*/ 778 w 1311"/>
                  <a:gd name="T17" fmla="*/ 147 h 1044"/>
                  <a:gd name="T18" fmla="*/ 748 w 1311"/>
                  <a:gd name="T19" fmla="*/ 54 h 1044"/>
                  <a:gd name="T20" fmla="*/ 690 w 1311"/>
                  <a:gd name="T21" fmla="*/ 0 h 1044"/>
                  <a:gd name="T22" fmla="*/ 0 w 1311"/>
                  <a:gd name="T23" fmla="*/ 59 h 1044"/>
                  <a:gd name="T24" fmla="*/ 15 w 1311"/>
                  <a:gd name="T25" fmla="*/ 93 h 1044"/>
                  <a:gd name="T26" fmla="*/ 98 w 1311"/>
                  <a:gd name="T27" fmla="*/ 191 h 1044"/>
                  <a:gd name="T28" fmla="*/ 167 w 1311"/>
                  <a:gd name="T29" fmla="*/ 181 h 1044"/>
                  <a:gd name="T30" fmla="*/ 167 w 1311"/>
                  <a:gd name="T31" fmla="*/ 230 h 1044"/>
                  <a:gd name="T32" fmla="*/ 103 w 1311"/>
                  <a:gd name="T33" fmla="*/ 279 h 1044"/>
                  <a:gd name="T34" fmla="*/ 206 w 1311"/>
                  <a:gd name="T35" fmla="*/ 372 h 1044"/>
                  <a:gd name="T36" fmla="*/ 274 w 1311"/>
                  <a:gd name="T37" fmla="*/ 1015 h 1044"/>
                  <a:gd name="T38" fmla="*/ 1135 w 1311"/>
                  <a:gd name="T39" fmla="*/ 956 h 1044"/>
                  <a:gd name="T40" fmla="*/ 1149 w 1311"/>
                  <a:gd name="T41" fmla="*/ 995 h 1044"/>
                  <a:gd name="T42" fmla="*/ 1125 w 1311"/>
                  <a:gd name="T43" fmla="*/ 1044 h 1044"/>
                  <a:gd name="T44" fmla="*/ 1213 w 1311"/>
                  <a:gd name="T45" fmla="*/ 1044 h 10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311" h="1044">
                    <a:moveTo>
                      <a:pt x="1213" y="1044"/>
                    </a:moveTo>
                    <a:lnTo>
                      <a:pt x="1311" y="838"/>
                    </a:lnTo>
                    <a:lnTo>
                      <a:pt x="1213" y="765"/>
                    </a:lnTo>
                    <a:lnTo>
                      <a:pt x="1213" y="672"/>
                    </a:lnTo>
                    <a:lnTo>
                      <a:pt x="1007" y="554"/>
                    </a:lnTo>
                    <a:lnTo>
                      <a:pt x="1051" y="382"/>
                    </a:lnTo>
                    <a:lnTo>
                      <a:pt x="915" y="338"/>
                    </a:lnTo>
                    <a:lnTo>
                      <a:pt x="929" y="284"/>
                    </a:lnTo>
                    <a:lnTo>
                      <a:pt x="778" y="147"/>
                    </a:lnTo>
                    <a:lnTo>
                      <a:pt x="748" y="54"/>
                    </a:lnTo>
                    <a:lnTo>
                      <a:pt x="690" y="0"/>
                    </a:lnTo>
                    <a:lnTo>
                      <a:pt x="0" y="59"/>
                    </a:lnTo>
                    <a:lnTo>
                      <a:pt x="15" y="93"/>
                    </a:lnTo>
                    <a:lnTo>
                      <a:pt x="98" y="191"/>
                    </a:lnTo>
                    <a:lnTo>
                      <a:pt x="167" y="181"/>
                    </a:lnTo>
                    <a:lnTo>
                      <a:pt x="167" y="230"/>
                    </a:lnTo>
                    <a:lnTo>
                      <a:pt x="103" y="279"/>
                    </a:lnTo>
                    <a:lnTo>
                      <a:pt x="206" y="372"/>
                    </a:lnTo>
                    <a:lnTo>
                      <a:pt x="274" y="1015"/>
                    </a:lnTo>
                    <a:lnTo>
                      <a:pt x="1135" y="956"/>
                    </a:lnTo>
                    <a:lnTo>
                      <a:pt x="1149" y="995"/>
                    </a:lnTo>
                    <a:lnTo>
                      <a:pt x="1125" y="1044"/>
                    </a:lnTo>
                    <a:lnTo>
                      <a:pt x="1213" y="10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73" name="Freeform 22">
                <a:extLst>
                  <a:ext uri="{FF2B5EF4-FFF2-40B4-BE49-F238E27FC236}">
                    <a16:creationId xmlns:a16="http://schemas.microsoft.com/office/drawing/2014/main" id="{267EBB33-94C1-4463-AD7A-81EE0AD26D64}"/>
                  </a:ext>
                </a:extLst>
              </p:cNvPr>
              <p:cNvSpPr>
                <a:spLocks/>
              </p:cNvSpPr>
              <p:nvPr/>
            </p:nvSpPr>
            <p:spPr bwMode="auto">
              <a:xfrm>
                <a:off x="17852199" y="7302503"/>
                <a:ext cx="2520950" cy="1011238"/>
              </a:xfrm>
              <a:custGeom>
                <a:avLst/>
                <a:gdLst>
                  <a:gd name="T0" fmla="*/ 1207 w 1588"/>
                  <a:gd name="T1" fmla="*/ 309 h 637"/>
                  <a:gd name="T2" fmla="*/ 1329 w 1588"/>
                  <a:gd name="T3" fmla="*/ 265 h 637"/>
                  <a:gd name="T4" fmla="*/ 1466 w 1588"/>
                  <a:gd name="T5" fmla="*/ 122 h 637"/>
                  <a:gd name="T6" fmla="*/ 1544 w 1588"/>
                  <a:gd name="T7" fmla="*/ 83 h 637"/>
                  <a:gd name="T8" fmla="*/ 1588 w 1588"/>
                  <a:gd name="T9" fmla="*/ 0 h 637"/>
                  <a:gd name="T10" fmla="*/ 376 w 1588"/>
                  <a:gd name="T11" fmla="*/ 171 h 637"/>
                  <a:gd name="T12" fmla="*/ 366 w 1588"/>
                  <a:gd name="T13" fmla="*/ 225 h 637"/>
                  <a:gd name="T14" fmla="*/ 122 w 1588"/>
                  <a:gd name="T15" fmla="*/ 270 h 637"/>
                  <a:gd name="T16" fmla="*/ 9 w 1588"/>
                  <a:gd name="T17" fmla="*/ 490 h 637"/>
                  <a:gd name="T18" fmla="*/ 58 w 1588"/>
                  <a:gd name="T19" fmla="*/ 564 h 637"/>
                  <a:gd name="T20" fmla="*/ 0 w 1588"/>
                  <a:gd name="T21" fmla="*/ 637 h 637"/>
                  <a:gd name="T22" fmla="*/ 1163 w 1588"/>
                  <a:gd name="T23" fmla="*/ 456 h 637"/>
                  <a:gd name="T24" fmla="*/ 1144 w 1588"/>
                  <a:gd name="T25" fmla="*/ 387 h 637"/>
                  <a:gd name="T26" fmla="*/ 1197 w 1588"/>
                  <a:gd name="T27" fmla="*/ 368 h 637"/>
                  <a:gd name="T28" fmla="*/ 1207 w 1588"/>
                  <a:gd name="T29" fmla="*/ 309 h 6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88" h="637">
                    <a:moveTo>
                      <a:pt x="1207" y="309"/>
                    </a:moveTo>
                    <a:lnTo>
                      <a:pt x="1329" y="265"/>
                    </a:lnTo>
                    <a:lnTo>
                      <a:pt x="1466" y="122"/>
                    </a:lnTo>
                    <a:lnTo>
                      <a:pt x="1544" y="83"/>
                    </a:lnTo>
                    <a:lnTo>
                      <a:pt x="1588" y="0"/>
                    </a:lnTo>
                    <a:lnTo>
                      <a:pt x="376" y="171"/>
                    </a:lnTo>
                    <a:lnTo>
                      <a:pt x="366" y="225"/>
                    </a:lnTo>
                    <a:lnTo>
                      <a:pt x="122" y="270"/>
                    </a:lnTo>
                    <a:lnTo>
                      <a:pt x="9" y="490"/>
                    </a:lnTo>
                    <a:lnTo>
                      <a:pt x="58" y="564"/>
                    </a:lnTo>
                    <a:lnTo>
                      <a:pt x="0" y="637"/>
                    </a:lnTo>
                    <a:lnTo>
                      <a:pt x="1163" y="456"/>
                    </a:lnTo>
                    <a:lnTo>
                      <a:pt x="1144" y="387"/>
                    </a:lnTo>
                    <a:lnTo>
                      <a:pt x="1197" y="368"/>
                    </a:lnTo>
                    <a:lnTo>
                      <a:pt x="1207" y="309"/>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74" name="Freeform 23">
                <a:extLst>
                  <a:ext uri="{FF2B5EF4-FFF2-40B4-BE49-F238E27FC236}">
                    <a16:creationId xmlns:a16="http://schemas.microsoft.com/office/drawing/2014/main" id="{BF9CE5B3-C566-4134-87C0-2232B9D2F1AD}"/>
                  </a:ext>
                </a:extLst>
              </p:cNvPr>
              <p:cNvSpPr>
                <a:spLocks/>
              </p:cNvSpPr>
              <p:nvPr/>
            </p:nvSpPr>
            <p:spPr bwMode="auto">
              <a:xfrm>
                <a:off x="12503911" y="7956553"/>
                <a:ext cx="4322763" cy="4132263"/>
              </a:xfrm>
              <a:custGeom>
                <a:avLst/>
                <a:gdLst>
                  <a:gd name="T0" fmla="*/ 2723 w 2723"/>
                  <a:gd name="T1" fmla="*/ 1275 h 2603"/>
                  <a:gd name="T2" fmla="*/ 2645 w 2723"/>
                  <a:gd name="T3" fmla="*/ 1118 h 2603"/>
                  <a:gd name="T4" fmla="*/ 2601 w 2723"/>
                  <a:gd name="T5" fmla="*/ 1074 h 2603"/>
                  <a:gd name="T6" fmla="*/ 2596 w 2723"/>
                  <a:gd name="T7" fmla="*/ 686 h 2603"/>
                  <a:gd name="T8" fmla="*/ 2362 w 2723"/>
                  <a:gd name="T9" fmla="*/ 613 h 2603"/>
                  <a:gd name="T10" fmla="*/ 2215 w 2723"/>
                  <a:gd name="T11" fmla="*/ 622 h 2603"/>
                  <a:gd name="T12" fmla="*/ 2088 w 2723"/>
                  <a:gd name="T13" fmla="*/ 662 h 2603"/>
                  <a:gd name="T14" fmla="*/ 2000 w 2723"/>
                  <a:gd name="T15" fmla="*/ 618 h 2603"/>
                  <a:gd name="T16" fmla="*/ 1926 w 2723"/>
                  <a:gd name="T17" fmla="*/ 642 h 2603"/>
                  <a:gd name="T18" fmla="*/ 1848 w 2723"/>
                  <a:gd name="T19" fmla="*/ 622 h 2603"/>
                  <a:gd name="T20" fmla="*/ 1790 w 2723"/>
                  <a:gd name="T21" fmla="*/ 647 h 2603"/>
                  <a:gd name="T22" fmla="*/ 1746 w 2723"/>
                  <a:gd name="T23" fmla="*/ 593 h 2603"/>
                  <a:gd name="T24" fmla="*/ 1506 w 2723"/>
                  <a:gd name="T25" fmla="*/ 559 h 2603"/>
                  <a:gd name="T26" fmla="*/ 1501 w 2723"/>
                  <a:gd name="T27" fmla="*/ 505 h 2603"/>
                  <a:gd name="T28" fmla="*/ 1345 w 2723"/>
                  <a:gd name="T29" fmla="*/ 470 h 2603"/>
                  <a:gd name="T30" fmla="*/ 1335 w 2723"/>
                  <a:gd name="T31" fmla="*/ 0 h 2603"/>
                  <a:gd name="T32" fmla="*/ 768 w 2723"/>
                  <a:gd name="T33" fmla="*/ 10 h 2603"/>
                  <a:gd name="T34" fmla="*/ 724 w 2723"/>
                  <a:gd name="T35" fmla="*/ 1098 h 2603"/>
                  <a:gd name="T36" fmla="*/ 0 w 2723"/>
                  <a:gd name="T37" fmla="*/ 1044 h 2603"/>
                  <a:gd name="T38" fmla="*/ 196 w 2723"/>
                  <a:gd name="T39" fmla="*/ 1343 h 2603"/>
                  <a:gd name="T40" fmla="*/ 323 w 2723"/>
                  <a:gd name="T41" fmla="*/ 1397 h 2603"/>
                  <a:gd name="T42" fmla="*/ 328 w 2723"/>
                  <a:gd name="T43" fmla="*/ 1402 h 2603"/>
                  <a:gd name="T44" fmla="*/ 377 w 2723"/>
                  <a:gd name="T45" fmla="*/ 1623 h 2603"/>
                  <a:gd name="T46" fmla="*/ 665 w 2723"/>
                  <a:gd name="T47" fmla="*/ 1838 h 2603"/>
                  <a:gd name="T48" fmla="*/ 802 w 2723"/>
                  <a:gd name="T49" fmla="*/ 1652 h 2603"/>
                  <a:gd name="T50" fmla="*/ 968 w 2723"/>
                  <a:gd name="T51" fmla="*/ 1623 h 2603"/>
                  <a:gd name="T52" fmla="*/ 1056 w 2723"/>
                  <a:gd name="T53" fmla="*/ 1652 h 2603"/>
                  <a:gd name="T54" fmla="*/ 1135 w 2723"/>
                  <a:gd name="T55" fmla="*/ 1677 h 2603"/>
                  <a:gd name="T56" fmla="*/ 1423 w 2723"/>
                  <a:gd name="T57" fmla="*/ 2157 h 2603"/>
                  <a:gd name="T58" fmla="*/ 1516 w 2723"/>
                  <a:gd name="T59" fmla="*/ 2182 h 2603"/>
                  <a:gd name="T60" fmla="*/ 1516 w 2723"/>
                  <a:gd name="T61" fmla="*/ 2353 h 2603"/>
                  <a:gd name="T62" fmla="*/ 1609 w 2723"/>
                  <a:gd name="T63" fmla="*/ 2481 h 2603"/>
                  <a:gd name="T64" fmla="*/ 1990 w 2723"/>
                  <a:gd name="T65" fmla="*/ 2603 h 2603"/>
                  <a:gd name="T66" fmla="*/ 1951 w 2723"/>
                  <a:gd name="T67" fmla="*/ 2280 h 2603"/>
                  <a:gd name="T68" fmla="*/ 1980 w 2723"/>
                  <a:gd name="T69" fmla="*/ 2172 h 2603"/>
                  <a:gd name="T70" fmla="*/ 1926 w 2723"/>
                  <a:gd name="T71" fmla="*/ 2103 h 2603"/>
                  <a:gd name="T72" fmla="*/ 2019 w 2723"/>
                  <a:gd name="T73" fmla="*/ 2113 h 2603"/>
                  <a:gd name="T74" fmla="*/ 1990 w 2723"/>
                  <a:gd name="T75" fmla="*/ 2035 h 2603"/>
                  <a:gd name="T76" fmla="*/ 2093 w 2723"/>
                  <a:gd name="T77" fmla="*/ 2049 h 2603"/>
                  <a:gd name="T78" fmla="*/ 2073 w 2723"/>
                  <a:gd name="T79" fmla="*/ 1971 h 2603"/>
                  <a:gd name="T80" fmla="*/ 2117 w 2723"/>
                  <a:gd name="T81" fmla="*/ 2010 h 2603"/>
                  <a:gd name="T82" fmla="*/ 2156 w 2723"/>
                  <a:gd name="T83" fmla="*/ 1986 h 2603"/>
                  <a:gd name="T84" fmla="*/ 2122 w 2723"/>
                  <a:gd name="T85" fmla="*/ 1932 h 2603"/>
                  <a:gd name="T86" fmla="*/ 2161 w 2723"/>
                  <a:gd name="T87" fmla="*/ 1897 h 2603"/>
                  <a:gd name="T88" fmla="*/ 2264 w 2723"/>
                  <a:gd name="T89" fmla="*/ 1936 h 2603"/>
                  <a:gd name="T90" fmla="*/ 2479 w 2723"/>
                  <a:gd name="T91" fmla="*/ 1735 h 2603"/>
                  <a:gd name="T92" fmla="*/ 2430 w 2723"/>
                  <a:gd name="T93" fmla="*/ 1647 h 2603"/>
                  <a:gd name="T94" fmla="*/ 2518 w 2723"/>
                  <a:gd name="T95" fmla="*/ 1603 h 2603"/>
                  <a:gd name="T96" fmla="*/ 2557 w 2723"/>
                  <a:gd name="T97" fmla="*/ 1677 h 2603"/>
                  <a:gd name="T98" fmla="*/ 2655 w 2723"/>
                  <a:gd name="T99" fmla="*/ 1613 h 2603"/>
                  <a:gd name="T100" fmla="*/ 2723 w 2723"/>
                  <a:gd name="T101" fmla="*/ 1275 h 2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723" h="2603">
                    <a:moveTo>
                      <a:pt x="2723" y="1275"/>
                    </a:moveTo>
                    <a:lnTo>
                      <a:pt x="2645" y="1118"/>
                    </a:lnTo>
                    <a:lnTo>
                      <a:pt x="2601" y="1074"/>
                    </a:lnTo>
                    <a:lnTo>
                      <a:pt x="2596" y="686"/>
                    </a:lnTo>
                    <a:lnTo>
                      <a:pt x="2362" y="613"/>
                    </a:lnTo>
                    <a:lnTo>
                      <a:pt x="2215" y="622"/>
                    </a:lnTo>
                    <a:lnTo>
                      <a:pt x="2088" y="662"/>
                    </a:lnTo>
                    <a:lnTo>
                      <a:pt x="2000" y="618"/>
                    </a:lnTo>
                    <a:lnTo>
                      <a:pt x="1926" y="642"/>
                    </a:lnTo>
                    <a:lnTo>
                      <a:pt x="1848" y="622"/>
                    </a:lnTo>
                    <a:lnTo>
                      <a:pt x="1790" y="647"/>
                    </a:lnTo>
                    <a:lnTo>
                      <a:pt x="1746" y="593"/>
                    </a:lnTo>
                    <a:lnTo>
                      <a:pt x="1506" y="559"/>
                    </a:lnTo>
                    <a:lnTo>
                      <a:pt x="1501" y="505"/>
                    </a:lnTo>
                    <a:lnTo>
                      <a:pt x="1345" y="470"/>
                    </a:lnTo>
                    <a:lnTo>
                      <a:pt x="1335" y="0"/>
                    </a:lnTo>
                    <a:lnTo>
                      <a:pt x="768" y="10"/>
                    </a:lnTo>
                    <a:lnTo>
                      <a:pt x="724" y="1098"/>
                    </a:lnTo>
                    <a:lnTo>
                      <a:pt x="0" y="1044"/>
                    </a:lnTo>
                    <a:lnTo>
                      <a:pt x="196" y="1343"/>
                    </a:lnTo>
                    <a:lnTo>
                      <a:pt x="323" y="1397"/>
                    </a:lnTo>
                    <a:lnTo>
                      <a:pt x="328" y="1402"/>
                    </a:lnTo>
                    <a:lnTo>
                      <a:pt x="377" y="1623"/>
                    </a:lnTo>
                    <a:lnTo>
                      <a:pt x="665" y="1838"/>
                    </a:lnTo>
                    <a:lnTo>
                      <a:pt x="802" y="1652"/>
                    </a:lnTo>
                    <a:lnTo>
                      <a:pt x="968" y="1623"/>
                    </a:lnTo>
                    <a:lnTo>
                      <a:pt x="1056" y="1652"/>
                    </a:lnTo>
                    <a:lnTo>
                      <a:pt x="1135" y="1677"/>
                    </a:lnTo>
                    <a:lnTo>
                      <a:pt x="1423" y="2157"/>
                    </a:lnTo>
                    <a:lnTo>
                      <a:pt x="1516" y="2182"/>
                    </a:lnTo>
                    <a:lnTo>
                      <a:pt x="1516" y="2353"/>
                    </a:lnTo>
                    <a:lnTo>
                      <a:pt x="1609" y="2481"/>
                    </a:lnTo>
                    <a:lnTo>
                      <a:pt x="1990" y="2603"/>
                    </a:lnTo>
                    <a:lnTo>
                      <a:pt x="1951" y="2280"/>
                    </a:lnTo>
                    <a:lnTo>
                      <a:pt x="1980" y="2172"/>
                    </a:lnTo>
                    <a:lnTo>
                      <a:pt x="1926" y="2103"/>
                    </a:lnTo>
                    <a:lnTo>
                      <a:pt x="2019" y="2113"/>
                    </a:lnTo>
                    <a:lnTo>
                      <a:pt x="1990" y="2035"/>
                    </a:lnTo>
                    <a:lnTo>
                      <a:pt x="2093" y="2049"/>
                    </a:lnTo>
                    <a:lnTo>
                      <a:pt x="2073" y="1971"/>
                    </a:lnTo>
                    <a:lnTo>
                      <a:pt x="2117" y="2010"/>
                    </a:lnTo>
                    <a:lnTo>
                      <a:pt x="2156" y="1986"/>
                    </a:lnTo>
                    <a:lnTo>
                      <a:pt x="2122" y="1932"/>
                    </a:lnTo>
                    <a:lnTo>
                      <a:pt x="2161" y="1897"/>
                    </a:lnTo>
                    <a:lnTo>
                      <a:pt x="2264" y="1936"/>
                    </a:lnTo>
                    <a:lnTo>
                      <a:pt x="2479" y="1735"/>
                    </a:lnTo>
                    <a:lnTo>
                      <a:pt x="2430" y="1647"/>
                    </a:lnTo>
                    <a:lnTo>
                      <a:pt x="2518" y="1603"/>
                    </a:lnTo>
                    <a:lnTo>
                      <a:pt x="2557" y="1677"/>
                    </a:lnTo>
                    <a:lnTo>
                      <a:pt x="2655" y="1613"/>
                    </a:lnTo>
                    <a:lnTo>
                      <a:pt x="2723" y="1275"/>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75" name="Freeform 24">
                <a:extLst>
                  <a:ext uri="{FF2B5EF4-FFF2-40B4-BE49-F238E27FC236}">
                    <a16:creationId xmlns:a16="http://schemas.microsoft.com/office/drawing/2014/main" id="{9C0A0FC2-8BBB-4CC5-B394-9B37004A761D}"/>
                  </a:ext>
                </a:extLst>
              </p:cNvPr>
              <p:cNvSpPr>
                <a:spLocks/>
              </p:cNvSpPr>
              <p:nvPr/>
            </p:nvSpPr>
            <p:spPr bwMode="auto">
              <a:xfrm>
                <a:off x="13731049" y="7683503"/>
                <a:ext cx="2746375" cy="1238250"/>
              </a:xfrm>
              <a:custGeom>
                <a:avLst/>
                <a:gdLst>
                  <a:gd name="T0" fmla="*/ 762 w 1730"/>
                  <a:gd name="T1" fmla="*/ 642 h 780"/>
                  <a:gd name="T2" fmla="*/ 772 w 1730"/>
                  <a:gd name="T3" fmla="*/ 696 h 780"/>
                  <a:gd name="T4" fmla="*/ 997 w 1730"/>
                  <a:gd name="T5" fmla="*/ 716 h 780"/>
                  <a:gd name="T6" fmla="*/ 1031 w 1730"/>
                  <a:gd name="T7" fmla="*/ 770 h 780"/>
                  <a:gd name="T8" fmla="*/ 1114 w 1730"/>
                  <a:gd name="T9" fmla="*/ 745 h 780"/>
                  <a:gd name="T10" fmla="*/ 1149 w 1730"/>
                  <a:gd name="T11" fmla="*/ 770 h 780"/>
                  <a:gd name="T12" fmla="*/ 1246 w 1730"/>
                  <a:gd name="T13" fmla="*/ 745 h 780"/>
                  <a:gd name="T14" fmla="*/ 1329 w 1730"/>
                  <a:gd name="T15" fmla="*/ 780 h 780"/>
                  <a:gd name="T16" fmla="*/ 1574 w 1730"/>
                  <a:gd name="T17" fmla="*/ 750 h 780"/>
                  <a:gd name="T18" fmla="*/ 1730 w 1730"/>
                  <a:gd name="T19" fmla="*/ 770 h 780"/>
                  <a:gd name="T20" fmla="*/ 1652 w 1730"/>
                  <a:gd name="T21" fmla="*/ 132 h 780"/>
                  <a:gd name="T22" fmla="*/ 1613 w 1730"/>
                  <a:gd name="T23" fmla="*/ 0 h 780"/>
                  <a:gd name="T24" fmla="*/ 0 w 1730"/>
                  <a:gd name="T25" fmla="*/ 30 h 780"/>
                  <a:gd name="T26" fmla="*/ 0 w 1730"/>
                  <a:gd name="T27" fmla="*/ 132 h 780"/>
                  <a:gd name="T28" fmla="*/ 606 w 1730"/>
                  <a:gd name="T29" fmla="*/ 137 h 780"/>
                  <a:gd name="T30" fmla="*/ 625 w 1730"/>
                  <a:gd name="T31" fmla="*/ 608 h 780"/>
                  <a:gd name="T32" fmla="*/ 762 w 1730"/>
                  <a:gd name="T33" fmla="*/ 642 h 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30" h="780">
                    <a:moveTo>
                      <a:pt x="762" y="642"/>
                    </a:moveTo>
                    <a:lnTo>
                      <a:pt x="772" y="696"/>
                    </a:lnTo>
                    <a:lnTo>
                      <a:pt x="997" y="716"/>
                    </a:lnTo>
                    <a:lnTo>
                      <a:pt x="1031" y="770"/>
                    </a:lnTo>
                    <a:lnTo>
                      <a:pt x="1114" y="745"/>
                    </a:lnTo>
                    <a:lnTo>
                      <a:pt x="1149" y="770"/>
                    </a:lnTo>
                    <a:lnTo>
                      <a:pt x="1246" y="745"/>
                    </a:lnTo>
                    <a:lnTo>
                      <a:pt x="1329" y="780"/>
                    </a:lnTo>
                    <a:lnTo>
                      <a:pt x="1574" y="750"/>
                    </a:lnTo>
                    <a:lnTo>
                      <a:pt x="1730" y="770"/>
                    </a:lnTo>
                    <a:lnTo>
                      <a:pt x="1652" y="132"/>
                    </a:lnTo>
                    <a:lnTo>
                      <a:pt x="1613" y="0"/>
                    </a:lnTo>
                    <a:lnTo>
                      <a:pt x="0" y="30"/>
                    </a:lnTo>
                    <a:lnTo>
                      <a:pt x="0" y="132"/>
                    </a:lnTo>
                    <a:lnTo>
                      <a:pt x="606" y="137"/>
                    </a:lnTo>
                    <a:lnTo>
                      <a:pt x="625" y="608"/>
                    </a:lnTo>
                    <a:lnTo>
                      <a:pt x="762" y="642"/>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76" name="Freeform 25">
                <a:extLst>
                  <a:ext uri="{FF2B5EF4-FFF2-40B4-BE49-F238E27FC236}">
                    <a16:creationId xmlns:a16="http://schemas.microsoft.com/office/drawing/2014/main" id="{F37786A7-FFA3-43F5-9E9F-E43B555E4D8E}"/>
                  </a:ext>
                </a:extLst>
              </p:cNvPr>
              <p:cNvSpPr>
                <a:spLocks/>
              </p:cNvSpPr>
              <p:nvPr/>
            </p:nvSpPr>
            <p:spPr bwMode="auto">
              <a:xfrm>
                <a:off x="16423449" y="7737478"/>
                <a:ext cx="1450975" cy="1425575"/>
              </a:xfrm>
              <a:custGeom>
                <a:avLst/>
                <a:gdLst>
                  <a:gd name="T0" fmla="*/ 787 w 914"/>
                  <a:gd name="T1" fmla="*/ 118 h 898"/>
                  <a:gd name="T2" fmla="*/ 826 w 914"/>
                  <a:gd name="T3" fmla="*/ 0 h 898"/>
                  <a:gd name="T4" fmla="*/ 0 w 914"/>
                  <a:gd name="T5" fmla="*/ 94 h 898"/>
                  <a:gd name="T6" fmla="*/ 78 w 914"/>
                  <a:gd name="T7" fmla="*/ 706 h 898"/>
                  <a:gd name="T8" fmla="*/ 157 w 914"/>
                  <a:gd name="T9" fmla="*/ 726 h 898"/>
                  <a:gd name="T10" fmla="*/ 166 w 914"/>
                  <a:gd name="T11" fmla="*/ 898 h 898"/>
                  <a:gd name="T12" fmla="*/ 733 w 914"/>
                  <a:gd name="T13" fmla="*/ 858 h 898"/>
                  <a:gd name="T14" fmla="*/ 699 w 914"/>
                  <a:gd name="T15" fmla="*/ 697 h 898"/>
                  <a:gd name="T16" fmla="*/ 831 w 914"/>
                  <a:gd name="T17" fmla="*/ 393 h 898"/>
                  <a:gd name="T18" fmla="*/ 880 w 914"/>
                  <a:gd name="T19" fmla="*/ 290 h 898"/>
                  <a:gd name="T20" fmla="*/ 846 w 914"/>
                  <a:gd name="T21" fmla="*/ 206 h 898"/>
                  <a:gd name="T22" fmla="*/ 914 w 914"/>
                  <a:gd name="T23" fmla="*/ 113 h 898"/>
                  <a:gd name="T24" fmla="*/ 787 w 914"/>
                  <a:gd name="T25" fmla="*/ 118 h 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14" h="898">
                    <a:moveTo>
                      <a:pt x="787" y="118"/>
                    </a:moveTo>
                    <a:lnTo>
                      <a:pt x="826" y="0"/>
                    </a:lnTo>
                    <a:lnTo>
                      <a:pt x="0" y="94"/>
                    </a:lnTo>
                    <a:lnTo>
                      <a:pt x="78" y="706"/>
                    </a:lnTo>
                    <a:lnTo>
                      <a:pt x="157" y="726"/>
                    </a:lnTo>
                    <a:lnTo>
                      <a:pt x="166" y="898"/>
                    </a:lnTo>
                    <a:lnTo>
                      <a:pt x="733" y="858"/>
                    </a:lnTo>
                    <a:lnTo>
                      <a:pt x="699" y="697"/>
                    </a:lnTo>
                    <a:lnTo>
                      <a:pt x="831" y="393"/>
                    </a:lnTo>
                    <a:lnTo>
                      <a:pt x="880" y="290"/>
                    </a:lnTo>
                    <a:lnTo>
                      <a:pt x="846" y="206"/>
                    </a:lnTo>
                    <a:lnTo>
                      <a:pt x="914" y="113"/>
                    </a:lnTo>
                    <a:lnTo>
                      <a:pt x="787" y="11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77" name="Freeform 26">
                <a:extLst>
                  <a:ext uri="{FF2B5EF4-FFF2-40B4-BE49-F238E27FC236}">
                    <a16:creationId xmlns:a16="http://schemas.microsoft.com/office/drawing/2014/main" id="{D09BFAB7-5A8C-4682-9D52-071D7527A9A1}"/>
                  </a:ext>
                </a:extLst>
              </p:cNvPr>
              <p:cNvSpPr>
                <a:spLocks/>
              </p:cNvSpPr>
              <p:nvPr/>
            </p:nvSpPr>
            <p:spPr bwMode="auto">
              <a:xfrm>
                <a:off x="16710786" y="9178928"/>
                <a:ext cx="1808163" cy="1477963"/>
              </a:xfrm>
              <a:custGeom>
                <a:avLst/>
                <a:gdLst>
                  <a:gd name="T0" fmla="*/ 1012 w 1139"/>
                  <a:gd name="T1" fmla="*/ 710 h 931"/>
                  <a:gd name="T2" fmla="*/ 816 w 1139"/>
                  <a:gd name="T3" fmla="*/ 676 h 931"/>
                  <a:gd name="T4" fmla="*/ 802 w 1139"/>
                  <a:gd name="T5" fmla="*/ 612 h 931"/>
                  <a:gd name="T6" fmla="*/ 958 w 1139"/>
                  <a:gd name="T7" fmla="*/ 637 h 931"/>
                  <a:gd name="T8" fmla="*/ 909 w 1139"/>
                  <a:gd name="T9" fmla="*/ 549 h 931"/>
                  <a:gd name="T10" fmla="*/ 870 w 1139"/>
                  <a:gd name="T11" fmla="*/ 465 h 931"/>
                  <a:gd name="T12" fmla="*/ 479 w 1139"/>
                  <a:gd name="T13" fmla="*/ 490 h 931"/>
                  <a:gd name="T14" fmla="*/ 479 w 1139"/>
                  <a:gd name="T15" fmla="*/ 353 h 931"/>
                  <a:gd name="T16" fmla="*/ 587 w 1139"/>
                  <a:gd name="T17" fmla="*/ 171 h 931"/>
                  <a:gd name="T18" fmla="*/ 557 w 1139"/>
                  <a:gd name="T19" fmla="*/ 0 h 931"/>
                  <a:gd name="T20" fmla="*/ 0 w 1139"/>
                  <a:gd name="T21" fmla="*/ 39 h 931"/>
                  <a:gd name="T22" fmla="*/ 0 w 1139"/>
                  <a:gd name="T23" fmla="*/ 274 h 931"/>
                  <a:gd name="T24" fmla="*/ 122 w 1139"/>
                  <a:gd name="T25" fmla="*/ 480 h 931"/>
                  <a:gd name="T26" fmla="*/ 68 w 1139"/>
                  <a:gd name="T27" fmla="*/ 818 h 931"/>
                  <a:gd name="T28" fmla="*/ 196 w 1139"/>
                  <a:gd name="T29" fmla="*/ 813 h 931"/>
                  <a:gd name="T30" fmla="*/ 420 w 1139"/>
                  <a:gd name="T31" fmla="*/ 853 h 931"/>
                  <a:gd name="T32" fmla="*/ 455 w 1139"/>
                  <a:gd name="T33" fmla="*/ 779 h 931"/>
                  <a:gd name="T34" fmla="*/ 635 w 1139"/>
                  <a:gd name="T35" fmla="*/ 838 h 931"/>
                  <a:gd name="T36" fmla="*/ 684 w 1139"/>
                  <a:gd name="T37" fmla="*/ 916 h 931"/>
                  <a:gd name="T38" fmla="*/ 767 w 1139"/>
                  <a:gd name="T39" fmla="*/ 931 h 931"/>
                  <a:gd name="T40" fmla="*/ 831 w 1139"/>
                  <a:gd name="T41" fmla="*/ 877 h 931"/>
                  <a:gd name="T42" fmla="*/ 860 w 1139"/>
                  <a:gd name="T43" fmla="*/ 926 h 931"/>
                  <a:gd name="T44" fmla="*/ 914 w 1139"/>
                  <a:gd name="T45" fmla="*/ 892 h 931"/>
                  <a:gd name="T46" fmla="*/ 870 w 1139"/>
                  <a:gd name="T47" fmla="*/ 809 h 931"/>
                  <a:gd name="T48" fmla="*/ 1119 w 1139"/>
                  <a:gd name="T49" fmla="*/ 912 h 931"/>
                  <a:gd name="T50" fmla="*/ 1139 w 1139"/>
                  <a:gd name="T51" fmla="*/ 848 h 931"/>
                  <a:gd name="T52" fmla="*/ 963 w 1139"/>
                  <a:gd name="T53" fmla="*/ 784 h 931"/>
                  <a:gd name="T54" fmla="*/ 1012 w 1139"/>
                  <a:gd name="T55" fmla="*/ 710 h 9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39" h="931">
                    <a:moveTo>
                      <a:pt x="1012" y="710"/>
                    </a:moveTo>
                    <a:lnTo>
                      <a:pt x="816" y="676"/>
                    </a:lnTo>
                    <a:lnTo>
                      <a:pt x="802" y="612"/>
                    </a:lnTo>
                    <a:lnTo>
                      <a:pt x="958" y="637"/>
                    </a:lnTo>
                    <a:lnTo>
                      <a:pt x="909" y="549"/>
                    </a:lnTo>
                    <a:lnTo>
                      <a:pt x="870" y="465"/>
                    </a:lnTo>
                    <a:lnTo>
                      <a:pt x="479" y="490"/>
                    </a:lnTo>
                    <a:lnTo>
                      <a:pt x="479" y="353"/>
                    </a:lnTo>
                    <a:lnTo>
                      <a:pt x="587" y="171"/>
                    </a:lnTo>
                    <a:lnTo>
                      <a:pt x="557" y="0"/>
                    </a:lnTo>
                    <a:lnTo>
                      <a:pt x="0" y="39"/>
                    </a:lnTo>
                    <a:lnTo>
                      <a:pt x="0" y="274"/>
                    </a:lnTo>
                    <a:lnTo>
                      <a:pt x="122" y="480"/>
                    </a:lnTo>
                    <a:lnTo>
                      <a:pt x="68" y="818"/>
                    </a:lnTo>
                    <a:lnTo>
                      <a:pt x="196" y="813"/>
                    </a:lnTo>
                    <a:lnTo>
                      <a:pt x="420" y="853"/>
                    </a:lnTo>
                    <a:lnTo>
                      <a:pt x="455" y="779"/>
                    </a:lnTo>
                    <a:lnTo>
                      <a:pt x="635" y="838"/>
                    </a:lnTo>
                    <a:lnTo>
                      <a:pt x="684" y="916"/>
                    </a:lnTo>
                    <a:lnTo>
                      <a:pt x="767" y="931"/>
                    </a:lnTo>
                    <a:lnTo>
                      <a:pt x="831" y="877"/>
                    </a:lnTo>
                    <a:lnTo>
                      <a:pt x="860" y="926"/>
                    </a:lnTo>
                    <a:lnTo>
                      <a:pt x="914" y="892"/>
                    </a:lnTo>
                    <a:lnTo>
                      <a:pt x="870" y="809"/>
                    </a:lnTo>
                    <a:lnTo>
                      <a:pt x="1119" y="912"/>
                    </a:lnTo>
                    <a:lnTo>
                      <a:pt x="1139" y="848"/>
                    </a:lnTo>
                    <a:lnTo>
                      <a:pt x="963" y="784"/>
                    </a:lnTo>
                    <a:lnTo>
                      <a:pt x="1012" y="71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78" name="Freeform 27">
                <a:extLst>
                  <a:ext uri="{FF2B5EF4-FFF2-40B4-BE49-F238E27FC236}">
                    <a16:creationId xmlns:a16="http://schemas.microsoft.com/office/drawing/2014/main" id="{6EE7F8C0-CB7F-4D11-B19D-8406B829B7D3}"/>
                  </a:ext>
                </a:extLst>
              </p:cNvPr>
              <p:cNvSpPr>
                <a:spLocks/>
              </p:cNvSpPr>
              <p:nvPr/>
            </p:nvSpPr>
            <p:spPr bwMode="auto">
              <a:xfrm>
                <a:off x="17533111" y="8305803"/>
                <a:ext cx="1071563" cy="1844675"/>
              </a:xfrm>
              <a:custGeom>
                <a:avLst/>
                <a:gdLst>
                  <a:gd name="T0" fmla="*/ 572 w 675"/>
                  <a:gd name="T1" fmla="*/ 0 h 1162"/>
                  <a:gd name="T2" fmla="*/ 181 w 675"/>
                  <a:gd name="T3" fmla="*/ 74 h 1162"/>
                  <a:gd name="T4" fmla="*/ 49 w 675"/>
                  <a:gd name="T5" fmla="*/ 344 h 1162"/>
                  <a:gd name="T6" fmla="*/ 117 w 675"/>
                  <a:gd name="T7" fmla="*/ 687 h 1162"/>
                  <a:gd name="T8" fmla="*/ 0 w 675"/>
                  <a:gd name="T9" fmla="*/ 996 h 1162"/>
                  <a:gd name="T10" fmla="*/ 367 w 675"/>
                  <a:gd name="T11" fmla="*/ 961 h 1162"/>
                  <a:gd name="T12" fmla="*/ 499 w 675"/>
                  <a:gd name="T13" fmla="*/ 1162 h 1162"/>
                  <a:gd name="T14" fmla="*/ 582 w 675"/>
                  <a:gd name="T15" fmla="*/ 1118 h 1162"/>
                  <a:gd name="T16" fmla="*/ 675 w 675"/>
                  <a:gd name="T17" fmla="*/ 1128 h 1162"/>
                  <a:gd name="T18" fmla="*/ 601 w 675"/>
                  <a:gd name="T19" fmla="*/ 780 h 1162"/>
                  <a:gd name="T20" fmla="*/ 572 w 675"/>
                  <a:gd name="T21" fmla="*/ 0 h 1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5" h="1162">
                    <a:moveTo>
                      <a:pt x="572" y="0"/>
                    </a:moveTo>
                    <a:lnTo>
                      <a:pt x="181" y="74"/>
                    </a:lnTo>
                    <a:lnTo>
                      <a:pt x="49" y="344"/>
                    </a:lnTo>
                    <a:lnTo>
                      <a:pt x="117" y="687"/>
                    </a:lnTo>
                    <a:lnTo>
                      <a:pt x="0" y="996"/>
                    </a:lnTo>
                    <a:lnTo>
                      <a:pt x="367" y="961"/>
                    </a:lnTo>
                    <a:lnTo>
                      <a:pt x="499" y="1162"/>
                    </a:lnTo>
                    <a:lnTo>
                      <a:pt x="582" y="1118"/>
                    </a:lnTo>
                    <a:lnTo>
                      <a:pt x="675" y="1128"/>
                    </a:lnTo>
                    <a:lnTo>
                      <a:pt x="601" y="780"/>
                    </a:lnTo>
                    <a:lnTo>
                      <a:pt x="57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79" name="Freeform 28">
                <a:extLst>
                  <a:ext uri="{FF2B5EF4-FFF2-40B4-BE49-F238E27FC236}">
                    <a16:creationId xmlns:a16="http://schemas.microsoft.com/office/drawing/2014/main" id="{DF40CACC-D792-463F-9006-F178774355CF}"/>
                  </a:ext>
                </a:extLst>
              </p:cNvPr>
              <p:cNvSpPr>
                <a:spLocks/>
              </p:cNvSpPr>
              <p:nvPr/>
            </p:nvSpPr>
            <p:spPr bwMode="auto">
              <a:xfrm>
                <a:off x="18572924" y="8174040"/>
                <a:ext cx="1133475" cy="1914525"/>
              </a:xfrm>
              <a:custGeom>
                <a:avLst/>
                <a:gdLst>
                  <a:gd name="T0" fmla="*/ 714 w 714"/>
                  <a:gd name="T1" fmla="*/ 912 h 1206"/>
                  <a:gd name="T2" fmla="*/ 685 w 714"/>
                  <a:gd name="T3" fmla="*/ 755 h 1206"/>
                  <a:gd name="T4" fmla="*/ 680 w 714"/>
                  <a:gd name="T5" fmla="*/ 633 h 1206"/>
                  <a:gd name="T6" fmla="*/ 680 w 714"/>
                  <a:gd name="T7" fmla="*/ 569 h 1206"/>
                  <a:gd name="T8" fmla="*/ 631 w 714"/>
                  <a:gd name="T9" fmla="*/ 534 h 1206"/>
                  <a:gd name="T10" fmla="*/ 435 w 714"/>
                  <a:gd name="T11" fmla="*/ 0 h 1206"/>
                  <a:gd name="T12" fmla="*/ 0 w 714"/>
                  <a:gd name="T13" fmla="*/ 78 h 1206"/>
                  <a:gd name="T14" fmla="*/ 0 w 714"/>
                  <a:gd name="T15" fmla="*/ 848 h 1206"/>
                  <a:gd name="T16" fmla="*/ 54 w 714"/>
                  <a:gd name="T17" fmla="*/ 1191 h 1206"/>
                  <a:gd name="T18" fmla="*/ 83 w 714"/>
                  <a:gd name="T19" fmla="*/ 1187 h 1206"/>
                  <a:gd name="T20" fmla="*/ 113 w 714"/>
                  <a:gd name="T21" fmla="*/ 1108 h 1206"/>
                  <a:gd name="T22" fmla="*/ 171 w 714"/>
                  <a:gd name="T23" fmla="*/ 1206 h 1206"/>
                  <a:gd name="T24" fmla="*/ 245 w 714"/>
                  <a:gd name="T25" fmla="*/ 1187 h 1206"/>
                  <a:gd name="T26" fmla="*/ 240 w 714"/>
                  <a:gd name="T27" fmla="*/ 1098 h 1206"/>
                  <a:gd name="T28" fmla="*/ 171 w 714"/>
                  <a:gd name="T29" fmla="*/ 1030 h 1206"/>
                  <a:gd name="T30" fmla="*/ 714 w 714"/>
                  <a:gd name="T31" fmla="*/ 912 h 1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14" h="1206">
                    <a:moveTo>
                      <a:pt x="714" y="912"/>
                    </a:moveTo>
                    <a:lnTo>
                      <a:pt x="685" y="755"/>
                    </a:lnTo>
                    <a:lnTo>
                      <a:pt x="680" y="633"/>
                    </a:lnTo>
                    <a:lnTo>
                      <a:pt x="680" y="569"/>
                    </a:lnTo>
                    <a:lnTo>
                      <a:pt x="631" y="534"/>
                    </a:lnTo>
                    <a:lnTo>
                      <a:pt x="435" y="0"/>
                    </a:lnTo>
                    <a:lnTo>
                      <a:pt x="0" y="78"/>
                    </a:lnTo>
                    <a:lnTo>
                      <a:pt x="0" y="848"/>
                    </a:lnTo>
                    <a:lnTo>
                      <a:pt x="54" y="1191"/>
                    </a:lnTo>
                    <a:lnTo>
                      <a:pt x="83" y="1187"/>
                    </a:lnTo>
                    <a:lnTo>
                      <a:pt x="113" y="1108"/>
                    </a:lnTo>
                    <a:lnTo>
                      <a:pt x="171" y="1206"/>
                    </a:lnTo>
                    <a:lnTo>
                      <a:pt x="245" y="1187"/>
                    </a:lnTo>
                    <a:lnTo>
                      <a:pt x="240" y="1098"/>
                    </a:lnTo>
                    <a:lnTo>
                      <a:pt x="171" y="1030"/>
                    </a:lnTo>
                    <a:lnTo>
                      <a:pt x="714" y="912"/>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80" name="Freeform 29">
                <a:extLst>
                  <a:ext uri="{FF2B5EF4-FFF2-40B4-BE49-F238E27FC236}">
                    <a16:creationId xmlns:a16="http://schemas.microsoft.com/office/drawing/2014/main" id="{12A3016F-1E09-4DA8-B5D4-425DB8BA7481}"/>
                  </a:ext>
                </a:extLst>
              </p:cNvPr>
              <p:cNvSpPr>
                <a:spLocks/>
              </p:cNvSpPr>
              <p:nvPr/>
            </p:nvSpPr>
            <p:spPr bwMode="auto">
              <a:xfrm>
                <a:off x="19349211" y="8002590"/>
                <a:ext cx="1660525" cy="1712913"/>
              </a:xfrm>
              <a:custGeom>
                <a:avLst/>
                <a:gdLst>
                  <a:gd name="T0" fmla="*/ 0 w 1046"/>
                  <a:gd name="T1" fmla="*/ 93 h 1079"/>
                  <a:gd name="T2" fmla="*/ 201 w 1046"/>
                  <a:gd name="T3" fmla="*/ 613 h 1079"/>
                  <a:gd name="T4" fmla="*/ 245 w 1046"/>
                  <a:gd name="T5" fmla="*/ 701 h 1079"/>
                  <a:gd name="T6" fmla="*/ 215 w 1046"/>
                  <a:gd name="T7" fmla="*/ 785 h 1079"/>
                  <a:gd name="T8" fmla="*/ 240 w 1046"/>
                  <a:gd name="T9" fmla="*/ 893 h 1079"/>
                  <a:gd name="T10" fmla="*/ 279 w 1046"/>
                  <a:gd name="T11" fmla="*/ 1035 h 1079"/>
                  <a:gd name="T12" fmla="*/ 303 w 1046"/>
                  <a:gd name="T13" fmla="*/ 1079 h 1079"/>
                  <a:gd name="T14" fmla="*/ 821 w 1046"/>
                  <a:gd name="T15" fmla="*/ 1020 h 1079"/>
                  <a:gd name="T16" fmla="*/ 885 w 1046"/>
                  <a:gd name="T17" fmla="*/ 1074 h 1079"/>
                  <a:gd name="T18" fmla="*/ 875 w 1046"/>
                  <a:gd name="T19" fmla="*/ 951 h 1079"/>
                  <a:gd name="T20" fmla="*/ 978 w 1046"/>
                  <a:gd name="T21" fmla="*/ 951 h 1079"/>
                  <a:gd name="T22" fmla="*/ 1046 w 1046"/>
                  <a:gd name="T23" fmla="*/ 642 h 1079"/>
                  <a:gd name="T24" fmla="*/ 528 w 1046"/>
                  <a:gd name="T25" fmla="*/ 123 h 1079"/>
                  <a:gd name="T26" fmla="*/ 396 w 1046"/>
                  <a:gd name="T27" fmla="*/ 88 h 1079"/>
                  <a:gd name="T28" fmla="*/ 425 w 1046"/>
                  <a:gd name="T29" fmla="*/ 0 h 1079"/>
                  <a:gd name="T30" fmla="*/ 0 w 1046"/>
                  <a:gd name="T31" fmla="*/ 93 h 10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46" h="1079">
                    <a:moveTo>
                      <a:pt x="0" y="93"/>
                    </a:moveTo>
                    <a:lnTo>
                      <a:pt x="201" y="613"/>
                    </a:lnTo>
                    <a:lnTo>
                      <a:pt x="245" y="701"/>
                    </a:lnTo>
                    <a:lnTo>
                      <a:pt x="215" y="785"/>
                    </a:lnTo>
                    <a:lnTo>
                      <a:pt x="240" y="893"/>
                    </a:lnTo>
                    <a:lnTo>
                      <a:pt x="279" y="1035"/>
                    </a:lnTo>
                    <a:lnTo>
                      <a:pt x="303" y="1079"/>
                    </a:lnTo>
                    <a:lnTo>
                      <a:pt x="821" y="1020"/>
                    </a:lnTo>
                    <a:lnTo>
                      <a:pt x="885" y="1074"/>
                    </a:lnTo>
                    <a:lnTo>
                      <a:pt x="875" y="951"/>
                    </a:lnTo>
                    <a:lnTo>
                      <a:pt x="978" y="951"/>
                    </a:lnTo>
                    <a:lnTo>
                      <a:pt x="1046" y="642"/>
                    </a:lnTo>
                    <a:lnTo>
                      <a:pt x="528" y="123"/>
                    </a:lnTo>
                    <a:lnTo>
                      <a:pt x="396" y="88"/>
                    </a:lnTo>
                    <a:lnTo>
                      <a:pt x="425" y="0"/>
                    </a:lnTo>
                    <a:lnTo>
                      <a:pt x="0" y="93"/>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81" name="Freeform 30">
                <a:extLst>
                  <a:ext uri="{FF2B5EF4-FFF2-40B4-BE49-F238E27FC236}">
                    <a16:creationId xmlns:a16="http://schemas.microsoft.com/office/drawing/2014/main" id="{C9219AE5-34C4-43AB-B563-9D66CD45A2CA}"/>
                  </a:ext>
                </a:extLst>
              </p:cNvPr>
              <p:cNvSpPr>
                <a:spLocks/>
              </p:cNvSpPr>
              <p:nvPr/>
            </p:nvSpPr>
            <p:spPr bwMode="auto">
              <a:xfrm>
                <a:off x="18976149" y="9590090"/>
                <a:ext cx="2801938" cy="2211388"/>
              </a:xfrm>
              <a:custGeom>
                <a:avLst/>
                <a:gdLst>
                  <a:gd name="T0" fmla="*/ 1482 w 1765"/>
                  <a:gd name="T1" fmla="*/ 461 h 1393"/>
                  <a:gd name="T2" fmla="*/ 1535 w 1765"/>
                  <a:gd name="T3" fmla="*/ 456 h 1393"/>
                  <a:gd name="T4" fmla="*/ 1399 w 1765"/>
                  <a:gd name="T5" fmla="*/ 299 h 1393"/>
                  <a:gd name="T6" fmla="*/ 1247 w 1765"/>
                  <a:gd name="T7" fmla="*/ 0 h 1393"/>
                  <a:gd name="T8" fmla="*/ 1154 w 1765"/>
                  <a:gd name="T9" fmla="*/ 0 h 1393"/>
                  <a:gd name="T10" fmla="*/ 1139 w 1765"/>
                  <a:gd name="T11" fmla="*/ 113 h 1393"/>
                  <a:gd name="T12" fmla="*/ 1061 w 1765"/>
                  <a:gd name="T13" fmla="*/ 59 h 1393"/>
                  <a:gd name="T14" fmla="*/ 524 w 1765"/>
                  <a:gd name="T15" fmla="*/ 118 h 1393"/>
                  <a:gd name="T16" fmla="*/ 475 w 1765"/>
                  <a:gd name="T17" fmla="*/ 69 h 1393"/>
                  <a:gd name="T18" fmla="*/ 0 w 1765"/>
                  <a:gd name="T19" fmla="*/ 162 h 1393"/>
                  <a:gd name="T20" fmla="*/ 59 w 1765"/>
                  <a:gd name="T21" fmla="*/ 265 h 1393"/>
                  <a:gd name="T22" fmla="*/ 88 w 1765"/>
                  <a:gd name="T23" fmla="*/ 221 h 1393"/>
                  <a:gd name="T24" fmla="*/ 123 w 1765"/>
                  <a:gd name="T25" fmla="*/ 255 h 1393"/>
                  <a:gd name="T26" fmla="*/ 181 w 1765"/>
                  <a:gd name="T27" fmla="*/ 236 h 1393"/>
                  <a:gd name="T28" fmla="*/ 216 w 1765"/>
                  <a:gd name="T29" fmla="*/ 206 h 1393"/>
                  <a:gd name="T30" fmla="*/ 274 w 1765"/>
                  <a:gd name="T31" fmla="*/ 216 h 1393"/>
                  <a:gd name="T32" fmla="*/ 269 w 1765"/>
                  <a:gd name="T33" fmla="*/ 246 h 1393"/>
                  <a:gd name="T34" fmla="*/ 387 w 1765"/>
                  <a:gd name="T35" fmla="*/ 270 h 1393"/>
                  <a:gd name="T36" fmla="*/ 494 w 1765"/>
                  <a:gd name="T37" fmla="*/ 378 h 1393"/>
                  <a:gd name="T38" fmla="*/ 670 w 1765"/>
                  <a:gd name="T39" fmla="*/ 299 h 1393"/>
                  <a:gd name="T40" fmla="*/ 695 w 1765"/>
                  <a:gd name="T41" fmla="*/ 236 h 1393"/>
                  <a:gd name="T42" fmla="*/ 817 w 1765"/>
                  <a:gd name="T43" fmla="*/ 275 h 1393"/>
                  <a:gd name="T44" fmla="*/ 988 w 1765"/>
                  <a:gd name="T45" fmla="*/ 427 h 1393"/>
                  <a:gd name="T46" fmla="*/ 1037 w 1765"/>
                  <a:gd name="T47" fmla="*/ 427 h 1393"/>
                  <a:gd name="T48" fmla="*/ 1100 w 1765"/>
                  <a:gd name="T49" fmla="*/ 545 h 1393"/>
                  <a:gd name="T50" fmla="*/ 1086 w 1765"/>
                  <a:gd name="T51" fmla="*/ 755 h 1393"/>
                  <a:gd name="T52" fmla="*/ 1169 w 1765"/>
                  <a:gd name="T53" fmla="*/ 716 h 1393"/>
                  <a:gd name="T54" fmla="*/ 1188 w 1765"/>
                  <a:gd name="T55" fmla="*/ 760 h 1393"/>
                  <a:gd name="T56" fmla="*/ 1130 w 1765"/>
                  <a:gd name="T57" fmla="*/ 839 h 1393"/>
                  <a:gd name="T58" fmla="*/ 1262 w 1765"/>
                  <a:gd name="T59" fmla="*/ 971 h 1393"/>
                  <a:gd name="T60" fmla="*/ 1296 w 1765"/>
                  <a:gd name="T61" fmla="*/ 927 h 1393"/>
                  <a:gd name="T62" fmla="*/ 1315 w 1765"/>
                  <a:gd name="T63" fmla="*/ 1025 h 1393"/>
                  <a:gd name="T64" fmla="*/ 1369 w 1765"/>
                  <a:gd name="T65" fmla="*/ 1040 h 1393"/>
                  <a:gd name="T66" fmla="*/ 1413 w 1765"/>
                  <a:gd name="T67" fmla="*/ 1162 h 1393"/>
                  <a:gd name="T68" fmla="*/ 1496 w 1765"/>
                  <a:gd name="T69" fmla="*/ 1177 h 1393"/>
                  <a:gd name="T70" fmla="*/ 1599 w 1765"/>
                  <a:gd name="T71" fmla="*/ 1275 h 1393"/>
                  <a:gd name="T72" fmla="*/ 1584 w 1765"/>
                  <a:gd name="T73" fmla="*/ 1310 h 1393"/>
                  <a:gd name="T74" fmla="*/ 1619 w 1765"/>
                  <a:gd name="T75" fmla="*/ 1324 h 1393"/>
                  <a:gd name="T76" fmla="*/ 1746 w 1765"/>
                  <a:gd name="T77" fmla="*/ 1280 h 1393"/>
                  <a:gd name="T78" fmla="*/ 1746 w 1765"/>
                  <a:gd name="T79" fmla="*/ 1314 h 1393"/>
                  <a:gd name="T80" fmla="*/ 1667 w 1765"/>
                  <a:gd name="T81" fmla="*/ 1393 h 1393"/>
                  <a:gd name="T82" fmla="*/ 1765 w 1765"/>
                  <a:gd name="T83" fmla="*/ 1314 h 1393"/>
                  <a:gd name="T84" fmla="*/ 1765 w 1765"/>
                  <a:gd name="T85" fmla="*/ 1231 h 1393"/>
                  <a:gd name="T86" fmla="*/ 1760 w 1765"/>
                  <a:gd name="T87" fmla="*/ 1236 h 1393"/>
                  <a:gd name="T88" fmla="*/ 1765 w 1765"/>
                  <a:gd name="T89" fmla="*/ 898 h 1393"/>
                  <a:gd name="T90" fmla="*/ 1482 w 1765"/>
                  <a:gd name="T91" fmla="*/ 461 h 1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765" h="1393">
                    <a:moveTo>
                      <a:pt x="1482" y="461"/>
                    </a:moveTo>
                    <a:lnTo>
                      <a:pt x="1535" y="456"/>
                    </a:lnTo>
                    <a:lnTo>
                      <a:pt x="1399" y="299"/>
                    </a:lnTo>
                    <a:lnTo>
                      <a:pt x="1247" y="0"/>
                    </a:lnTo>
                    <a:lnTo>
                      <a:pt x="1154" y="0"/>
                    </a:lnTo>
                    <a:lnTo>
                      <a:pt x="1139" y="113"/>
                    </a:lnTo>
                    <a:lnTo>
                      <a:pt x="1061" y="59"/>
                    </a:lnTo>
                    <a:lnTo>
                      <a:pt x="524" y="118"/>
                    </a:lnTo>
                    <a:lnTo>
                      <a:pt x="475" y="69"/>
                    </a:lnTo>
                    <a:lnTo>
                      <a:pt x="0" y="162"/>
                    </a:lnTo>
                    <a:lnTo>
                      <a:pt x="59" y="265"/>
                    </a:lnTo>
                    <a:lnTo>
                      <a:pt x="88" y="221"/>
                    </a:lnTo>
                    <a:lnTo>
                      <a:pt x="123" y="255"/>
                    </a:lnTo>
                    <a:lnTo>
                      <a:pt x="181" y="236"/>
                    </a:lnTo>
                    <a:lnTo>
                      <a:pt x="216" y="206"/>
                    </a:lnTo>
                    <a:lnTo>
                      <a:pt x="274" y="216"/>
                    </a:lnTo>
                    <a:lnTo>
                      <a:pt x="269" y="246"/>
                    </a:lnTo>
                    <a:lnTo>
                      <a:pt x="387" y="270"/>
                    </a:lnTo>
                    <a:lnTo>
                      <a:pt x="494" y="378"/>
                    </a:lnTo>
                    <a:lnTo>
                      <a:pt x="670" y="299"/>
                    </a:lnTo>
                    <a:lnTo>
                      <a:pt x="695" y="236"/>
                    </a:lnTo>
                    <a:lnTo>
                      <a:pt x="817" y="275"/>
                    </a:lnTo>
                    <a:lnTo>
                      <a:pt x="988" y="427"/>
                    </a:lnTo>
                    <a:lnTo>
                      <a:pt x="1037" y="427"/>
                    </a:lnTo>
                    <a:lnTo>
                      <a:pt x="1100" y="545"/>
                    </a:lnTo>
                    <a:lnTo>
                      <a:pt x="1086" y="755"/>
                    </a:lnTo>
                    <a:lnTo>
                      <a:pt x="1169" y="716"/>
                    </a:lnTo>
                    <a:lnTo>
                      <a:pt x="1188" y="760"/>
                    </a:lnTo>
                    <a:lnTo>
                      <a:pt x="1130" y="839"/>
                    </a:lnTo>
                    <a:lnTo>
                      <a:pt x="1262" y="971"/>
                    </a:lnTo>
                    <a:lnTo>
                      <a:pt x="1296" y="927"/>
                    </a:lnTo>
                    <a:lnTo>
                      <a:pt x="1315" y="1025"/>
                    </a:lnTo>
                    <a:lnTo>
                      <a:pt x="1369" y="1040"/>
                    </a:lnTo>
                    <a:lnTo>
                      <a:pt x="1413" y="1162"/>
                    </a:lnTo>
                    <a:lnTo>
                      <a:pt x="1496" y="1177"/>
                    </a:lnTo>
                    <a:lnTo>
                      <a:pt x="1599" y="1275"/>
                    </a:lnTo>
                    <a:lnTo>
                      <a:pt x="1584" y="1310"/>
                    </a:lnTo>
                    <a:lnTo>
                      <a:pt x="1619" y="1324"/>
                    </a:lnTo>
                    <a:lnTo>
                      <a:pt x="1746" y="1280"/>
                    </a:lnTo>
                    <a:lnTo>
                      <a:pt x="1746" y="1314"/>
                    </a:lnTo>
                    <a:lnTo>
                      <a:pt x="1667" y="1393"/>
                    </a:lnTo>
                    <a:lnTo>
                      <a:pt x="1765" y="1314"/>
                    </a:lnTo>
                    <a:lnTo>
                      <a:pt x="1765" y="1231"/>
                    </a:lnTo>
                    <a:lnTo>
                      <a:pt x="1760" y="1236"/>
                    </a:lnTo>
                    <a:lnTo>
                      <a:pt x="1765" y="898"/>
                    </a:lnTo>
                    <a:lnTo>
                      <a:pt x="1482" y="461"/>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82" name="Freeform 31">
                <a:extLst>
                  <a:ext uri="{FF2B5EF4-FFF2-40B4-BE49-F238E27FC236}">
                    <a16:creationId xmlns:a16="http://schemas.microsoft.com/office/drawing/2014/main" id="{F505DC33-32D6-4F7A-B58F-2DA04F6EFA3C}"/>
                  </a:ext>
                </a:extLst>
              </p:cNvPr>
              <p:cNvSpPr>
                <a:spLocks/>
              </p:cNvSpPr>
              <p:nvPr/>
            </p:nvSpPr>
            <p:spPr bwMode="auto">
              <a:xfrm>
                <a:off x="20071524" y="7823203"/>
                <a:ext cx="1528763" cy="1106488"/>
              </a:xfrm>
              <a:custGeom>
                <a:avLst/>
                <a:gdLst>
                  <a:gd name="T0" fmla="*/ 606 w 963"/>
                  <a:gd name="T1" fmla="*/ 697 h 697"/>
                  <a:gd name="T2" fmla="*/ 650 w 963"/>
                  <a:gd name="T3" fmla="*/ 613 h 697"/>
                  <a:gd name="T4" fmla="*/ 806 w 963"/>
                  <a:gd name="T5" fmla="*/ 476 h 697"/>
                  <a:gd name="T6" fmla="*/ 870 w 963"/>
                  <a:gd name="T7" fmla="*/ 407 h 697"/>
                  <a:gd name="T8" fmla="*/ 865 w 963"/>
                  <a:gd name="T9" fmla="*/ 339 h 697"/>
                  <a:gd name="T10" fmla="*/ 963 w 963"/>
                  <a:gd name="T11" fmla="*/ 182 h 697"/>
                  <a:gd name="T12" fmla="*/ 694 w 963"/>
                  <a:gd name="T13" fmla="*/ 20 h 697"/>
                  <a:gd name="T14" fmla="*/ 454 w 963"/>
                  <a:gd name="T15" fmla="*/ 74 h 697"/>
                  <a:gd name="T16" fmla="*/ 430 w 963"/>
                  <a:gd name="T17" fmla="*/ 0 h 697"/>
                  <a:gd name="T18" fmla="*/ 141 w 963"/>
                  <a:gd name="T19" fmla="*/ 35 h 697"/>
                  <a:gd name="T20" fmla="*/ 19 w 963"/>
                  <a:gd name="T21" fmla="*/ 123 h 697"/>
                  <a:gd name="T22" fmla="*/ 0 w 963"/>
                  <a:gd name="T23" fmla="*/ 177 h 697"/>
                  <a:gd name="T24" fmla="*/ 97 w 963"/>
                  <a:gd name="T25" fmla="*/ 192 h 697"/>
                  <a:gd name="T26" fmla="*/ 606 w 963"/>
                  <a:gd name="T27" fmla="*/ 697 h 6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63" h="697">
                    <a:moveTo>
                      <a:pt x="606" y="697"/>
                    </a:moveTo>
                    <a:lnTo>
                      <a:pt x="650" y="613"/>
                    </a:lnTo>
                    <a:lnTo>
                      <a:pt x="806" y="476"/>
                    </a:lnTo>
                    <a:lnTo>
                      <a:pt x="870" y="407"/>
                    </a:lnTo>
                    <a:lnTo>
                      <a:pt x="865" y="339"/>
                    </a:lnTo>
                    <a:lnTo>
                      <a:pt x="963" y="182"/>
                    </a:lnTo>
                    <a:lnTo>
                      <a:pt x="694" y="20"/>
                    </a:lnTo>
                    <a:lnTo>
                      <a:pt x="454" y="74"/>
                    </a:lnTo>
                    <a:lnTo>
                      <a:pt x="430" y="0"/>
                    </a:lnTo>
                    <a:lnTo>
                      <a:pt x="141" y="35"/>
                    </a:lnTo>
                    <a:lnTo>
                      <a:pt x="19" y="123"/>
                    </a:lnTo>
                    <a:lnTo>
                      <a:pt x="0" y="177"/>
                    </a:lnTo>
                    <a:lnTo>
                      <a:pt x="97" y="192"/>
                    </a:lnTo>
                    <a:lnTo>
                      <a:pt x="606" y="697"/>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83" name="Freeform 32">
                <a:extLst>
                  <a:ext uri="{FF2B5EF4-FFF2-40B4-BE49-F238E27FC236}">
                    <a16:creationId xmlns:a16="http://schemas.microsoft.com/office/drawing/2014/main" id="{8F19DEB0-FE7D-43C7-B79D-5F4D5B72D1CC}"/>
                  </a:ext>
                </a:extLst>
              </p:cNvPr>
              <p:cNvSpPr>
                <a:spLocks/>
              </p:cNvSpPr>
              <p:nvPr/>
            </p:nvSpPr>
            <p:spPr bwMode="auto">
              <a:xfrm>
                <a:off x="19738149" y="6905628"/>
                <a:ext cx="2582863" cy="1174750"/>
              </a:xfrm>
              <a:custGeom>
                <a:avLst/>
                <a:gdLst>
                  <a:gd name="T0" fmla="*/ 1403 w 1627"/>
                  <a:gd name="T1" fmla="*/ 132 h 740"/>
                  <a:gd name="T2" fmla="*/ 1569 w 1627"/>
                  <a:gd name="T3" fmla="*/ 49 h 740"/>
                  <a:gd name="T4" fmla="*/ 1530 w 1627"/>
                  <a:gd name="T5" fmla="*/ 0 h 740"/>
                  <a:gd name="T6" fmla="*/ 454 w 1627"/>
                  <a:gd name="T7" fmla="*/ 235 h 740"/>
                  <a:gd name="T8" fmla="*/ 376 w 1627"/>
                  <a:gd name="T9" fmla="*/ 372 h 740"/>
                  <a:gd name="T10" fmla="*/ 307 w 1627"/>
                  <a:gd name="T11" fmla="*/ 426 h 740"/>
                  <a:gd name="T12" fmla="*/ 171 w 1627"/>
                  <a:gd name="T13" fmla="*/ 559 h 740"/>
                  <a:gd name="T14" fmla="*/ 44 w 1627"/>
                  <a:gd name="T15" fmla="*/ 583 h 740"/>
                  <a:gd name="T16" fmla="*/ 24 w 1627"/>
                  <a:gd name="T17" fmla="*/ 647 h 740"/>
                  <a:gd name="T18" fmla="*/ 0 w 1627"/>
                  <a:gd name="T19" fmla="*/ 667 h 740"/>
                  <a:gd name="T20" fmla="*/ 19 w 1627"/>
                  <a:gd name="T21" fmla="*/ 691 h 740"/>
                  <a:gd name="T22" fmla="*/ 249 w 1627"/>
                  <a:gd name="T23" fmla="*/ 637 h 740"/>
                  <a:gd name="T24" fmla="*/ 361 w 1627"/>
                  <a:gd name="T25" fmla="*/ 559 h 740"/>
                  <a:gd name="T26" fmla="*/ 650 w 1627"/>
                  <a:gd name="T27" fmla="*/ 534 h 740"/>
                  <a:gd name="T28" fmla="*/ 718 w 1627"/>
                  <a:gd name="T29" fmla="*/ 593 h 740"/>
                  <a:gd name="T30" fmla="*/ 914 w 1627"/>
                  <a:gd name="T31" fmla="*/ 554 h 740"/>
                  <a:gd name="T32" fmla="*/ 1217 w 1627"/>
                  <a:gd name="T33" fmla="*/ 740 h 740"/>
                  <a:gd name="T34" fmla="*/ 1310 w 1627"/>
                  <a:gd name="T35" fmla="*/ 725 h 740"/>
                  <a:gd name="T36" fmla="*/ 1310 w 1627"/>
                  <a:gd name="T37" fmla="*/ 652 h 740"/>
                  <a:gd name="T38" fmla="*/ 1407 w 1627"/>
                  <a:gd name="T39" fmla="*/ 495 h 740"/>
                  <a:gd name="T40" fmla="*/ 1564 w 1627"/>
                  <a:gd name="T41" fmla="*/ 446 h 740"/>
                  <a:gd name="T42" fmla="*/ 1564 w 1627"/>
                  <a:gd name="T43" fmla="*/ 377 h 740"/>
                  <a:gd name="T44" fmla="*/ 1427 w 1627"/>
                  <a:gd name="T45" fmla="*/ 426 h 740"/>
                  <a:gd name="T46" fmla="*/ 1500 w 1627"/>
                  <a:gd name="T47" fmla="*/ 377 h 740"/>
                  <a:gd name="T48" fmla="*/ 1505 w 1627"/>
                  <a:gd name="T49" fmla="*/ 318 h 740"/>
                  <a:gd name="T50" fmla="*/ 1417 w 1627"/>
                  <a:gd name="T51" fmla="*/ 294 h 740"/>
                  <a:gd name="T52" fmla="*/ 1588 w 1627"/>
                  <a:gd name="T53" fmla="*/ 260 h 740"/>
                  <a:gd name="T54" fmla="*/ 1627 w 1627"/>
                  <a:gd name="T55" fmla="*/ 147 h 740"/>
                  <a:gd name="T56" fmla="*/ 1388 w 1627"/>
                  <a:gd name="T57" fmla="*/ 157 h 740"/>
                  <a:gd name="T58" fmla="*/ 1403 w 1627"/>
                  <a:gd name="T59" fmla="*/ 132 h 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7" h="740">
                    <a:moveTo>
                      <a:pt x="1403" y="132"/>
                    </a:moveTo>
                    <a:lnTo>
                      <a:pt x="1569" y="49"/>
                    </a:lnTo>
                    <a:lnTo>
                      <a:pt x="1530" y="0"/>
                    </a:lnTo>
                    <a:lnTo>
                      <a:pt x="454" y="235"/>
                    </a:lnTo>
                    <a:lnTo>
                      <a:pt x="376" y="372"/>
                    </a:lnTo>
                    <a:lnTo>
                      <a:pt x="307" y="426"/>
                    </a:lnTo>
                    <a:lnTo>
                      <a:pt x="171" y="559"/>
                    </a:lnTo>
                    <a:lnTo>
                      <a:pt x="44" y="583"/>
                    </a:lnTo>
                    <a:lnTo>
                      <a:pt x="24" y="647"/>
                    </a:lnTo>
                    <a:lnTo>
                      <a:pt x="0" y="667"/>
                    </a:lnTo>
                    <a:lnTo>
                      <a:pt x="19" y="691"/>
                    </a:lnTo>
                    <a:lnTo>
                      <a:pt x="249" y="637"/>
                    </a:lnTo>
                    <a:lnTo>
                      <a:pt x="361" y="559"/>
                    </a:lnTo>
                    <a:lnTo>
                      <a:pt x="650" y="534"/>
                    </a:lnTo>
                    <a:lnTo>
                      <a:pt x="718" y="593"/>
                    </a:lnTo>
                    <a:lnTo>
                      <a:pt x="914" y="554"/>
                    </a:lnTo>
                    <a:lnTo>
                      <a:pt x="1217" y="740"/>
                    </a:lnTo>
                    <a:lnTo>
                      <a:pt x="1310" y="725"/>
                    </a:lnTo>
                    <a:lnTo>
                      <a:pt x="1310" y="652"/>
                    </a:lnTo>
                    <a:lnTo>
                      <a:pt x="1407" y="495"/>
                    </a:lnTo>
                    <a:lnTo>
                      <a:pt x="1564" y="446"/>
                    </a:lnTo>
                    <a:lnTo>
                      <a:pt x="1564" y="377"/>
                    </a:lnTo>
                    <a:lnTo>
                      <a:pt x="1427" y="426"/>
                    </a:lnTo>
                    <a:lnTo>
                      <a:pt x="1500" y="377"/>
                    </a:lnTo>
                    <a:lnTo>
                      <a:pt x="1505" y="318"/>
                    </a:lnTo>
                    <a:lnTo>
                      <a:pt x="1417" y="294"/>
                    </a:lnTo>
                    <a:lnTo>
                      <a:pt x="1588" y="260"/>
                    </a:lnTo>
                    <a:lnTo>
                      <a:pt x="1627" y="147"/>
                    </a:lnTo>
                    <a:lnTo>
                      <a:pt x="1388" y="157"/>
                    </a:lnTo>
                    <a:lnTo>
                      <a:pt x="1403" y="132"/>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84" name="Freeform 33">
                <a:extLst>
                  <a:ext uri="{FF2B5EF4-FFF2-40B4-BE49-F238E27FC236}">
                    <a16:creationId xmlns:a16="http://schemas.microsoft.com/office/drawing/2014/main" id="{879F7B4F-23B2-4172-B725-C78052CCDF22}"/>
                  </a:ext>
                </a:extLst>
              </p:cNvPr>
              <p:cNvSpPr>
                <a:spLocks/>
              </p:cNvSpPr>
              <p:nvPr/>
            </p:nvSpPr>
            <p:spPr bwMode="auto">
              <a:xfrm>
                <a:off x="17253711" y="5246690"/>
                <a:ext cx="1203325" cy="2157413"/>
              </a:xfrm>
              <a:custGeom>
                <a:avLst/>
                <a:gdLst>
                  <a:gd name="T0" fmla="*/ 135 w 155"/>
                  <a:gd name="T1" fmla="*/ 38 h 277"/>
                  <a:gd name="T2" fmla="*/ 120 w 155"/>
                  <a:gd name="T3" fmla="*/ 18 h 277"/>
                  <a:gd name="T4" fmla="*/ 117 w 155"/>
                  <a:gd name="T5" fmla="*/ 1 h 277"/>
                  <a:gd name="T6" fmla="*/ 31 w 155"/>
                  <a:gd name="T7" fmla="*/ 11 h 277"/>
                  <a:gd name="T8" fmla="*/ 47 w 155"/>
                  <a:gd name="T9" fmla="*/ 30 h 277"/>
                  <a:gd name="T10" fmla="*/ 38 w 155"/>
                  <a:gd name="T11" fmla="*/ 61 h 277"/>
                  <a:gd name="T12" fmla="*/ 13 w 155"/>
                  <a:gd name="T13" fmla="*/ 72 h 277"/>
                  <a:gd name="T14" fmla="*/ 21 w 155"/>
                  <a:gd name="T15" fmla="*/ 86 h 277"/>
                  <a:gd name="T16" fmla="*/ 0 w 155"/>
                  <a:gd name="T17" fmla="*/ 130 h 277"/>
                  <a:gd name="T18" fmla="*/ 33 w 155"/>
                  <a:gd name="T19" fmla="*/ 173 h 277"/>
                  <a:gd name="T20" fmla="*/ 32 w 155"/>
                  <a:gd name="T21" fmla="*/ 184 h 277"/>
                  <a:gd name="T22" fmla="*/ 61 w 155"/>
                  <a:gd name="T23" fmla="*/ 195 h 277"/>
                  <a:gd name="T24" fmla="*/ 51 w 155"/>
                  <a:gd name="T25" fmla="*/ 229 h 277"/>
                  <a:gd name="T26" fmla="*/ 90 w 155"/>
                  <a:gd name="T27" fmla="*/ 249 h 277"/>
                  <a:gd name="T28" fmla="*/ 92 w 155"/>
                  <a:gd name="T29" fmla="*/ 273 h 277"/>
                  <a:gd name="T30" fmla="*/ 105 w 155"/>
                  <a:gd name="T31" fmla="*/ 277 h 277"/>
                  <a:gd name="T32" fmla="*/ 111 w 155"/>
                  <a:gd name="T33" fmla="*/ 269 h 277"/>
                  <a:gd name="T34" fmla="*/ 130 w 155"/>
                  <a:gd name="T35" fmla="*/ 276 h 277"/>
                  <a:gd name="T36" fmla="*/ 126 w 155"/>
                  <a:gd name="T37" fmla="*/ 263 h 277"/>
                  <a:gd name="T38" fmla="*/ 141 w 155"/>
                  <a:gd name="T39" fmla="*/ 255 h 277"/>
                  <a:gd name="T40" fmla="*/ 140 w 155"/>
                  <a:gd name="T41" fmla="*/ 217 h 277"/>
                  <a:gd name="T42" fmla="*/ 155 w 155"/>
                  <a:gd name="T43" fmla="*/ 184 h 277"/>
                  <a:gd name="T44" fmla="*/ 142 w 155"/>
                  <a:gd name="T45" fmla="*/ 171 h 277"/>
                  <a:gd name="T46" fmla="*/ 149 w 155"/>
                  <a:gd name="T47" fmla="*/ 158 h 277"/>
                  <a:gd name="T48" fmla="*/ 135 w 155"/>
                  <a:gd name="T49" fmla="*/ 38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5" h="277">
                    <a:moveTo>
                      <a:pt x="135" y="38"/>
                    </a:moveTo>
                    <a:cubicBezTo>
                      <a:pt x="120" y="18"/>
                      <a:pt x="120" y="18"/>
                      <a:pt x="120" y="18"/>
                    </a:cubicBezTo>
                    <a:cubicBezTo>
                      <a:pt x="120" y="18"/>
                      <a:pt x="120" y="0"/>
                      <a:pt x="117" y="1"/>
                    </a:cubicBezTo>
                    <a:cubicBezTo>
                      <a:pt x="114" y="2"/>
                      <a:pt x="31" y="11"/>
                      <a:pt x="31" y="11"/>
                    </a:cubicBezTo>
                    <a:cubicBezTo>
                      <a:pt x="47" y="30"/>
                      <a:pt x="47" y="30"/>
                      <a:pt x="47" y="30"/>
                    </a:cubicBezTo>
                    <a:cubicBezTo>
                      <a:pt x="38" y="61"/>
                      <a:pt x="38" y="61"/>
                      <a:pt x="38" y="61"/>
                    </a:cubicBezTo>
                    <a:cubicBezTo>
                      <a:pt x="13" y="72"/>
                      <a:pt x="13" y="72"/>
                      <a:pt x="13" y="72"/>
                    </a:cubicBezTo>
                    <a:cubicBezTo>
                      <a:pt x="21" y="86"/>
                      <a:pt x="21" y="86"/>
                      <a:pt x="21" y="86"/>
                    </a:cubicBezTo>
                    <a:cubicBezTo>
                      <a:pt x="0" y="130"/>
                      <a:pt x="0" y="130"/>
                      <a:pt x="0" y="130"/>
                    </a:cubicBezTo>
                    <a:cubicBezTo>
                      <a:pt x="33" y="173"/>
                      <a:pt x="33" y="173"/>
                      <a:pt x="33" y="173"/>
                    </a:cubicBezTo>
                    <a:cubicBezTo>
                      <a:pt x="32" y="184"/>
                      <a:pt x="32" y="184"/>
                      <a:pt x="32" y="184"/>
                    </a:cubicBezTo>
                    <a:cubicBezTo>
                      <a:pt x="61" y="195"/>
                      <a:pt x="61" y="195"/>
                      <a:pt x="61" y="195"/>
                    </a:cubicBezTo>
                    <a:cubicBezTo>
                      <a:pt x="51" y="229"/>
                      <a:pt x="51" y="229"/>
                      <a:pt x="51" y="229"/>
                    </a:cubicBezTo>
                    <a:cubicBezTo>
                      <a:pt x="90" y="249"/>
                      <a:pt x="90" y="249"/>
                      <a:pt x="90" y="249"/>
                    </a:cubicBezTo>
                    <a:cubicBezTo>
                      <a:pt x="92" y="273"/>
                      <a:pt x="92" y="273"/>
                      <a:pt x="92" y="273"/>
                    </a:cubicBezTo>
                    <a:cubicBezTo>
                      <a:pt x="105" y="277"/>
                      <a:pt x="105" y="277"/>
                      <a:pt x="105" y="277"/>
                    </a:cubicBezTo>
                    <a:cubicBezTo>
                      <a:pt x="111" y="269"/>
                      <a:pt x="111" y="269"/>
                      <a:pt x="111" y="269"/>
                    </a:cubicBezTo>
                    <a:cubicBezTo>
                      <a:pt x="130" y="276"/>
                      <a:pt x="130" y="276"/>
                      <a:pt x="130" y="276"/>
                    </a:cubicBezTo>
                    <a:cubicBezTo>
                      <a:pt x="126" y="263"/>
                      <a:pt x="126" y="263"/>
                      <a:pt x="126" y="263"/>
                    </a:cubicBezTo>
                    <a:cubicBezTo>
                      <a:pt x="141" y="255"/>
                      <a:pt x="141" y="255"/>
                      <a:pt x="141" y="255"/>
                    </a:cubicBezTo>
                    <a:cubicBezTo>
                      <a:pt x="140" y="217"/>
                      <a:pt x="140" y="217"/>
                      <a:pt x="140" y="217"/>
                    </a:cubicBezTo>
                    <a:cubicBezTo>
                      <a:pt x="155" y="184"/>
                      <a:pt x="155" y="184"/>
                      <a:pt x="155" y="184"/>
                    </a:cubicBezTo>
                    <a:cubicBezTo>
                      <a:pt x="142" y="171"/>
                      <a:pt x="142" y="171"/>
                      <a:pt x="142" y="171"/>
                    </a:cubicBezTo>
                    <a:cubicBezTo>
                      <a:pt x="149" y="158"/>
                      <a:pt x="149" y="158"/>
                      <a:pt x="149" y="158"/>
                    </a:cubicBezTo>
                    <a:lnTo>
                      <a:pt x="135" y="3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85" name="Freeform 34">
                <a:extLst>
                  <a:ext uri="{FF2B5EF4-FFF2-40B4-BE49-F238E27FC236}">
                    <a16:creationId xmlns:a16="http://schemas.microsoft.com/office/drawing/2014/main" id="{576BBE49-B1C4-45B3-AC83-AA26DF914AAE}"/>
                  </a:ext>
                </a:extLst>
              </p:cNvPr>
              <p:cNvSpPr>
                <a:spLocks/>
              </p:cNvSpPr>
              <p:nvPr/>
            </p:nvSpPr>
            <p:spPr bwMode="auto">
              <a:xfrm>
                <a:off x="18387186" y="5426078"/>
                <a:ext cx="900113" cy="1651000"/>
              </a:xfrm>
              <a:custGeom>
                <a:avLst/>
                <a:gdLst>
                  <a:gd name="T0" fmla="*/ 78 w 567"/>
                  <a:gd name="T1" fmla="*/ 54 h 1040"/>
                  <a:gd name="T2" fmla="*/ 0 w 567"/>
                  <a:gd name="T3" fmla="*/ 98 h 1040"/>
                  <a:gd name="T4" fmla="*/ 59 w 567"/>
                  <a:gd name="T5" fmla="*/ 667 h 1040"/>
                  <a:gd name="T6" fmla="*/ 29 w 567"/>
                  <a:gd name="T7" fmla="*/ 706 h 1040"/>
                  <a:gd name="T8" fmla="*/ 93 w 567"/>
                  <a:gd name="T9" fmla="*/ 750 h 1040"/>
                  <a:gd name="T10" fmla="*/ 5 w 567"/>
                  <a:gd name="T11" fmla="*/ 951 h 1040"/>
                  <a:gd name="T12" fmla="*/ 24 w 567"/>
                  <a:gd name="T13" fmla="*/ 1040 h 1040"/>
                  <a:gd name="T14" fmla="*/ 117 w 567"/>
                  <a:gd name="T15" fmla="*/ 1020 h 1040"/>
                  <a:gd name="T16" fmla="*/ 161 w 567"/>
                  <a:gd name="T17" fmla="*/ 1035 h 1040"/>
                  <a:gd name="T18" fmla="*/ 195 w 567"/>
                  <a:gd name="T19" fmla="*/ 981 h 1040"/>
                  <a:gd name="T20" fmla="*/ 254 w 567"/>
                  <a:gd name="T21" fmla="*/ 1005 h 1040"/>
                  <a:gd name="T22" fmla="*/ 298 w 567"/>
                  <a:gd name="T23" fmla="*/ 922 h 1040"/>
                  <a:gd name="T24" fmla="*/ 396 w 567"/>
                  <a:gd name="T25" fmla="*/ 942 h 1040"/>
                  <a:gd name="T26" fmla="*/ 469 w 567"/>
                  <a:gd name="T27" fmla="*/ 760 h 1040"/>
                  <a:gd name="T28" fmla="*/ 523 w 567"/>
                  <a:gd name="T29" fmla="*/ 755 h 1040"/>
                  <a:gd name="T30" fmla="*/ 567 w 567"/>
                  <a:gd name="T31" fmla="*/ 726 h 1040"/>
                  <a:gd name="T32" fmla="*/ 435 w 567"/>
                  <a:gd name="T33" fmla="*/ 0 h 1040"/>
                  <a:gd name="T34" fmla="*/ 78 w 567"/>
                  <a:gd name="T35" fmla="*/ 54 h 10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67" h="1040">
                    <a:moveTo>
                      <a:pt x="78" y="54"/>
                    </a:moveTo>
                    <a:lnTo>
                      <a:pt x="0" y="98"/>
                    </a:lnTo>
                    <a:lnTo>
                      <a:pt x="59" y="667"/>
                    </a:lnTo>
                    <a:lnTo>
                      <a:pt x="29" y="706"/>
                    </a:lnTo>
                    <a:lnTo>
                      <a:pt x="93" y="750"/>
                    </a:lnTo>
                    <a:lnTo>
                      <a:pt x="5" y="951"/>
                    </a:lnTo>
                    <a:lnTo>
                      <a:pt x="24" y="1040"/>
                    </a:lnTo>
                    <a:lnTo>
                      <a:pt x="117" y="1020"/>
                    </a:lnTo>
                    <a:lnTo>
                      <a:pt x="161" y="1035"/>
                    </a:lnTo>
                    <a:lnTo>
                      <a:pt x="195" y="981"/>
                    </a:lnTo>
                    <a:lnTo>
                      <a:pt x="254" y="1005"/>
                    </a:lnTo>
                    <a:lnTo>
                      <a:pt x="298" y="922"/>
                    </a:lnTo>
                    <a:lnTo>
                      <a:pt x="396" y="942"/>
                    </a:lnTo>
                    <a:lnTo>
                      <a:pt x="469" y="760"/>
                    </a:lnTo>
                    <a:lnTo>
                      <a:pt x="523" y="755"/>
                    </a:lnTo>
                    <a:lnTo>
                      <a:pt x="567" y="726"/>
                    </a:lnTo>
                    <a:lnTo>
                      <a:pt x="435" y="0"/>
                    </a:lnTo>
                    <a:lnTo>
                      <a:pt x="78" y="5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86" name="Freeform 35">
                <a:extLst>
                  <a:ext uri="{FF2B5EF4-FFF2-40B4-BE49-F238E27FC236}">
                    <a16:creationId xmlns:a16="http://schemas.microsoft.com/office/drawing/2014/main" id="{C405D4A0-2A1E-45CD-8997-F69956C0514B}"/>
                  </a:ext>
                </a:extLst>
              </p:cNvPr>
              <p:cNvSpPr>
                <a:spLocks/>
              </p:cNvSpPr>
              <p:nvPr/>
            </p:nvSpPr>
            <p:spPr bwMode="auto">
              <a:xfrm>
                <a:off x="15399511" y="2725740"/>
                <a:ext cx="1955800" cy="2279650"/>
              </a:xfrm>
              <a:custGeom>
                <a:avLst/>
                <a:gdLst>
                  <a:gd name="T0" fmla="*/ 28 w 252"/>
                  <a:gd name="T1" fmla="*/ 170 h 293"/>
                  <a:gd name="T2" fmla="*/ 16 w 252"/>
                  <a:gd name="T3" fmla="*/ 194 h 293"/>
                  <a:gd name="T4" fmla="*/ 33 w 252"/>
                  <a:gd name="T5" fmla="*/ 206 h 293"/>
                  <a:gd name="T6" fmla="*/ 39 w 252"/>
                  <a:gd name="T7" fmla="*/ 293 h 293"/>
                  <a:gd name="T8" fmla="*/ 222 w 252"/>
                  <a:gd name="T9" fmla="*/ 280 h 293"/>
                  <a:gd name="T10" fmla="*/ 216 w 252"/>
                  <a:gd name="T11" fmla="*/ 268 h 293"/>
                  <a:gd name="T12" fmla="*/ 162 w 252"/>
                  <a:gd name="T13" fmla="*/ 234 h 293"/>
                  <a:gd name="T14" fmla="*/ 157 w 252"/>
                  <a:gd name="T15" fmla="*/ 195 h 293"/>
                  <a:gd name="T16" fmla="*/ 150 w 252"/>
                  <a:gd name="T17" fmla="*/ 179 h 293"/>
                  <a:gd name="T18" fmla="*/ 158 w 252"/>
                  <a:gd name="T19" fmla="*/ 162 h 293"/>
                  <a:gd name="T20" fmla="*/ 175 w 252"/>
                  <a:gd name="T21" fmla="*/ 155 h 293"/>
                  <a:gd name="T22" fmla="*/ 170 w 252"/>
                  <a:gd name="T23" fmla="*/ 130 h 293"/>
                  <a:gd name="T24" fmla="*/ 252 w 252"/>
                  <a:gd name="T25" fmla="*/ 51 h 293"/>
                  <a:gd name="T26" fmla="*/ 215 w 252"/>
                  <a:gd name="T27" fmla="*/ 46 h 293"/>
                  <a:gd name="T28" fmla="*/ 196 w 252"/>
                  <a:gd name="T29" fmla="*/ 63 h 293"/>
                  <a:gd name="T30" fmla="*/ 173 w 252"/>
                  <a:gd name="T31" fmla="*/ 47 h 293"/>
                  <a:gd name="T32" fmla="*/ 163 w 252"/>
                  <a:gd name="T33" fmla="*/ 53 h 293"/>
                  <a:gd name="T34" fmla="*/ 147 w 252"/>
                  <a:gd name="T35" fmla="*/ 34 h 293"/>
                  <a:gd name="T36" fmla="*/ 130 w 252"/>
                  <a:gd name="T37" fmla="*/ 34 h 293"/>
                  <a:gd name="T38" fmla="*/ 123 w 252"/>
                  <a:gd name="T39" fmla="*/ 46 h 293"/>
                  <a:gd name="T40" fmla="*/ 83 w 252"/>
                  <a:gd name="T41" fmla="*/ 30 h 293"/>
                  <a:gd name="T42" fmla="*/ 72 w 252"/>
                  <a:gd name="T43" fmla="*/ 1 h 293"/>
                  <a:gd name="T44" fmla="*/ 64 w 252"/>
                  <a:gd name="T45" fmla="*/ 4 h 293"/>
                  <a:gd name="T46" fmla="*/ 66 w 252"/>
                  <a:gd name="T47" fmla="*/ 21 h 293"/>
                  <a:gd name="T48" fmla="*/ 0 w 252"/>
                  <a:gd name="T49" fmla="*/ 25 h 293"/>
                  <a:gd name="T50" fmla="*/ 28 w 252"/>
                  <a:gd name="T51" fmla="*/ 170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52" h="293">
                    <a:moveTo>
                      <a:pt x="28" y="170"/>
                    </a:moveTo>
                    <a:cubicBezTo>
                      <a:pt x="16" y="194"/>
                      <a:pt x="16" y="194"/>
                      <a:pt x="16" y="194"/>
                    </a:cubicBezTo>
                    <a:cubicBezTo>
                      <a:pt x="33" y="206"/>
                      <a:pt x="33" y="206"/>
                      <a:pt x="33" y="206"/>
                    </a:cubicBezTo>
                    <a:cubicBezTo>
                      <a:pt x="39" y="293"/>
                      <a:pt x="39" y="293"/>
                      <a:pt x="39" y="293"/>
                    </a:cubicBezTo>
                    <a:cubicBezTo>
                      <a:pt x="222" y="280"/>
                      <a:pt x="222" y="280"/>
                      <a:pt x="222" y="280"/>
                    </a:cubicBezTo>
                    <a:cubicBezTo>
                      <a:pt x="216" y="268"/>
                      <a:pt x="216" y="268"/>
                      <a:pt x="216" y="268"/>
                    </a:cubicBezTo>
                    <a:cubicBezTo>
                      <a:pt x="162" y="234"/>
                      <a:pt x="162" y="234"/>
                      <a:pt x="162" y="234"/>
                    </a:cubicBezTo>
                    <a:cubicBezTo>
                      <a:pt x="157" y="195"/>
                      <a:pt x="157" y="195"/>
                      <a:pt x="157" y="195"/>
                    </a:cubicBezTo>
                    <a:cubicBezTo>
                      <a:pt x="150" y="179"/>
                      <a:pt x="150" y="179"/>
                      <a:pt x="150" y="179"/>
                    </a:cubicBezTo>
                    <a:cubicBezTo>
                      <a:pt x="158" y="162"/>
                      <a:pt x="158" y="162"/>
                      <a:pt x="158" y="162"/>
                    </a:cubicBezTo>
                    <a:cubicBezTo>
                      <a:pt x="158" y="162"/>
                      <a:pt x="178" y="154"/>
                      <a:pt x="175" y="155"/>
                    </a:cubicBezTo>
                    <a:cubicBezTo>
                      <a:pt x="172" y="156"/>
                      <a:pt x="170" y="130"/>
                      <a:pt x="170" y="130"/>
                    </a:cubicBezTo>
                    <a:cubicBezTo>
                      <a:pt x="252" y="51"/>
                      <a:pt x="252" y="51"/>
                      <a:pt x="252" y="51"/>
                    </a:cubicBezTo>
                    <a:cubicBezTo>
                      <a:pt x="215" y="46"/>
                      <a:pt x="215" y="46"/>
                      <a:pt x="215" y="46"/>
                    </a:cubicBezTo>
                    <a:cubicBezTo>
                      <a:pt x="196" y="63"/>
                      <a:pt x="196" y="63"/>
                      <a:pt x="196" y="63"/>
                    </a:cubicBezTo>
                    <a:cubicBezTo>
                      <a:pt x="173" y="47"/>
                      <a:pt x="173" y="47"/>
                      <a:pt x="173" y="47"/>
                    </a:cubicBezTo>
                    <a:cubicBezTo>
                      <a:pt x="163" y="53"/>
                      <a:pt x="163" y="53"/>
                      <a:pt x="163" y="53"/>
                    </a:cubicBezTo>
                    <a:cubicBezTo>
                      <a:pt x="147" y="34"/>
                      <a:pt x="147" y="34"/>
                      <a:pt x="147" y="34"/>
                    </a:cubicBezTo>
                    <a:cubicBezTo>
                      <a:pt x="130" y="34"/>
                      <a:pt x="130" y="34"/>
                      <a:pt x="130" y="34"/>
                    </a:cubicBezTo>
                    <a:cubicBezTo>
                      <a:pt x="123" y="46"/>
                      <a:pt x="123" y="46"/>
                      <a:pt x="123" y="46"/>
                    </a:cubicBezTo>
                    <a:cubicBezTo>
                      <a:pt x="83" y="30"/>
                      <a:pt x="83" y="30"/>
                      <a:pt x="83" y="30"/>
                    </a:cubicBezTo>
                    <a:cubicBezTo>
                      <a:pt x="83" y="30"/>
                      <a:pt x="75" y="0"/>
                      <a:pt x="72" y="1"/>
                    </a:cubicBezTo>
                    <a:cubicBezTo>
                      <a:pt x="69" y="2"/>
                      <a:pt x="66" y="0"/>
                      <a:pt x="64" y="4"/>
                    </a:cubicBezTo>
                    <a:cubicBezTo>
                      <a:pt x="62" y="7"/>
                      <a:pt x="66" y="21"/>
                      <a:pt x="66" y="21"/>
                    </a:cubicBezTo>
                    <a:cubicBezTo>
                      <a:pt x="0" y="25"/>
                      <a:pt x="0" y="25"/>
                      <a:pt x="0" y="25"/>
                    </a:cubicBezTo>
                    <a:lnTo>
                      <a:pt x="28" y="17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87" name="Freeform 36">
                <a:extLst>
                  <a:ext uri="{FF2B5EF4-FFF2-40B4-BE49-F238E27FC236}">
                    <a16:creationId xmlns:a16="http://schemas.microsoft.com/office/drawing/2014/main" id="{39AFF261-C742-45AA-ABF4-96E3184F3E21}"/>
                  </a:ext>
                </a:extLst>
              </p:cNvPr>
              <p:cNvSpPr>
                <a:spLocks/>
              </p:cNvSpPr>
              <p:nvPr/>
            </p:nvSpPr>
            <p:spPr bwMode="auto">
              <a:xfrm>
                <a:off x="17323561" y="3262315"/>
                <a:ext cx="1800225" cy="919163"/>
              </a:xfrm>
              <a:custGeom>
                <a:avLst/>
                <a:gdLst>
                  <a:gd name="T0" fmla="*/ 54 w 1134"/>
                  <a:gd name="T1" fmla="*/ 319 h 579"/>
                  <a:gd name="T2" fmla="*/ 381 w 1134"/>
                  <a:gd name="T3" fmla="*/ 363 h 579"/>
                  <a:gd name="T4" fmla="*/ 460 w 1134"/>
                  <a:gd name="T5" fmla="*/ 456 h 579"/>
                  <a:gd name="T6" fmla="*/ 494 w 1134"/>
                  <a:gd name="T7" fmla="*/ 579 h 579"/>
                  <a:gd name="T8" fmla="*/ 557 w 1134"/>
                  <a:gd name="T9" fmla="*/ 383 h 579"/>
                  <a:gd name="T10" fmla="*/ 817 w 1134"/>
                  <a:gd name="T11" fmla="*/ 299 h 579"/>
                  <a:gd name="T12" fmla="*/ 963 w 1134"/>
                  <a:gd name="T13" fmla="*/ 314 h 579"/>
                  <a:gd name="T14" fmla="*/ 973 w 1134"/>
                  <a:gd name="T15" fmla="*/ 270 h 579"/>
                  <a:gd name="T16" fmla="*/ 1134 w 1134"/>
                  <a:gd name="T17" fmla="*/ 265 h 579"/>
                  <a:gd name="T18" fmla="*/ 1002 w 1134"/>
                  <a:gd name="T19" fmla="*/ 162 h 579"/>
                  <a:gd name="T20" fmla="*/ 885 w 1134"/>
                  <a:gd name="T21" fmla="*/ 186 h 579"/>
                  <a:gd name="T22" fmla="*/ 861 w 1134"/>
                  <a:gd name="T23" fmla="*/ 113 h 579"/>
                  <a:gd name="T24" fmla="*/ 616 w 1134"/>
                  <a:gd name="T25" fmla="*/ 231 h 579"/>
                  <a:gd name="T26" fmla="*/ 484 w 1134"/>
                  <a:gd name="T27" fmla="*/ 235 h 579"/>
                  <a:gd name="T28" fmla="*/ 391 w 1134"/>
                  <a:gd name="T29" fmla="*/ 152 h 579"/>
                  <a:gd name="T30" fmla="*/ 274 w 1134"/>
                  <a:gd name="T31" fmla="*/ 186 h 579"/>
                  <a:gd name="T32" fmla="*/ 279 w 1134"/>
                  <a:gd name="T33" fmla="*/ 123 h 579"/>
                  <a:gd name="T34" fmla="*/ 377 w 1134"/>
                  <a:gd name="T35" fmla="*/ 10 h 579"/>
                  <a:gd name="T36" fmla="*/ 318 w 1134"/>
                  <a:gd name="T37" fmla="*/ 0 h 579"/>
                  <a:gd name="T38" fmla="*/ 0 w 1134"/>
                  <a:gd name="T39" fmla="*/ 275 h 579"/>
                  <a:gd name="T40" fmla="*/ 54 w 1134"/>
                  <a:gd name="T41" fmla="*/ 319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34" h="579">
                    <a:moveTo>
                      <a:pt x="54" y="319"/>
                    </a:moveTo>
                    <a:lnTo>
                      <a:pt x="381" y="363"/>
                    </a:lnTo>
                    <a:lnTo>
                      <a:pt x="460" y="456"/>
                    </a:lnTo>
                    <a:lnTo>
                      <a:pt x="494" y="579"/>
                    </a:lnTo>
                    <a:lnTo>
                      <a:pt x="557" y="383"/>
                    </a:lnTo>
                    <a:lnTo>
                      <a:pt x="817" y="299"/>
                    </a:lnTo>
                    <a:lnTo>
                      <a:pt x="963" y="314"/>
                    </a:lnTo>
                    <a:lnTo>
                      <a:pt x="973" y="270"/>
                    </a:lnTo>
                    <a:lnTo>
                      <a:pt x="1134" y="265"/>
                    </a:lnTo>
                    <a:lnTo>
                      <a:pt x="1002" y="162"/>
                    </a:lnTo>
                    <a:lnTo>
                      <a:pt x="885" y="186"/>
                    </a:lnTo>
                    <a:lnTo>
                      <a:pt x="861" y="113"/>
                    </a:lnTo>
                    <a:lnTo>
                      <a:pt x="616" y="231"/>
                    </a:lnTo>
                    <a:lnTo>
                      <a:pt x="484" y="235"/>
                    </a:lnTo>
                    <a:lnTo>
                      <a:pt x="391" y="152"/>
                    </a:lnTo>
                    <a:lnTo>
                      <a:pt x="274" y="186"/>
                    </a:lnTo>
                    <a:lnTo>
                      <a:pt x="279" y="123"/>
                    </a:lnTo>
                    <a:lnTo>
                      <a:pt x="377" y="10"/>
                    </a:lnTo>
                    <a:lnTo>
                      <a:pt x="318" y="0"/>
                    </a:lnTo>
                    <a:lnTo>
                      <a:pt x="0" y="275"/>
                    </a:lnTo>
                    <a:lnTo>
                      <a:pt x="54" y="319"/>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88" name="Freeform 37">
                <a:extLst>
                  <a:ext uri="{FF2B5EF4-FFF2-40B4-BE49-F238E27FC236}">
                    <a16:creationId xmlns:a16="http://schemas.microsoft.com/office/drawing/2014/main" id="{8014B9DC-B794-4527-B20F-41A0523D4A15}"/>
                  </a:ext>
                </a:extLst>
              </p:cNvPr>
              <p:cNvSpPr>
                <a:spLocks/>
              </p:cNvSpPr>
              <p:nvPr/>
            </p:nvSpPr>
            <p:spPr bwMode="auto">
              <a:xfrm>
                <a:off x="16632999" y="3573465"/>
                <a:ext cx="1630363" cy="1651000"/>
              </a:xfrm>
              <a:custGeom>
                <a:avLst/>
                <a:gdLst>
                  <a:gd name="T0" fmla="*/ 13 w 210"/>
                  <a:gd name="T1" fmla="*/ 118 h 212"/>
                  <a:gd name="T2" fmla="*/ 68 w 210"/>
                  <a:gd name="T3" fmla="*/ 156 h 212"/>
                  <a:gd name="T4" fmla="*/ 82 w 210"/>
                  <a:gd name="T5" fmla="*/ 210 h 212"/>
                  <a:gd name="T6" fmla="*/ 101 w 210"/>
                  <a:gd name="T7" fmla="*/ 212 h 212"/>
                  <a:gd name="T8" fmla="*/ 200 w 210"/>
                  <a:gd name="T9" fmla="*/ 206 h 212"/>
                  <a:gd name="T10" fmla="*/ 191 w 210"/>
                  <a:gd name="T11" fmla="*/ 179 h 212"/>
                  <a:gd name="T12" fmla="*/ 198 w 210"/>
                  <a:gd name="T13" fmla="*/ 115 h 212"/>
                  <a:gd name="T14" fmla="*/ 210 w 210"/>
                  <a:gd name="T15" fmla="*/ 74 h 212"/>
                  <a:gd name="T16" fmla="*/ 178 w 210"/>
                  <a:gd name="T17" fmla="*/ 113 h 212"/>
                  <a:gd name="T18" fmla="*/ 184 w 210"/>
                  <a:gd name="T19" fmla="*/ 84 h 212"/>
                  <a:gd name="T20" fmla="*/ 166 w 210"/>
                  <a:gd name="T21" fmla="*/ 47 h 212"/>
                  <a:gd name="T22" fmla="*/ 92 w 210"/>
                  <a:gd name="T23" fmla="*/ 29 h 212"/>
                  <a:gd name="T24" fmla="*/ 71 w 210"/>
                  <a:gd name="T25" fmla="*/ 19 h 212"/>
                  <a:gd name="T26" fmla="*/ 58 w 210"/>
                  <a:gd name="T27" fmla="*/ 19 h 212"/>
                  <a:gd name="T28" fmla="*/ 65 w 210"/>
                  <a:gd name="T29" fmla="*/ 2 h 212"/>
                  <a:gd name="T30" fmla="*/ 22 w 210"/>
                  <a:gd name="T31" fmla="*/ 23 h 212"/>
                  <a:gd name="T32" fmla="*/ 24 w 210"/>
                  <a:gd name="T33" fmla="*/ 51 h 212"/>
                  <a:gd name="T34" fmla="*/ 0 w 210"/>
                  <a:gd name="T35" fmla="*/ 71 h 212"/>
                  <a:gd name="T36" fmla="*/ 13 w 210"/>
                  <a:gd name="T37" fmla="*/ 118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10" h="212">
                    <a:moveTo>
                      <a:pt x="13" y="118"/>
                    </a:moveTo>
                    <a:cubicBezTo>
                      <a:pt x="68" y="156"/>
                      <a:pt x="68" y="156"/>
                      <a:pt x="68" y="156"/>
                    </a:cubicBezTo>
                    <a:cubicBezTo>
                      <a:pt x="82" y="210"/>
                      <a:pt x="82" y="210"/>
                      <a:pt x="82" y="210"/>
                    </a:cubicBezTo>
                    <a:cubicBezTo>
                      <a:pt x="101" y="212"/>
                      <a:pt x="101" y="212"/>
                      <a:pt x="101" y="212"/>
                    </a:cubicBezTo>
                    <a:cubicBezTo>
                      <a:pt x="200" y="206"/>
                      <a:pt x="200" y="206"/>
                      <a:pt x="200" y="206"/>
                    </a:cubicBezTo>
                    <a:cubicBezTo>
                      <a:pt x="191" y="179"/>
                      <a:pt x="191" y="179"/>
                      <a:pt x="191" y="179"/>
                    </a:cubicBezTo>
                    <a:cubicBezTo>
                      <a:pt x="198" y="115"/>
                      <a:pt x="198" y="115"/>
                      <a:pt x="198" y="115"/>
                    </a:cubicBezTo>
                    <a:cubicBezTo>
                      <a:pt x="210" y="74"/>
                      <a:pt x="210" y="74"/>
                      <a:pt x="210" y="74"/>
                    </a:cubicBezTo>
                    <a:cubicBezTo>
                      <a:pt x="178" y="113"/>
                      <a:pt x="178" y="113"/>
                      <a:pt x="178" y="113"/>
                    </a:cubicBezTo>
                    <a:cubicBezTo>
                      <a:pt x="184" y="84"/>
                      <a:pt x="184" y="84"/>
                      <a:pt x="184" y="84"/>
                    </a:cubicBezTo>
                    <a:cubicBezTo>
                      <a:pt x="166" y="47"/>
                      <a:pt x="166" y="47"/>
                      <a:pt x="166" y="47"/>
                    </a:cubicBezTo>
                    <a:cubicBezTo>
                      <a:pt x="92" y="29"/>
                      <a:pt x="92" y="29"/>
                      <a:pt x="92" y="29"/>
                    </a:cubicBezTo>
                    <a:cubicBezTo>
                      <a:pt x="71" y="19"/>
                      <a:pt x="71" y="19"/>
                      <a:pt x="71" y="19"/>
                    </a:cubicBezTo>
                    <a:cubicBezTo>
                      <a:pt x="58" y="19"/>
                      <a:pt x="58" y="19"/>
                      <a:pt x="58" y="19"/>
                    </a:cubicBezTo>
                    <a:cubicBezTo>
                      <a:pt x="58" y="19"/>
                      <a:pt x="68" y="0"/>
                      <a:pt x="65" y="2"/>
                    </a:cubicBezTo>
                    <a:cubicBezTo>
                      <a:pt x="62" y="3"/>
                      <a:pt x="22" y="23"/>
                      <a:pt x="22" y="23"/>
                    </a:cubicBezTo>
                    <a:cubicBezTo>
                      <a:pt x="24" y="51"/>
                      <a:pt x="24" y="51"/>
                      <a:pt x="24" y="51"/>
                    </a:cubicBezTo>
                    <a:cubicBezTo>
                      <a:pt x="0" y="71"/>
                      <a:pt x="0" y="71"/>
                      <a:pt x="0" y="71"/>
                    </a:cubicBezTo>
                    <a:lnTo>
                      <a:pt x="13" y="11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89" name="Freeform 38">
                <a:extLst>
                  <a:ext uri="{FF2B5EF4-FFF2-40B4-BE49-F238E27FC236}">
                    <a16:creationId xmlns:a16="http://schemas.microsoft.com/office/drawing/2014/main" id="{138486AE-5CE7-4EA2-85E9-9AF3042BD62D}"/>
                  </a:ext>
                </a:extLst>
              </p:cNvPr>
              <p:cNvSpPr>
                <a:spLocks/>
              </p:cNvSpPr>
              <p:nvPr/>
            </p:nvSpPr>
            <p:spPr bwMode="auto">
              <a:xfrm>
                <a:off x="18487199" y="3838578"/>
                <a:ext cx="1219200" cy="1611313"/>
              </a:xfrm>
              <a:custGeom>
                <a:avLst/>
                <a:gdLst>
                  <a:gd name="T0" fmla="*/ 172 w 768"/>
                  <a:gd name="T1" fmla="*/ 49 h 1015"/>
                  <a:gd name="T2" fmla="*/ 186 w 768"/>
                  <a:gd name="T3" fmla="*/ 98 h 1015"/>
                  <a:gd name="T4" fmla="*/ 137 w 768"/>
                  <a:gd name="T5" fmla="*/ 137 h 1015"/>
                  <a:gd name="T6" fmla="*/ 157 w 768"/>
                  <a:gd name="T7" fmla="*/ 240 h 1015"/>
                  <a:gd name="T8" fmla="*/ 113 w 768"/>
                  <a:gd name="T9" fmla="*/ 240 h 1015"/>
                  <a:gd name="T10" fmla="*/ 108 w 768"/>
                  <a:gd name="T11" fmla="*/ 191 h 1015"/>
                  <a:gd name="T12" fmla="*/ 10 w 768"/>
                  <a:gd name="T13" fmla="*/ 304 h 1015"/>
                  <a:gd name="T14" fmla="*/ 0 w 768"/>
                  <a:gd name="T15" fmla="*/ 471 h 1015"/>
                  <a:gd name="T16" fmla="*/ 5 w 768"/>
                  <a:gd name="T17" fmla="*/ 588 h 1015"/>
                  <a:gd name="T18" fmla="*/ 88 w 768"/>
                  <a:gd name="T19" fmla="*/ 784 h 1015"/>
                  <a:gd name="T20" fmla="*/ 40 w 768"/>
                  <a:gd name="T21" fmla="*/ 1015 h 1015"/>
                  <a:gd name="T22" fmla="*/ 636 w 768"/>
                  <a:gd name="T23" fmla="*/ 932 h 1015"/>
                  <a:gd name="T24" fmla="*/ 670 w 768"/>
                  <a:gd name="T25" fmla="*/ 784 h 1015"/>
                  <a:gd name="T26" fmla="*/ 714 w 768"/>
                  <a:gd name="T27" fmla="*/ 686 h 1015"/>
                  <a:gd name="T28" fmla="*/ 768 w 768"/>
                  <a:gd name="T29" fmla="*/ 686 h 1015"/>
                  <a:gd name="T30" fmla="*/ 763 w 768"/>
                  <a:gd name="T31" fmla="*/ 583 h 1015"/>
                  <a:gd name="T32" fmla="*/ 656 w 768"/>
                  <a:gd name="T33" fmla="*/ 363 h 1015"/>
                  <a:gd name="T34" fmla="*/ 568 w 768"/>
                  <a:gd name="T35" fmla="*/ 392 h 1015"/>
                  <a:gd name="T36" fmla="*/ 489 w 768"/>
                  <a:gd name="T37" fmla="*/ 500 h 1015"/>
                  <a:gd name="T38" fmla="*/ 445 w 768"/>
                  <a:gd name="T39" fmla="*/ 426 h 1015"/>
                  <a:gd name="T40" fmla="*/ 538 w 768"/>
                  <a:gd name="T41" fmla="*/ 338 h 1015"/>
                  <a:gd name="T42" fmla="*/ 514 w 768"/>
                  <a:gd name="T43" fmla="*/ 172 h 1015"/>
                  <a:gd name="T44" fmla="*/ 484 w 768"/>
                  <a:gd name="T45" fmla="*/ 73 h 1015"/>
                  <a:gd name="T46" fmla="*/ 211 w 768"/>
                  <a:gd name="T47" fmla="*/ 0 h 1015"/>
                  <a:gd name="T48" fmla="*/ 172 w 768"/>
                  <a:gd name="T49" fmla="*/ 49 h 10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68" h="1015">
                    <a:moveTo>
                      <a:pt x="172" y="49"/>
                    </a:moveTo>
                    <a:lnTo>
                      <a:pt x="186" y="98"/>
                    </a:lnTo>
                    <a:lnTo>
                      <a:pt x="137" y="137"/>
                    </a:lnTo>
                    <a:lnTo>
                      <a:pt x="157" y="240"/>
                    </a:lnTo>
                    <a:lnTo>
                      <a:pt x="113" y="240"/>
                    </a:lnTo>
                    <a:lnTo>
                      <a:pt x="108" y="191"/>
                    </a:lnTo>
                    <a:lnTo>
                      <a:pt x="10" y="304"/>
                    </a:lnTo>
                    <a:lnTo>
                      <a:pt x="0" y="471"/>
                    </a:lnTo>
                    <a:lnTo>
                      <a:pt x="5" y="588"/>
                    </a:lnTo>
                    <a:lnTo>
                      <a:pt x="88" y="784"/>
                    </a:lnTo>
                    <a:lnTo>
                      <a:pt x="40" y="1015"/>
                    </a:lnTo>
                    <a:lnTo>
                      <a:pt x="636" y="932"/>
                    </a:lnTo>
                    <a:lnTo>
                      <a:pt x="670" y="784"/>
                    </a:lnTo>
                    <a:lnTo>
                      <a:pt x="714" y="686"/>
                    </a:lnTo>
                    <a:lnTo>
                      <a:pt x="768" y="686"/>
                    </a:lnTo>
                    <a:lnTo>
                      <a:pt x="763" y="583"/>
                    </a:lnTo>
                    <a:lnTo>
                      <a:pt x="656" y="363"/>
                    </a:lnTo>
                    <a:lnTo>
                      <a:pt x="568" y="392"/>
                    </a:lnTo>
                    <a:lnTo>
                      <a:pt x="489" y="500"/>
                    </a:lnTo>
                    <a:lnTo>
                      <a:pt x="445" y="426"/>
                    </a:lnTo>
                    <a:lnTo>
                      <a:pt x="538" y="338"/>
                    </a:lnTo>
                    <a:lnTo>
                      <a:pt x="514" y="172"/>
                    </a:lnTo>
                    <a:lnTo>
                      <a:pt x="484" y="73"/>
                    </a:lnTo>
                    <a:lnTo>
                      <a:pt x="211" y="0"/>
                    </a:lnTo>
                    <a:lnTo>
                      <a:pt x="172" y="49"/>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90" name="Freeform 39">
                <a:extLst>
                  <a:ext uri="{FF2B5EF4-FFF2-40B4-BE49-F238E27FC236}">
                    <a16:creationId xmlns:a16="http://schemas.microsoft.com/office/drawing/2014/main" id="{DF7EF15D-3E00-4FCF-AE22-5925B1C31968}"/>
                  </a:ext>
                </a:extLst>
              </p:cNvPr>
              <p:cNvSpPr>
                <a:spLocks/>
              </p:cNvSpPr>
              <p:nvPr/>
            </p:nvSpPr>
            <p:spPr bwMode="auto">
              <a:xfrm>
                <a:off x="19179349" y="5130803"/>
                <a:ext cx="1201738" cy="1416050"/>
              </a:xfrm>
              <a:custGeom>
                <a:avLst/>
                <a:gdLst>
                  <a:gd name="T0" fmla="*/ 0 w 757"/>
                  <a:gd name="T1" fmla="*/ 181 h 892"/>
                  <a:gd name="T2" fmla="*/ 102 w 757"/>
                  <a:gd name="T3" fmla="*/ 794 h 892"/>
                  <a:gd name="T4" fmla="*/ 205 w 757"/>
                  <a:gd name="T5" fmla="*/ 878 h 892"/>
                  <a:gd name="T6" fmla="*/ 381 w 757"/>
                  <a:gd name="T7" fmla="*/ 887 h 892"/>
                  <a:gd name="T8" fmla="*/ 435 w 757"/>
                  <a:gd name="T9" fmla="*/ 824 h 892"/>
                  <a:gd name="T10" fmla="*/ 508 w 757"/>
                  <a:gd name="T11" fmla="*/ 892 h 892"/>
                  <a:gd name="T12" fmla="*/ 557 w 757"/>
                  <a:gd name="T13" fmla="*/ 848 h 892"/>
                  <a:gd name="T14" fmla="*/ 557 w 757"/>
                  <a:gd name="T15" fmla="*/ 726 h 892"/>
                  <a:gd name="T16" fmla="*/ 625 w 757"/>
                  <a:gd name="T17" fmla="*/ 740 h 892"/>
                  <a:gd name="T18" fmla="*/ 635 w 757"/>
                  <a:gd name="T19" fmla="*/ 627 h 892"/>
                  <a:gd name="T20" fmla="*/ 703 w 757"/>
                  <a:gd name="T21" fmla="*/ 608 h 892"/>
                  <a:gd name="T22" fmla="*/ 747 w 757"/>
                  <a:gd name="T23" fmla="*/ 520 h 892"/>
                  <a:gd name="T24" fmla="*/ 757 w 757"/>
                  <a:gd name="T25" fmla="*/ 279 h 892"/>
                  <a:gd name="T26" fmla="*/ 703 w 757"/>
                  <a:gd name="T27" fmla="*/ 0 h 892"/>
                  <a:gd name="T28" fmla="*/ 513 w 757"/>
                  <a:gd name="T29" fmla="*/ 162 h 892"/>
                  <a:gd name="T30" fmla="*/ 440 w 757"/>
                  <a:gd name="T31" fmla="*/ 167 h 892"/>
                  <a:gd name="T32" fmla="*/ 371 w 757"/>
                  <a:gd name="T33" fmla="*/ 225 h 892"/>
                  <a:gd name="T34" fmla="*/ 195 w 757"/>
                  <a:gd name="T35" fmla="*/ 147 h 892"/>
                  <a:gd name="T36" fmla="*/ 0 w 757"/>
                  <a:gd name="T37" fmla="*/ 181 h 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57" h="892">
                    <a:moveTo>
                      <a:pt x="0" y="181"/>
                    </a:moveTo>
                    <a:lnTo>
                      <a:pt x="102" y="794"/>
                    </a:lnTo>
                    <a:lnTo>
                      <a:pt x="205" y="878"/>
                    </a:lnTo>
                    <a:lnTo>
                      <a:pt x="381" y="887"/>
                    </a:lnTo>
                    <a:lnTo>
                      <a:pt x="435" y="824"/>
                    </a:lnTo>
                    <a:lnTo>
                      <a:pt x="508" y="892"/>
                    </a:lnTo>
                    <a:lnTo>
                      <a:pt x="557" y="848"/>
                    </a:lnTo>
                    <a:lnTo>
                      <a:pt x="557" y="726"/>
                    </a:lnTo>
                    <a:lnTo>
                      <a:pt x="625" y="740"/>
                    </a:lnTo>
                    <a:lnTo>
                      <a:pt x="635" y="627"/>
                    </a:lnTo>
                    <a:lnTo>
                      <a:pt x="703" y="608"/>
                    </a:lnTo>
                    <a:lnTo>
                      <a:pt x="747" y="520"/>
                    </a:lnTo>
                    <a:lnTo>
                      <a:pt x="757" y="279"/>
                    </a:lnTo>
                    <a:lnTo>
                      <a:pt x="703" y="0"/>
                    </a:lnTo>
                    <a:lnTo>
                      <a:pt x="513" y="162"/>
                    </a:lnTo>
                    <a:lnTo>
                      <a:pt x="440" y="167"/>
                    </a:lnTo>
                    <a:lnTo>
                      <a:pt x="371" y="225"/>
                    </a:lnTo>
                    <a:lnTo>
                      <a:pt x="195" y="147"/>
                    </a:lnTo>
                    <a:lnTo>
                      <a:pt x="0" y="181"/>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91" name="Freeform 40">
                <a:extLst>
                  <a:ext uri="{FF2B5EF4-FFF2-40B4-BE49-F238E27FC236}">
                    <a16:creationId xmlns:a16="http://schemas.microsoft.com/office/drawing/2014/main" id="{EED86F2C-530A-4A89-9EB2-AE8E62DC5C86}"/>
                  </a:ext>
                </a:extLst>
              </p:cNvPr>
              <p:cNvSpPr>
                <a:spLocks/>
              </p:cNvSpPr>
              <p:nvPr/>
            </p:nvSpPr>
            <p:spPr bwMode="auto">
              <a:xfrm>
                <a:off x="22049549" y="3286128"/>
                <a:ext cx="474663" cy="933450"/>
              </a:xfrm>
              <a:custGeom>
                <a:avLst/>
                <a:gdLst>
                  <a:gd name="T0" fmla="*/ 113 w 299"/>
                  <a:gd name="T1" fmla="*/ 397 h 588"/>
                  <a:gd name="T2" fmla="*/ 157 w 299"/>
                  <a:gd name="T3" fmla="*/ 588 h 588"/>
                  <a:gd name="T4" fmla="*/ 259 w 299"/>
                  <a:gd name="T5" fmla="*/ 559 h 588"/>
                  <a:gd name="T6" fmla="*/ 225 w 299"/>
                  <a:gd name="T7" fmla="*/ 171 h 588"/>
                  <a:gd name="T8" fmla="*/ 299 w 299"/>
                  <a:gd name="T9" fmla="*/ 93 h 588"/>
                  <a:gd name="T10" fmla="*/ 264 w 299"/>
                  <a:gd name="T11" fmla="*/ 0 h 588"/>
                  <a:gd name="T12" fmla="*/ 0 w 299"/>
                  <a:gd name="T13" fmla="*/ 93 h 588"/>
                  <a:gd name="T14" fmla="*/ 79 w 299"/>
                  <a:gd name="T15" fmla="*/ 397 h 588"/>
                  <a:gd name="T16" fmla="*/ 113 w 299"/>
                  <a:gd name="T17" fmla="*/ 39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9" h="588">
                    <a:moveTo>
                      <a:pt x="113" y="397"/>
                    </a:moveTo>
                    <a:lnTo>
                      <a:pt x="157" y="588"/>
                    </a:lnTo>
                    <a:lnTo>
                      <a:pt x="259" y="559"/>
                    </a:lnTo>
                    <a:lnTo>
                      <a:pt x="225" y="171"/>
                    </a:lnTo>
                    <a:lnTo>
                      <a:pt x="299" y="93"/>
                    </a:lnTo>
                    <a:lnTo>
                      <a:pt x="264" y="0"/>
                    </a:lnTo>
                    <a:lnTo>
                      <a:pt x="0" y="93"/>
                    </a:lnTo>
                    <a:lnTo>
                      <a:pt x="79" y="397"/>
                    </a:lnTo>
                    <a:lnTo>
                      <a:pt x="113" y="397"/>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92" name="Freeform 41">
                <a:extLst>
                  <a:ext uri="{FF2B5EF4-FFF2-40B4-BE49-F238E27FC236}">
                    <a16:creationId xmlns:a16="http://schemas.microsoft.com/office/drawing/2014/main" id="{144EE2EC-5C4F-43E7-BA0C-266EFFDC2D3C}"/>
                  </a:ext>
                </a:extLst>
              </p:cNvPr>
              <p:cNvSpPr>
                <a:spLocks/>
              </p:cNvSpPr>
              <p:nvPr/>
            </p:nvSpPr>
            <p:spPr bwMode="auto">
              <a:xfrm>
                <a:off x="20520786" y="3449640"/>
                <a:ext cx="2297113" cy="1689100"/>
              </a:xfrm>
              <a:custGeom>
                <a:avLst/>
                <a:gdLst>
                  <a:gd name="T0" fmla="*/ 1144 w 1447"/>
                  <a:gd name="T1" fmla="*/ 971 h 1064"/>
                  <a:gd name="T2" fmla="*/ 1149 w 1447"/>
                  <a:gd name="T3" fmla="*/ 897 h 1064"/>
                  <a:gd name="T4" fmla="*/ 1095 w 1447"/>
                  <a:gd name="T5" fmla="*/ 696 h 1064"/>
                  <a:gd name="T6" fmla="*/ 1090 w 1447"/>
                  <a:gd name="T7" fmla="*/ 515 h 1064"/>
                  <a:gd name="T8" fmla="*/ 1046 w 1447"/>
                  <a:gd name="T9" fmla="*/ 338 h 1064"/>
                  <a:gd name="T10" fmla="*/ 1002 w 1447"/>
                  <a:gd name="T11" fmla="*/ 338 h 1064"/>
                  <a:gd name="T12" fmla="*/ 910 w 1447"/>
                  <a:gd name="T13" fmla="*/ 0 h 1064"/>
                  <a:gd name="T14" fmla="*/ 690 w 1447"/>
                  <a:gd name="T15" fmla="*/ 34 h 1064"/>
                  <a:gd name="T16" fmla="*/ 484 w 1447"/>
                  <a:gd name="T17" fmla="*/ 328 h 1064"/>
                  <a:gd name="T18" fmla="*/ 533 w 1447"/>
                  <a:gd name="T19" fmla="*/ 353 h 1064"/>
                  <a:gd name="T20" fmla="*/ 543 w 1447"/>
                  <a:gd name="T21" fmla="*/ 451 h 1064"/>
                  <a:gd name="T22" fmla="*/ 421 w 1447"/>
                  <a:gd name="T23" fmla="*/ 559 h 1064"/>
                  <a:gd name="T24" fmla="*/ 367 w 1447"/>
                  <a:gd name="T25" fmla="*/ 593 h 1064"/>
                  <a:gd name="T26" fmla="*/ 254 w 1447"/>
                  <a:gd name="T27" fmla="*/ 583 h 1064"/>
                  <a:gd name="T28" fmla="*/ 69 w 1447"/>
                  <a:gd name="T29" fmla="*/ 642 h 1064"/>
                  <a:gd name="T30" fmla="*/ 127 w 1447"/>
                  <a:gd name="T31" fmla="*/ 760 h 1064"/>
                  <a:gd name="T32" fmla="*/ 0 w 1447"/>
                  <a:gd name="T33" fmla="*/ 931 h 1064"/>
                  <a:gd name="T34" fmla="*/ 25 w 1447"/>
                  <a:gd name="T35" fmla="*/ 971 h 1064"/>
                  <a:gd name="T36" fmla="*/ 807 w 1447"/>
                  <a:gd name="T37" fmla="*/ 789 h 1064"/>
                  <a:gd name="T38" fmla="*/ 900 w 1447"/>
                  <a:gd name="T39" fmla="*/ 892 h 1064"/>
                  <a:gd name="T40" fmla="*/ 1125 w 1447"/>
                  <a:gd name="T41" fmla="*/ 980 h 1064"/>
                  <a:gd name="T42" fmla="*/ 1134 w 1447"/>
                  <a:gd name="T43" fmla="*/ 1064 h 1064"/>
                  <a:gd name="T44" fmla="*/ 1281 w 1447"/>
                  <a:gd name="T45" fmla="*/ 990 h 1064"/>
                  <a:gd name="T46" fmla="*/ 1447 w 1447"/>
                  <a:gd name="T47" fmla="*/ 853 h 1064"/>
                  <a:gd name="T48" fmla="*/ 1232 w 1447"/>
                  <a:gd name="T49" fmla="*/ 951 h 1064"/>
                  <a:gd name="T50" fmla="*/ 1144 w 1447"/>
                  <a:gd name="T51" fmla="*/ 971 h 10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47" h="1064">
                    <a:moveTo>
                      <a:pt x="1144" y="971"/>
                    </a:moveTo>
                    <a:lnTo>
                      <a:pt x="1149" y="897"/>
                    </a:lnTo>
                    <a:lnTo>
                      <a:pt x="1095" y="696"/>
                    </a:lnTo>
                    <a:lnTo>
                      <a:pt x="1090" y="515"/>
                    </a:lnTo>
                    <a:lnTo>
                      <a:pt x="1046" y="338"/>
                    </a:lnTo>
                    <a:lnTo>
                      <a:pt x="1002" y="338"/>
                    </a:lnTo>
                    <a:lnTo>
                      <a:pt x="910" y="0"/>
                    </a:lnTo>
                    <a:lnTo>
                      <a:pt x="690" y="34"/>
                    </a:lnTo>
                    <a:lnTo>
                      <a:pt x="484" y="328"/>
                    </a:lnTo>
                    <a:lnTo>
                      <a:pt x="533" y="353"/>
                    </a:lnTo>
                    <a:lnTo>
                      <a:pt x="543" y="451"/>
                    </a:lnTo>
                    <a:lnTo>
                      <a:pt x="421" y="559"/>
                    </a:lnTo>
                    <a:lnTo>
                      <a:pt x="367" y="593"/>
                    </a:lnTo>
                    <a:lnTo>
                      <a:pt x="254" y="583"/>
                    </a:lnTo>
                    <a:lnTo>
                      <a:pt x="69" y="642"/>
                    </a:lnTo>
                    <a:lnTo>
                      <a:pt x="127" y="760"/>
                    </a:lnTo>
                    <a:lnTo>
                      <a:pt x="0" y="931"/>
                    </a:lnTo>
                    <a:lnTo>
                      <a:pt x="25" y="971"/>
                    </a:lnTo>
                    <a:lnTo>
                      <a:pt x="807" y="789"/>
                    </a:lnTo>
                    <a:lnTo>
                      <a:pt x="900" y="892"/>
                    </a:lnTo>
                    <a:lnTo>
                      <a:pt x="1125" y="980"/>
                    </a:lnTo>
                    <a:lnTo>
                      <a:pt x="1134" y="1064"/>
                    </a:lnTo>
                    <a:lnTo>
                      <a:pt x="1281" y="990"/>
                    </a:lnTo>
                    <a:lnTo>
                      <a:pt x="1447" y="853"/>
                    </a:lnTo>
                    <a:lnTo>
                      <a:pt x="1232" y="951"/>
                    </a:lnTo>
                    <a:lnTo>
                      <a:pt x="1144" y="971"/>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93" name="Freeform 42">
                <a:extLst>
                  <a:ext uri="{FF2B5EF4-FFF2-40B4-BE49-F238E27FC236}">
                    <a16:creationId xmlns:a16="http://schemas.microsoft.com/office/drawing/2014/main" id="{1A632C90-152C-48F4-9D46-BAC4D061F80D}"/>
                  </a:ext>
                </a:extLst>
              </p:cNvPr>
              <p:cNvSpPr>
                <a:spLocks/>
              </p:cNvSpPr>
              <p:nvPr/>
            </p:nvSpPr>
            <p:spPr bwMode="auto">
              <a:xfrm>
                <a:off x="22484524" y="3130553"/>
                <a:ext cx="427038" cy="1027113"/>
              </a:xfrm>
              <a:custGeom>
                <a:avLst/>
                <a:gdLst>
                  <a:gd name="T0" fmla="*/ 0 w 269"/>
                  <a:gd name="T1" fmla="*/ 274 h 647"/>
                  <a:gd name="T2" fmla="*/ 25 w 269"/>
                  <a:gd name="T3" fmla="*/ 647 h 647"/>
                  <a:gd name="T4" fmla="*/ 205 w 269"/>
                  <a:gd name="T5" fmla="*/ 613 h 647"/>
                  <a:gd name="T6" fmla="*/ 269 w 269"/>
                  <a:gd name="T7" fmla="*/ 515 h 647"/>
                  <a:gd name="T8" fmla="*/ 69 w 269"/>
                  <a:gd name="T9" fmla="*/ 0 h 647"/>
                  <a:gd name="T10" fmla="*/ 34 w 269"/>
                  <a:gd name="T11" fmla="*/ 10 h 647"/>
                  <a:gd name="T12" fmla="*/ 29 w 269"/>
                  <a:gd name="T13" fmla="*/ 103 h 647"/>
                  <a:gd name="T14" fmla="*/ 54 w 269"/>
                  <a:gd name="T15" fmla="*/ 181 h 647"/>
                  <a:gd name="T16" fmla="*/ 0 w 269"/>
                  <a:gd name="T17" fmla="*/ 274 h 6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647">
                    <a:moveTo>
                      <a:pt x="0" y="274"/>
                    </a:moveTo>
                    <a:lnTo>
                      <a:pt x="25" y="647"/>
                    </a:lnTo>
                    <a:lnTo>
                      <a:pt x="205" y="613"/>
                    </a:lnTo>
                    <a:lnTo>
                      <a:pt x="269" y="515"/>
                    </a:lnTo>
                    <a:lnTo>
                      <a:pt x="69" y="0"/>
                    </a:lnTo>
                    <a:lnTo>
                      <a:pt x="34" y="10"/>
                    </a:lnTo>
                    <a:lnTo>
                      <a:pt x="29" y="103"/>
                    </a:lnTo>
                    <a:lnTo>
                      <a:pt x="54" y="181"/>
                    </a:lnTo>
                    <a:lnTo>
                      <a:pt x="0" y="27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94" name="Freeform 43">
                <a:extLst>
                  <a:ext uri="{FF2B5EF4-FFF2-40B4-BE49-F238E27FC236}">
                    <a16:creationId xmlns:a16="http://schemas.microsoft.com/office/drawing/2014/main" id="{579D2844-25F0-421E-A031-C1AEF4C011B8}"/>
                  </a:ext>
                </a:extLst>
              </p:cNvPr>
              <p:cNvSpPr>
                <a:spLocks/>
              </p:cNvSpPr>
              <p:nvPr/>
            </p:nvSpPr>
            <p:spPr bwMode="auto">
              <a:xfrm>
                <a:off x="22640099" y="2117728"/>
                <a:ext cx="1085850" cy="1744663"/>
              </a:xfrm>
              <a:custGeom>
                <a:avLst/>
                <a:gdLst>
                  <a:gd name="T0" fmla="*/ 684 w 684"/>
                  <a:gd name="T1" fmla="*/ 500 h 1099"/>
                  <a:gd name="T2" fmla="*/ 630 w 684"/>
                  <a:gd name="T3" fmla="*/ 442 h 1099"/>
                  <a:gd name="T4" fmla="*/ 577 w 684"/>
                  <a:gd name="T5" fmla="*/ 456 h 1099"/>
                  <a:gd name="T6" fmla="*/ 542 w 684"/>
                  <a:gd name="T7" fmla="*/ 373 h 1099"/>
                  <a:gd name="T8" fmla="*/ 464 w 684"/>
                  <a:gd name="T9" fmla="*/ 353 h 1099"/>
                  <a:gd name="T10" fmla="*/ 366 w 684"/>
                  <a:gd name="T11" fmla="*/ 40 h 1099"/>
                  <a:gd name="T12" fmla="*/ 283 w 684"/>
                  <a:gd name="T13" fmla="*/ 0 h 1099"/>
                  <a:gd name="T14" fmla="*/ 200 w 684"/>
                  <a:gd name="T15" fmla="*/ 64 h 1099"/>
                  <a:gd name="T16" fmla="*/ 127 w 684"/>
                  <a:gd name="T17" fmla="*/ 20 h 1099"/>
                  <a:gd name="T18" fmla="*/ 59 w 684"/>
                  <a:gd name="T19" fmla="*/ 211 h 1099"/>
                  <a:gd name="T20" fmla="*/ 59 w 684"/>
                  <a:gd name="T21" fmla="*/ 329 h 1099"/>
                  <a:gd name="T22" fmla="*/ 59 w 684"/>
                  <a:gd name="T23" fmla="*/ 496 h 1099"/>
                  <a:gd name="T24" fmla="*/ 0 w 684"/>
                  <a:gd name="T25" fmla="*/ 623 h 1099"/>
                  <a:gd name="T26" fmla="*/ 205 w 684"/>
                  <a:gd name="T27" fmla="*/ 1099 h 1099"/>
                  <a:gd name="T28" fmla="*/ 234 w 684"/>
                  <a:gd name="T29" fmla="*/ 902 h 1099"/>
                  <a:gd name="T30" fmla="*/ 303 w 684"/>
                  <a:gd name="T31" fmla="*/ 902 h 1099"/>
                  <a:gd name="T32" fmla="*/ 406 w 684"/>
                  <a:gd name="T33" fmla="*/ 814 h 1099"/>
                  <a:gd name="T34" fmla="*/ 406 w 684"/>
                  <a:gd name="T35" fmla="*/ 721 h 1099"/>
                  <a:gd name="T36" fmla="*/ 484 w 684"/>
                  <a:gd name="T37" fmla="*/ 706 h 1099"/>
                  <a:gd name="T38" fmla="*/ 474 w 684"/>
                  <a:gd name="T39" fmla="*/ 662 h 1099"/>
                  <a:gd name="T40" fmla="*/ 489 w 684"/>
                  <a:gd name="T41" fmla="*/ 662 h 1099"/>
                  <a:gd name="T42" fmla="*/ 684 w 684"/>
                  <a:gd name="T43" fmla="*/ 500 h 10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84" h="1099">
                    <a:moveTo>
                      <a:pt x="684" y="500"/>
                    </a:moveTo>
                    <a:lnTo>
                      <a:pt x="630" y="442"/>
                    </a:lnTo>
                    <a:lnTo>
                      <a:pt x="577" y="456"/>
                    </a:lnTo>
                    <a:lnTo>
                      <a:pt x="542" y="373"/>
                    </a:lnTo>
                    <a:lnTo>
                      <a:pt x="464" y="353"/>
                    </a:lnTo>
                    <a:lnTo>
                      <a:pt x="366" y="40"/>
                    </a:lnTo>
                    <a:lnTo>
                      <a:pt x="283" y="0"/>
                    </a:lnTo>
                    <a:lnTo>
                      <a:pt x="200" y="64"/>
                    </a:lnTo>
                    <a:lnTo>
                      <a:pt x="127" y="20"/>
                    </a:lnTo>
                    <a:lnTo>
                      <a:pt x="59" y="211"/>
                    </a:lnTo>
                    <a:lnTo>
                      <a:pt x="59" y="329"/>
                    </a:lnTo>
                    <a:lnTo>
                      <a:pt x="59" y="496"/>
                    </a:lnTo>
                    <a:lnTo>
                      <a:pt x="0" y="623"/>
                    </a:lnTo>
                    <a:lnTo>
                      <a:pt x="205" y="1099"/>
                    </a:lnTo>
                    <a:lnTo>
                      <a:pt x="234" y="902"/>
                    </a:lnTo>
                    <a:lnTo>
                      <a:pt x="303" y="902"/>
                    </a:lnTo>
                    <a:lnTo>
                      <a:pt x="406" y="814"/>
                    </a:lnTo>
                    <a:lnTo>
                      <a:pt x="406" y="721"/>
                    </a:lnTo>
                    <a:lnTo>
                      <a:pt x="484" y="706"/>
                    </a:lnTo>
                    <a:lnTo>
                      <a:pt x="474" y="662"/>
                    </a:lnTo>
                    <a:lnTo>
                      <a:pt x="489" y="662"/>
                    </a:lnTo>
                    <a:lnTo>
                      <a:pt x="684" y="50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95" name="Freeform 44">
                <a:extLst>
                  <a:ext uri="{FF2B5EF4-FFF2-40B4-BE49-F238E27FC236}">
                    <a16:creationId xmlns:a16="http://schemas.microsoft.com/office/drawing/2014/main" id="{2E063175-81BB-464A-93AB-3C49AE0A2F6B}"/>
                  </a:ext>
                </a:extLst>
              </p:cNvPr>
              <p:cNvSpPr>
                <a:spLocks/>
              </p:cNvSpPr>
              <p:nvPr/>
            </p:nvSpPr>
            <p:spPr bwMode="auto">
              <a:xfrm>
                <a:off x="20350924" y="4764090"/>
                <a:ext cx="1746250" cy="1152525"/>
              </a:xfrm>
              <a:custGeom>
                <a:avLst/>
                <a:gdLst>
                  <a:gd name="T0" fmla="*/ 963 w 1100"/>
                  <a:gd name="T1" fmla="*/ 520 h 726"/>
                  <a:gd name="T2" fmla="*/ 1002 w 1100"/>
                  <a:gd name="T3" fmla="*/ 466 h 726"/>
                  <a:gd name="T4" fmla="*/ 1046 w 1100"/>
                  <a:gd name="T5" fmla="*/ 471 h 726"/>
                  <a:gd name="T6" fmla="*/ 1100 w 1100"/>
                  <a:gd name="T7" fmla="*/ 378 h 726"/>
                  <a:gd name="T8" fmla="*/ 1002 w 1100"/>
                  <a:gd name="T9" fmla="*/ 275 h 726"/>
                  <a:gd name="T10" fmla="*/ 987 w 1100"/>
                  <a:gd name="T11" fmla="*/ 192 h 726"/>
                  <a:gd name="T12" fmla="*/ 1021 w 1100"/>
                  <a:gd name="T13" fmla="*/ 108 h 726"/>
                  <a:gd name="T14" fmla="*/ 889 w 1100"/>
                  <a:gd name="T15" fmla="*/ 0 h 726"/>
                  <a:gd name="T16" fmla="*/ 107 w 1100"/>
                  <a:gd name="T17" fmla="*/ 177 h 726"/>
                  <a:gd name="T18" fmla="*/ 78 w 1100"/>
                  <a:gd name="T19" fmla="*/ 123 h 726"/>
                  <a:gd name="T20" fmla="*/ 0 w 1100"/>
                  <a:gd name="T21" fmla="*/ 206 h 726"/>
                  <a:gd name="T22" fmla="*/ 122 w 1100"/>
                  <a:gd name="T23" fmla="*/ 726 h 726"/>
                  <a:gd name="T24" fmla="*/ 963 w 1100"/>
                  <a:gd name="T25" fmla="*/ 520 h 7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0" h="726">
                    <a:moveTo>
                      <a:pt x="963" y="520"/>
                    </a:moveTo>
                    <a:lnTo>
                      <a:pt x="1002" y="466"/>
                    </a:lnTo>
                    <a:lnTo>
                      <a:pt x="1046" y="471"/>
                    </a:lnTo>
                    <a:lnTo>
                      <a:pt x="1100" y="378"/>
                    </a:lnTo>
                    <a:lnTo>
                      <a:pt x="1002" y="275"/>
                    </a:lnTo>
                    <a:lnTo>
                      <a:pt x="987" y="192"/>
                    </a:lnTo>
                    <a:lnTo>
                      <a:pt x="1021" y="108"/>
                    </a:lnTo>
                    <a:lnTo>
                      <a:pt x="889" y="0"/>
                    </a:lnTo>
                    <a:lnTo>
                      <a:pt x="107" y="177"/>
                    </a:lnTo>
                    <a:lnTo>
                      <a:pt x="78" y="123"/>
                    </a:lnTo>
                    <a:lnTo>
                      <a:pt x="0" y="206"/>
                    </a:lnTo>
                    <a:lnTo>
                      <a:pt x="122" y="726"/>
                    </a:lnTo>
                    <a:lnTo>
                      <a:pt x="963" y="52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96" name="Freeform 45">
                <a:extLst>
                  <a:ext uri="{FF2B5EF4-FFF2-40B4-BE49-F238E27FC236}">
                    <a16:creationId xmlns:a16="http://schemas.microsoft.com/office/drawing/2014/main" id="{A60F267B-3648-42E7-8FFF-ED0BFF2385BD}"/>
                  </a:ext>
                </a:extLst>
              </p:cNvPr>
              <p:cNvSpPr>
                <a:spLocks/>
              </p:cNvSpPr>
              <p:nvPr/>
            </p:nvSpPr>
            <p:spPr bwMode="auto">
              <a:xfrm>
                <a:off x="18091911" y="6500815"/>
                <a:ext cx="2071688" cy="1150938"/>
              </a:xfrm>
              <a:custGeom>
                <a:avLst/>
                <a:gdLst>
                  <a:gd name="T0" fmla="*/ 1120 w 1305"/>
                  <a:gd name="T1" fmla="*/ 19 h 725"/>
                  <a:gd name="T2" fmla="*/ 1081 w 1305"/>
                  <a:gd name="T3" fmla="*/ 54 h 725"/>
                  <a:gd name="T4" fmla="*/ 885 w 1305"/>
                  <a:gd name="T5" fmla="*/ 59 h 725"/>
                  <a:gd name="T6" fmla="*/ 807 w 1305"/>
                  <a:gd name="T7" fmla="*/ 0 h 725"/>
                  <a:gd name="T8" fmla="*/ 787 w 1305"/>
                  <a:gd name="T9" fmla="*/ 34 h 725"/>
                  <a:gd name="T10" fmla="*/ 733 w 1305"/>
                  <a:gd name="T11" fmla="*/ 108 h 725"/>
                  <a:gd name="T12" fmla="*/ 670 w 1305"/>
                  <a:gd name="T13" fmla="*/ 117 h 725"/>
                  <a:gd name="T14" fmla="*/ 621 w 1305"/>
                  <a:gd name="T15" fmla="*/ 323 h 725"/>
                  <a:gd name="T16" fmla="*/ 509 w 1305"/>
                  <a:gd name="T17" fmla="*/ 304 h 725"/>
                  <a:gd name="T18" fmla="*/ 479 w 1305"/>
                  <a:gd name="T19" fmla="*/ 372 h 725"/>
                  <a:gd name="T20" fmla="*/ 396 w 1305"/>
                  <a:gd name="T21" fmla="*/ 363 h 725"/>
                  <a:gd name="T22" fmla="*/ 396 w 1305"/>
                  <a:gd name="T23" fmla="*/ 412 h 725"/>
                  <a:gd name="T24" fmla="*/ 303 w 1305"/>
                  <a:gd name="T25" fmla="*/ 397 h 725"/>
                  <a:gd name="T26" fmla="*/ 201 w 1305"/>
                  <a:gd name="T27" fmla="*/ 412 h 725"/>
                  <a:gd name="T28" fmla="*/ 220 w 1305"/>
                  <a:gd name="T29" fmla="*/ 466 h 725"/>
                  <a:gd name="T30" fmla="*/ 142 w 1305"/>
                  <a:gd name="T31" fmla="*/ 515 h 725"/>
                  <a:gd name="T32" fmla="*/ 147 w 1305"/>
                  <a:gd name="T33" fmla="*/ 603 h 725"/>
                  <a:gd name="T34" fmla="*/ 34 w 1305"/>
                  <a:gd name="T35" fmla="*/ 598 h 725"/>
                  <a:gd name="T36" fmla="*/ 0 w 1305"/>
                  <a:gd name="T37" fmla="*/ 725 h 725"/>
                  <a:gd name="T38" fmla="*/ 161 w 1305"/>
                  <a:gd name="T39" fmla="*/ 701 h 725"/>
                  <a:gd name="T40" fmla="*/ 205 w 1305"/>
                  <a:gd name="T41" fmla="*/ 642 h 725"/>
                  <a:gd name="T42" fmla="*/ 1071 w 1305"/>
                  <a:gd name="T43" fmla="*/ 505 h 725"/>
                  <a:gd name="T44" fmla="*/ 1178 w 1305"/>
                  <a:gd name="T45" fmla="*/ 441 h 725"/>
                  <a:gd name="T46" fmla="*/ 1198 w 1305"/>
                  <a:gd name="T47" fmla="*/ 392 h 725"/>
                  <a:gd name="T48" fmla="*/ 1305 w 1305"/>
                  <a:gd name="T49" fmla="*/ 279 h 725"/>
                  <a:gd name="T50" fmla="*/ 1183 w 1305"/>
                  <a:gd name="T51" fmla="*/ 152 h 725"/>
                  <a:gd name="T52" fmla="*/ 1183 w 1305"/>
                  <a:gd name="T53" fmla="*/ 73 h 725"/>
                  <a:gd name="T54" fmla="*/ 1120 w 1305"/>
                  <a:gd name="T55" fmla="*/ 19 h 7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05" h="725">
                    <a:moveTo>
                      <a:pt x="1120" y="19"/>
                    </a:moveTo>
                    <a:lnTo>
                      <a:pt x="1081" y="54"/>
                    </a:lnTo>
                    <a:lnTo>
                      <a:pt x="885" y="59"/>
                    </a:lnTo>
                    <a:lnTo>
                      <a:pt x="807" y="0"/>
                    </a:lnTo>
                    <a:lnTo>
                      <a:pt x="787" y="34"/>
                    </a:lnTo>
                    <a:lnTo>
                      <a:pt x="733" y="108"/>
                    </a:lnTo>
                    <a:lnTo>
                      <a:pt x="670" y="117"/>
                    </a:lnTo>
                    <a:lnTo>
                      <a:pt x="621" y="323"/>
                    </a:lnTo>
                    <a:lnTo>
                      <a:pt x="509" y="304"/>
                    </a:lnTo>
                    <a:lnTo>
                      <a:pt x="479" y="372"/>
                    </a:lnTo>
                    <a:lnTo>
                      <a:pt x="396" y="363"/>
                    </a:lnTo>
                    <a:lnTo>
                      <a:pt x="396" y="412"/>
                    </a:lnTo>
                    <a:lnTo>
                      <a:pt x="303" y="397"/>
                    </a:lnTo>
                    <a:lnTo>
                      <a:pt x="201" y="412"/>
                    </a:lnTo>
                    <a:lnTo>
                      <a:pt x="220" y="466"/>
                    </a:lnTo>
                    <a:lnTo>
                      <a:pt x="142" y="515"/>
                    </a:lnTo>
                    <a:lnTo>
                      <a:pt x="147" y="603"/>
                    </a:lnTo>
                    <a:lnTo>
                      <a:pt x="34" y="598"/>
                    </a:lnTo>
                    <a:lnTo>
                      <a:pt x="0" y="725"/>
                    </a:lnTo>
                    <a:lnTo>
                      <a:pt x="161" y="701"/>
                    </a:lnTo>
                    <a:lnTo>
                      <a:pt x="205" y="642"/>
                    </a:lnTo>
                    <a:lnTo>
                      <a:pt x="1071" y="505"/>
                    </a:lnTo>
                    <a:lnTo>
                      <a:pt x="1178" y="441"/>
                    </a:lnTo>
                    <a:lnTo>
                      <a:pt x="1198" y="392"/>
                    </a:lnTo>
                    <a:lnTo>
                      <a:pt x="1305" y="279"/>
                    </a:lnTo>
                    <a:lnTo>
                      <a:pt x="1183" y="152"/>
                    </a:lnTo>
                    <a:lnTo>
                      <a:pt x="1183" y="73"/>
                    </a:lnTo>
                    <a:lnTo>
                      <a:pt x="1120" y="19"/>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97" name="Freeform 46">
                <a:extLst>
                  <a:ext uri="{FF2B5EF4-FFF2-40B4-BE49-F238E27FC236}">
                    <a16:creationId xmlns:a16="http://schemas.microsoft.com/office/drawing/2014/main" id="{500BD1C0-40D0-46A4-8F35-1F1AEED76393}"/>
                  </a:ext>
                </a:extLst>
              </p:cNvPr>
              <p:cNvSpPr>
                <a:spLocks/>
              </p:cNvSpPr>
              <p:nvPr/>
            </p:nvSpPr>
            <p:spPr bwMode="auto">
              <a:xfrm>
                <a:off x="20009611" y="5707065"/>
                <a:ext cx="1365250" cy="1306513"/>
              </a:xfrm>
              <a:custGeom>
                <a:avLst/>
                <a:gdLst>
                  <a:gd name="T0" fmla="*/ 57 w 176"/>
                  <a:gd name="T1" fmla="*/ 160 h 168"/>
                  <a:gd name="T2" fmla="*/ 66 w 176"/>
                  <a:gd name="T3" fmla="*/ 163 h 168"/>
                  <a:gd name="T4" fmla="*/ 93 w 176"/>
                  <a:gd name="T5" fmla="*/ 145 h 168"/>
                  <a:gd name="T6" fmla="*/ 99 w 176"/>
                  <a:gd name="T7" fmla="*/ 118 h 168"/>
                  <a:gd name="T8" fmla="*/ 111 w 176"/>
                  <a:gd name="T9" fmla="*/ 86 h 168"/>
                  <a:gd name="T10" fmla="*/ 127 w 176"/>
                  <a:gd name="T11" fmla="*/ 88 h 168"/>
                  <a:gd name="T12" fmla="*/ 130 w 176"/>
                  <a:gd name="T13" fmla="*/ 67 h 168"/>
                  <a:gd name="T14" fmla="*/ 138 w 176"/>
                  <a:gd name="T15" fmla="*/ 63 h 168"/>
                  <a:gd name="T16" fmla="*/ 149 w 176"/>
                  <a:gd name="T17" fmla="*/ 51 h 168"/>
                  <a:gd name="T18" fmla="*/ 154 w 176"/>
                  <a:gd name="T19" fmla="*/ 31 h 168"/>
                  <a:gd name="T20" fmla="*/ 173 w 176"/>
                  <a:gd name="T21" fmla="*/ 37 h 168"/>
                  <a:gd name="T22" fmla="*/ 176 w 176"/>
                  <a:gd name="T23" fmla="*/ 29 h 168"/>
                  <a:gd name="T24" fmla="*/ 165 w 176"/>
                  <a:gd name="T25" fmla="*/ 18 h 168"/>
                  <a:gd name="T26" fmla="*/ 153 w 176"/>
                  <a:gd name="T27" fmla="*/ 22 h 168"/>
                  <a:gd name="T28" fmla="*/ 144 w 176"/>
                  <a:gd name="T29" fmla="*/ 35 h 168"/>
                  <a:gd name="T30" fmla="*/ 132 w 176"/>
                  <a:gd name="T31" fmla="*/ 29 h 168"/>
                  <a:gd name="T32" fmla="*/ 122 w 176"/>
                  <a:gd name="T33" fmla="*/ 40 h 168"/>
                  <a:gd name="T34" fmla="*/ 108 w 176"/>
                  <a:gd name="T35" fmla="*/ 56 h 168"/>
                  <a:gd name="T36" fmla="*/ 108 w 176"/>
                  <a:gd name="T37" fmla="*/ 51 h 168"/>
                  <a:gd name="T38" fmla="*/ 104 w 176"/>
                  <a:gd name="T39" fmla="*/ 25 h 168"/>
                  <a:gd name="T40" fmla="*/ 63 w 176"/>
                  <a:gd name="T41" fmla="*/ 36 h 168"/>
                  <a:gd name="T42" fmla="*/ 56 w 176"/>
                  <a:gd name="T43" fmla="*/ 0 h 168"/>
                  <a:gd name="T44" fmla="*/ 54 w 176"/>
                  <a:gd name="T45" fmla="*/ 40 h 168"/>
                  <a:gd name="T46" fmla="*/ 41 w 176"/>
                  <a:gd name="T47" fmla="*/ 60 h 168"/>
                  <a:gd name="T48" fmla="*/ 32 w 176"/>
                  <a:gd name="T49" fmla="*/ 60 h 168"/>
                  <a:gd name="T50" fmla="*/ 28 w 176"/>
                  <a:gd name="T51" fmla="*/ 87 h 168"/>
                  <a:gd name="T52" fmla="*/ 15 w 176"/>
                  <a:gd name="T53" fmla="*/ 85 h 168"/>
                  <a:gd name="T54" fmla="*/ 14 w 176"/>
                  <a:gd name="T55" fmla="*/ 103 h 168"/>
                  <a:gd name="T56" fmla="*/ 7 w 176"/>
                  <a:gd name="T57" fmla="*/ 115 h 168"/>
                  <a:gd name="T58" fmla="*/ 2 w 176"/>
                  <a:gd name="T59" fmla="*/ 117 h 168"/>
                  <a:gd name="T60" fmla="*/ 4 w 176"/>
                  <a:gd name="T61" fmla="*/ 132 h 168"/>
                  <a:gd name="T62" fmla="*/ 47 w 176"/>
                  <a:gd name="T63" fmla="*/ 168 h 168"/>
                  <a:gd name="T64" fmla="*/ 57 w 176"/>
                  <a:gd name="T65" fmla="*/ 16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76" h="168">
                    <a:moveTo>
                      <a:pt x="57" y="160"/>
                    </a:moveTo>
                    <a:cubicBezTo>
                      <a:pt x="66" y="163"/>
                      <a:pt x="66" y="163"/>
                      <a:pt x="66" y="163"/>
                    </a:cubicBezTo>
                    <a:cubicBezTo>
                      <a:pt x="93" y="145"/>
                      <a:pt x="93" y="145"/>
                      <a:pt x="93" y="145"/>
                    </a:cubicBezTo>
                    <a:cubicBezTo>
                      <a:pt x="99" y="118"/>
                      <a:pt x="99" y="118"/>
                      <a:pt x="99" y="118"/>
                    </a:cubicBezTo>
                    <a:cubicBezTo>
                      <a:pt x="111" y="86"/>
                      <a:pt x="111" y="86"/>
                      <a:pt x="111" y="86"/>
                    </a:cubicBezTo>
                    <a:cubicBezTo>
                      <a:pt x="127" y="88"/>
                      <a:pt x="127" y="88"/>
                      <a:pt x="127" y="88"/>
                    </a:cubicBezTo>
                    <a:cubicBezTo>
                      <a:pt x="130" y="67"/>
                      <a:pt x="130" y="67"/>
                      <a:pt x="130" y="67"/>
                    </a:cubicBezTo>
                    <a:cubicBezTo>
                      <a:pt x="138" y="63"/>
                      <a:pt x="138" y="63"/>
                      <a:pt x="138" y="63"/>
                    </a:cubicBezTo>
                    <a:cubicBezTo>
                      <a:pt x="149" y="51"/>
                      <a:pt x="149" y="51"/>
                      <a:pt x="149" y="51"/>
                    </a:cubicBezTo>
                    <a:cubicBezTo>
                      <a:pt x="154" y="31"/>
                      <a:pt x="154" y="31"/>
                      <a:pt x="154" y="31"/>
                    </a:cubicBezTo>
                    <a:cubicBezTo>
                      <a:pt x="173" y="37"/>
                      <a:pt x="173" y="37"/>
                      <a:pt x="173" y="37"/>
                    </a:cubicBezTo>
                    <a:cubicBezTo>
                      <a:pt x="176" y="29"/>
                      <a:pt x="176" y="29"/>
                      <a:pt x="176" y="29"/>
                    </a:cubicBezTo>
                    <a:cubicBezTo>
                      <a:pt x="165" y="18"/>
                      <a:pt x="165" y="18"/>
                      <a:pt x="165" y="18"/>
                    </a:cubicBezTo>
                    <a:cubicBezTo>
                      <a:pt x="153" y="22"/>
                      <a:pt x="153" y="22"/>
                      <a:pt x="153" y="22"/>
                    </a:cubicBezTo>
                    <a:cubicBezTo>
                      <a:pt x="144" y="35"/>
                      <a:pt x="144" y="35"/>
                      <a:pt x="144" y="35"/>
                    </a:cubicBezTo>
                    <a:cubicBezTo>
                      <a:pt x="132" y="29"/>
                      <a:pt x="132" y="29"/>
                      <a:pt x="132" y="29"/>
                    </a:cubicBezTo>
                    <a:cubicBezTo>
                      <a:pt x="122" y="40"/>
                      <a:pt x="122" y="40"/>
                      <a:pt x="122" y="40"/>
                    </a:cubicBezTo>
                    <a:cubicBezTo>
                      <a:pt x="108" y="56"/>
                      <a:pt x="108" y="56"/>
                      <a:pt x="108" y="56"/>
                    </a:cubicBezTo>
                    <a:cubicBezTo>
                      <a:pt x="108" y="51"/>
                      <a:pt x="108" y="51"/>
                      <a:pt x="108" y="51"/>
                    </a:cubicBezTo>
                    <a:cubicBezTo>
                      <a:pt x="104" y="25"/>
                      <a:pt x="104" y="25"/>
                      <a:pt x="104" y="25"/>
                    </a:cubicBezTo>
                    <a:cubicBezTo>
                      <a:pt x="63" y="36"/>
                      <a:pt x="63" y="36"/>
                      <a:pt x="63" y="36"/>
                    </a:cubicBezTo>
                    <a:cubicBezTo>
                      <a:pt x="56" y="0"/>
                      <a:pt x="56" y="0"/>
                      <a:pt x="56" y="0"/>
                    </a:cubicBezTo>
                    <a:cubicBezTo>
                      <a:pt x="54" y="40"/>
                      <a:pt x="54" y="40"/>
                      <a:pt x="54" y="40"/>
                    </a:cubicBezTo>
                    <a:cubicBezTo>
                      <a:pt x="41" y="60"/>
                      <a:pt x="41" y="60"/>
                      <a:pt x="41" y="60"/>
                    </a:cubicBezTo>
                    <a:cubicBezTo>
                      <a:pt x="32" y="60"/>
                      <a:pt x="32" y="60"/>
                      <a:pt x="32" y="60"/>
                    </a:cubicBezTo>
                    <a:cubicBezTo>
                      <a:pt x="28" y="87"/>
                      <a:pt x="28" y="87"/>
                      <a:pt x="28" y="87"/>
                    </a:cubicBezTo>
                    <a:cubicBezTo>
                      <a:pt x="15" y="85"/>
                      <a:pt x="15" y="85"/>
                      <a:pt x="15" y="85"/>
                    </a:cubicBezTo>
                    <a:cubicBezTo>
                      <a:pt x="14" y="103"/>
                      <a:pt x="14" y="103"/>
                      <a:pt x="14" y="103"/>
                    </a:cubicBezTo>
                    <a:cubicBezTo>
                      <a:pt x="7" y="115"/>
                      <a:pt x="7" y="115"/>
                      <a:pt x="7" y="115"/>
                    </a:cubicBezTo>
                    <a:cubicBezTo>
                      <a:pt x="2" y="117"/>
                      <a:pt x="2" y="117"/>
                      <a:pt x="2" y="117"/>
                    </a:cubicBezTo>
                    <a:cubicBezTo>
                      <a:pt x="0" y="118"/>
                      <a:pt x="4" y="132"/>
                      <a:pt x="4" y="132"/>
                    </a:cubicBezTo>
                    <a:cubicBezTo>
                      <a:pt x="47" y="168"/>
                      <a:pt x="47" y="168"/>
                      <a:pt x="47" y="168"/>
                    </a:cubicBezTo>
                    <a:lnTo>
                      <a:pt x="57" y="16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98" name="Freeform 47">
                <a:extLst>
                  <a:ext uri="{FF2B5EF4-FFF2-40B4-BE49-F238E27FC236}">
                    <a16:creationId xmlns:a16="http://schemas.microsoft.com/office/drawing/2014/main" id="{A0AF916E-6CD0-43C4-8441-02366D1E1D14}"/>
                  </a:ext>
                </a:extLst>
              </p:cNvPr>
              <p:cNvSpPr>
                <a:spLocks/>
              </p:cNvSpPr>
              <p:nvPr/>
            </p:nvSpPr>
            <p:spPr bwMode="auto">
              <a:xfrm>
                <a:off x="19931824" y="5956303"/>
                <a:ext cx="2203450" cy="1346200"/>
              </a:xfrm>
              <a:custGeom>
                <a:avLst/>
                <a:gdLst>
                  <a:gd name="T0" fmla="*/ 616 w 1388"/>
                  <a:gd name="T1" fmla="*/ 740 h 848"/>
                  <a:gd name="T2" fmla="*/ 1388 w 1388"/>
                  <a:gd name="T3" fmla="*/ 563 h 848"/>
                  <a:gd name="T4" fmla="*/ 1373 w 1388"/>
                  <a:gd name="T5" fmla="*/ 505 h 848"/>
                  <a:gd name="T6" fmla="*/ 1276 w 1388"/>
                  <a:gd name="T7" fmla="*/ 519 h 848"/>
                  <a:gd name="T8" fmla="*/ 1227 w 1388"/>
                  <a:gd name="T9" fmla="*/ 465 h 848"/>
                  <a:gd name="T10" fmla="*/ 1305 w 1388"/>
                  <a:gd name="T11" fmla="*/ 480 h 848"/>
                  <a:gd name="T12" fmla="*/ 1310 w 1388"/>
                  <a:gd name="T13" fmla="*/ 451 h 848"/>
                  <a:gd name="T14" fmla="*/ 1241 w 1388"/>
                  <a:gd name="T15" fmla="*/ 411 h 848"/>
                  <a:gd name="T16" fmla="*/ 1295 w 1388"/>
                  <a:gd name="T17" fmla="*/ 392 h 848"/>
                  <a:gd name="T18" fmla="*/ 1237 w 1388"/>
                  <a:gd name="T19" fmla="*/ 343 h 848"/>
                  <a:gd name="T20" fmla="*/ 1271 w 1388"/>
                  <a:gd name="T21" fmla="*/ 279 h 848"/>
                  <a:gd name="T22" fmla="*/ 1188 w 1388"/>
                  <a:gd name="T23" fmla="*/ 323 h 848"/>
                  <a:gd name="T24" fmla="*/ 1100 w 1388"/>
                  <a:gd name="T25" fmla="*/ 245 h 848"/>
                  <a:gd name="T26" fmla="*/ 1095 w 1388"/>
                  <a:gd name="T27" fmla="*/ 201 h 848"/>
                  <a:gd name="T28" fmla="*/ 1031 w 1388"/>
                  <a:gd name="T29" fmla="*/ 206 h 848"/>
                  <a:gd name="T30" fmla="*/ 1031 w 1388"/>
                  <a:gd name="T31" fmla="*/ 93 h 848"/>
                  <a:gd name="T32" fmla="*/ 938 w 1388"/>
                  <a:gd name="T33" fmla="*/ 0 h 848"/>
                  <a:gd name="T34" fmla="*/ 924 w 1388"/>
                  <a:gd name="T35" fmla="*/ 63 h 848"/>
                  <a:gd name="T36" fmla="*/ 821 w 1388"/>
                  <a:gd name="T37" fmla="*/ 39 h 848"/>
                  <a:gd name="T38" fmla="*/ 821 w 1388"/>
                  <a:gd name="T39" fmla="*/ 103 h 848"/>
                  <a:gd name="T40" fmla="*/ 718 w 1388"/>
                  <a:gd name="T41" fmla="*/ 201 h 848"/>
                  <a:gd name="T42" fmla="*/ 694 w 1388"/>
                  <a:gd name="T43" fmla="*/ 299 h 848"/>
                  <a:gd name="T44" fmla="*/ 616 w 1388"/>
                  <a:gd name="T45" fmla="*/ 308 h 848"/>
                  <a:gd name="T46" fmla="*/ 562 w 1388"/>
                  <a:gd name="T47" fmla="*/ 431 h 848"/>
                  <a:gd name="T48" fmla="*/ 562 w 1388"/>
                  <a:gd name="T49" fmla="*/ 539 h 848"/>
                  <a:gd name="T50" fmla="*/ 425 w 1388"/>
                  <a:gd name="T51" fmla="*/ 647 h 848"/>
                  <a:gd name="T52" fmla="*/ 396 w 1388"/>
                  <a:gd name="T53" fmla="*/ 701 h 848"/>
                  <a:gd name="T54" fmla="*/ 337 w 1388"/>
                  <a:gd name="T55" fmla="*/ 671 h 848"/>
                  <a:gd name="T56" fmla="*/ 288 w 1388"/>
                  <a:gd name="T57" fmla="*/ 720 h 848"/>
                  <a:gd name="T58" fmla="*/ 190 w 1388"/>
                  <a:gd name="T59" fmla="*/ 657 h 848"/>
                  <a:gd name="T60" fmla="*/ 88 w 1388"/>
                  <a:gd name="T61" fmla="*/ 740 h 848"/>
                  <a:gd name="T62" fmla="*/ 78 w 1388"/>
                  <a:gd name="T63" fmla="*/ 794 h 848"/>
                  <a:gd name="T64" fmla="*/ 0 w 1388"/>
                  <a:gd name="T65" fmla="*/ 848 h 848"/>
                  <a:gd name="T66" fmla="*/ 317 w 1388"/>
                  <a:gd name="T67" fmla="*/ 799 h 848"/>
                  <a:gd name="T68" fmla="*/ 616 w 1388"/>
                  <a:gd name="T69" fmla="*/ 740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88" h="848">
                    <a:moveTo>
                      <a:pt x="616" y="740"/>
                    </a:moveTo>
                    <a:lnTo>
                      <a:pt x="1388" y="563"/>
                    </a:lnTo>
                    <a:lnTo>
                      <a:pt x="1373" y="505"/>
                    </a:lnTo>
                    <a:lnTo>
                      <a:pt x="1276" y="519"/>
                    </a:lnTo>
                    <a:lnTo>
                      <a:pt x="1227" y="465"/>
                    </a:lnTo>
                    <a:lnTo>
                      <a:pt x="1305" y="480"/>
                    </a:lnTo>
                    <a:lnTo>
                      <a:pt x="1310" y="451"/>
                    </a:lnTo>
                    <a:lnTo>
                      <a:pt x="1241" y="411"/>
                    </a:lnTo>
                    <a:lnTo>
                      <a:pt x="1295" y="392"/>
                    </a:lnTo>
                    <a:lnTo>
                      <a:pt x="1237" y="343"/>
                    </a:lnTo>
                    <a:lnTo>
                      <a:pt x="1271" y="279"/>
                    </a:lnTo>
                    <a:lnTo>
                      <a:pt x="1188" y="323"/>
                    </a:lnTo>
                    <a:lnTo>
                      <a:pt x="1100" y="245"/>
                    </a:lnTo>
                    <a:lnTo>
                      <a:pt x="1095" y="201"/>
                    </a:lnTo>
                    <a:lnTo>
                      <a:pt x="1031" y="206"/>
                    </a:lnTo>
                    <a:lnTo>
                      <a:pt x="1031" y="93"/>
                    </a:lnTo>
                    <a:lnTo>
                      <a:pt x="938" y="0"/>
                    </a:lnTo>
                    <a:lnTo>
                      <a:pt x="924" y="63"/>
                    </a:lnTo>
                    <a:lnTo>
                      <a:pt x="821" y="39"/>
                    </a:lnTo>
                    <a:lnTo>
                      <a:pt x="821" y="103"/>
                    </a:lnTo>
                    <a:lnTo>
                      <a:pt x="718" y="201"/>
                    </a:lnTo>
                    <a:lnTo>
                      <a:pt x="694" y="299"/>
                    </a:lnTo>
                    <a:lnTo>
                      <a:pt x="616" y="308"/>
                    </a:lnTo>
                    <a:lnTo>
                      <a:pt x="562" y="431"/>
                    </a:lnTo>
                    <a:lnTo>
                      <a:pt x="562" y="539"/>
                    </a:lnTo>
                    <a:lnTo>
                      <a:pt x="425" y="647"/>
                    </a:lnTo>
                    <a:lnTo>
                      <a:pt x="396" y="701"/>
                    </a:lnTo>
                    <a:lnTo>
                      <a:pt x="337" y="671"/>
                    </a:lnTo>
                    <a:lnTo>
                      <a:pt x="288" y="720"/>
                    </a:lnTo>
                    <a:lnTo>
                      <a:pt x="190" y="657"/>
                    </a:lnTo>
                    <a:lnTo>
                      <a:pt x="88" y="740"/>
                    </a:lnTo>
                    <a:lnTo>
                      <a:pt x="78" y="794"/>
                    </a:lnTo>
                    <a:lnTo>
                      <a:pt x="0" y="848"/>
                    </a:lnTo>
                    <a:lnTo>
                      <a:pt x="317" y="799"/>
                    </a:lnTo>
                    <a:lnTo>
                      <a:pt x="616" y="74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99" name="Freeform 48">
                <a:extLst>
                  <a:ext uri="{FF2B5EF4-FFF2-40B4-BE49-F238E27FC236}">
                    <a16:creationId xmlns:a16="http://schemas.microsoft.com/office/drawing/2014/main" id="{9A337D4D-F7D2-4C68-8141-4320C3ED9EB0}"/>
                  </a:ext>
                </a:extLst>
              </p:cNvPr>
              <p:cNvSpPr>
                <a:spLocks/>
              </p:cNvSpPr>
              <p:nvPr/>
            </p:nvSpPr>
            <p:spPr bwMode="auto">
              <a:xfrm>
                <a:off x="22344824" y="4460878"/>
                <a:ext cx="488950" cy="474663"/>
              </a:xfrm>
              <a:custGeom>
                <a:avLst/>
                <a:gdLst>
                  <a:gd name="T0" fmla="*/ 0 w 308"/>
                  <a:gd name="T1" fmla="*/ 64 h 299"/>
                  <a:gd name="T2" fmla="*/ 34 w 308"/>
                  <a:gd name="T3" fmla="*/ 240 h 299"/>
                  <a:gd name="T4" fmla="*/ 20 w 308"/>
                  <a:gd name="T5" fmla="*/ 299 h 299"/>
                  <a:gd name="T6" fmla="*/ 132 w 308"/>
                  <a:gd name="T7" fmla="*/ 216 h 299"/>
                  <a:gd name="T8" fmla="*/ 308 w 308"/>
                  <a:gd name="T9" fmla="*/ 147 h 299"/>
                  <a:gd name="T10" fmla="*/ 254 w 308"/>
                  <a:gd name="T11" fmla="*/ 0 h 299"/>
                  <a:gd name="T12" fmla="*/ 0 w 308"/>
                  <a:gd name="T13" fmla="*/ 64 h 299"/>
                </a:gdLst>
                <a:ahLst/>
                <a:cxnLst>
                  <a:cxn ang="0">
                    <a:pos x="T0" y="T1"/>
                  </a:cxn>
                  <a:cxn ang="0">
                    <a:pos x="T2" y="T3"/>
                  </a:cxn>
                  <a:cxn ang="0">
                    <a:pos x="T4" y="T5"/>
                  </a:cxn>
                  <a:cxn ang="0">
                    <a:pos x="T6" y="T7"/>
                  </a:cxn>
                  <a:cxn ang="0">
                    <a:pos x="T8" y="T9"/>
                  </a:cxn>
                  <a:cxn ang="0">
                    <a:pos x="T10" y="T11"/>
                  </a:cxn>
                  <a:cxn ang="0">
                    <a:pos x="T12" y="T13"/>
                  </a:cxn>
                </a:cxnLst>
                <a:rect l="0" t="0" r="r" b="b"/>
                <a:pathLst>
                  <a:path w="308" h="299">
                    <a:moveTo>
                      <a:pt x="0" y="64"/>
                    </a:moveTo>
                    <a:lnTo>
                      <a:pt x="34" y="240"/>
                    </a:lnTo>
                    <a:lnTo>
                      <a:pt x="20" y="299"/>
                    </a:lnTo>
                    <a:lnTo>
                      <a:pt x="132" y="216"/>
                    </a:lnTo>
                    <a:lnTo>
                      <a:pt x="308" y="147"/>
                    </a:lnTo>
                    <a:lnTo>
                      <a:pt x="254" y="0"/>
                    </a:lnTo>
                    <a:lnTo>
                      <a:pt x="0" y="6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100" name="Freeform 49">
                <a:extLst>
                  <a:ext uri="{FF2B5EF4-FFF2-40B4-BE49-F238E27FC236}">
                    <a16:creationId xmlns:a16="http://schemas.microsoft.com/office/drawing/2014/main" id="{382CD60B-FA47-42F8-A64C-FA7449642420}"/>
                  </a:ext>
                </a:extLst>
              </p:cNvPr>
              <p:cNvSpPr>
                <a:spLocks/>
              </p:cNvSpPr>
              <p:nvPr/>
            </p:nvSpPr>
            <p:spPr bwMode="auto">
              <a:xfrm>
                <a:off x="22321011" y="4025903"/>
                <a:ext cx="1017588" cy="488950"/>
              </a:xfrm>
              <a:custGeom>
                <a:avLst/>
                <a:gdLst>
                  <a:gd name="T0" fmla="*/ 621 w 641"/>
                  <a:gd name="T1" fmla="*/ 196 h 308"/>
                  <a:gd name="T2" fmla="*/ 611 w 641"/>
                  <a:gd name="T3" fmla="*/ 220 h 308"/>
                  <a:gd name="T4" fmla="*/ 538 w 641"/>
                  <a:gd name="T5" fmla="*/ 240 h 308"/>
                  <a:gd name="T6" fmla="*/ 455 w 641"/>
                  <a:gd name="T7" fmla="*/ 142 h 308"/>
                  <a:gd name="T8" fmla="*/ 406 w 641"/>
                  <a:gd name="T9" fmla="*/ 107 h 308"/>
                  <a:gd name="T10" fmla="*/ 455 w 641"/>
                  <a:gd name="T11" fmla="*/ 34 h 308"/>
                  <a:gd name="T12" fmla="*/ 391 w 641"/>
                  <a:gd name="T13" fmla="*/ 0 h 308"/>
                  <a:gd name="T14" fmla="*/ 323 w 641"/>
                  <a:gd name="T15" fmla="*/ 78 h 308"/>
                  <a:gd name="T16" fmla="*/ 0 w 641"/>
                  <a:gd name="T17" fmla="*/ 171 h 308"/>
                  <a:gd name="T18" fmla="*/ 0 w 641"/>
                  <a:gd name="T19" fmla="*/ 308 h 308"/>
                  <a:gd name="T20" fmla="*/ 352 w 641"/>
                  <a:gd name="T21" fmla="*/ 206 h 308"/>
                  <a:gd name="T22" fmla="*/ 440 w 641"/>
                  <a:gd name="T23" fmla="*/ 304 h 308"/>
                  <a:gd name="T24" fmla="*/ 499 w 641"/>
                  <a:gd name="T25" fmla="*/ 250 h 308"/>
                  <a:gd name="T26" fmla="*/ 543 w 641"/>
                  <a:gd name="T27" fmla="*/ 284 h 308"/>
                  <a:gd name="T28" fmla="*/ 641 w 641"/>
                  <a:gd name="T29" fmla="*/ 230 h 308"/>
                  <a:gd name="T30" fmla="*/ 641 w 641"/>
                  <a:gd name="T31" fmla="*/ 191 h 308"/>
                  <a:gd name="T32" fmla="*/ 587 w 641"/>
                  <a:gd name="T33" fmla="*/ 147 h 308"/>
                  <a:gd name="T34" fmla="*/ 621 w 641"/>
                  <a:gd name="T35" fmla="*/ 196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41" h="308">
                    <a:moveTo>
                      <a:pt x="621" y="196"/>
                    </a:moveTo>
                    <a:lnTo>
                      <a:pt x="611" y="220"/>
                    </a:lnTo>
                    <a:lnTo>
                      <a:pt x="538" y="240"/>
                    </a:lnTo>
                    <a:lnTo>
                      <a:pt x="455" y="142"/>
                    </a:lnTo>
                    <a:lnTo>
                      <a:pt x="406" y="107"/>
                    </a:lnTo>
                    <a:lnTo>
                      <a:pt x="455" y="34"/>
                    </a:lnTo>
                    <a:lnTo>
                      <a:pt x="391" y="0"/>
                    </a:lnTo>
                    <a:lnTo>
                      <a:pt x="323" y="78"/>
                    </a:lnTo>
                    <a:lnTo>
                      <a:pt x="0" y="171"/>
                    </a:lnTo>
                    <a:lnTo>
                      <a:pt x="0" y="308"/>
                    </a:lnTo>
                    <a:lnTo>
                      <a:pt x="352" y="206"/>
                    </a:lnTo>
                    <a:lnTo>
                      <a:pt x="440" y="304"/>
                    </a:lnTo>
                    <a:lnTo>
                      <a:pt x="499" y="250"/>
                    </a:lnTo>
                    <a:lnTo>
                      <a:pt x="543" y="284"/>
                    </a:lnTo>
                    <a:lnTo>
                      <a:pt x="641" y="230"/>
                    </a:lnTo>
                    <a:lnTo>
                      <a:pt x="641" y="191"/>
                    </a:lnTo>
                    <a:lnTo>
                      <a:pt x="587" y="147"/>
                    </a:lnTo>
                    <a:lnTo>
                      <a:pt x="621" y="19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101" name="Freeform 50">
                <a:extLst>
                  <a:ext uri="{FF2B5EF4-FFF2-40B4-BE49-F238E27FC236}">
                    <a16:creationId xmlns:a16="http://schemas.microsoft.com/office/drawing/2014/main" id="{66775755-BDCF-4D40-A801-3DFDF597A218}"/>
                  </a:ext>
                </a:extLst>
              </p:cNvPr>
              <p:cNvSpPr>
                <a:spLocks/>
              </p:cNvSpPr>
              <p:nvPr/>
            </p:nvSpPr>
            <p:spPr bwMode="auto">
              <a:xfrm>
                <a:off x="22795674" y="4414840"/>
                <a:ext cx="153988" cy="241300"/>
              </a:xfrm>
              <a:custGeom>
                <a:avLst/>
                <a:gdLst>
                  <a:gd name="T0" fmla="*/ 0 w 97"/>
                  <a:gd name="T1" fmla="*/ 10 h 152"/>
                  <a:gd name="T2" fmla="*/ 48 w 97"/>
                  <a:gd name="T3" fmla="*/ 152 h 152"/>
                  <a:gd name="T4" fmla="*/ 97 w 97"/>
                  <a:gd name="T5" fmla="*/ 127 h 152"/>
                  <a:gd name="T6" fmla="*/ 58 w 97"/>
                  <a:gd name="T7" fmla="*/ 0 h 152"/>
                  <a:gd name="T8" fmla="*/ 0 w 97"/>
                  <a:gd name="T9" fmla="*/ 10 h 152"/>
                </a:gdLst>
                <a:ahLst/>
                <a:cxnLst>
                  <a:cxn ang="0">
                    <a:pos x="T0" y="T1"/>
                  </a:cxn>
                  <a:cxn ang="0">
                    <a:pos x="T2" y="T3"/>
                  </a:cxn>
                  <a:cxn ang="0">
                    <a:pos x="T4" y="T5"/>
                  </a:cxn>
                  <a:cxn ang="0">
                    <a:pos x="T6" y="T7"/>
                  </a:cxn>
                  <a:cxn ang="0">
                    <a:pos x="T8" y="T9"/>
                  </a:cxn>
                </a:cxnLst>
                <a:rect l="0" t="0" r="r" b="b"/>
                <a:pathLst>
                  <a:path w="97" h="152">
                    <a:moveTo>
                      <a:pt x="0" y="10"/>
                    </a:moveTo>
                    <a:lnTo>
                      <a:pt x="48" y="152"/>
                    </a:lnTo>
                    <a:lnTo>
                      <a:pt x="97" y="127"/>
                    </a:lnTo>
                    <a:lnTo>
                      <a:pt x="58" y="0"/>
                    </a:lnTo>
                    <a:lnTo>
                      <a:pt x="0" y="1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102" name="Freeform 51">
                <a:extLst>
                  <a:ext uri="{FF2B5EF4-FFF2-40B4-BE49-F238E27FC236}">
                    <a16:creationId xmlns:a16="http://schemas.microsoft.com/office/drawing/2014/main" id="{59A605E3-5712-4A2A-910B-B7F5C2516154}"/>
                  </a:ext>
                </a:extLst>
              </p:cNvPr>
              <p:cNvSpPr>
                <a:spLocks/>
              </p:cNvSpPr>
              <p:nvPr/>
            </p:nvSpPr>
            <p:spPr bwMode="auto">
              <a:xfrm>
                <a:off x="21965411" y="4967290"/>
                <a:ext cx="395288" cy="863600"/>
              </a:xfrm>
              <a:custGeom>
                <a:avLst/>
                <a:gdLst>
                  <a:gd name="T0" fmla="*/ 190 w 249"/>
                  <a:gd name="T1" fmla="*/ 93 h 544"/>
                  <a:gd name="T2" fmla="*/ 176 w 249"/>
                  <a:gd name="T3" fmla="*/ 39 h 544"/>
                  <a:gd name="T4" fmla="*/ 29 w 249"/>
                  <a:gd name="T5" fmla="*/ 0 h 544"/>
                  <a:gd name="T6" fmla="*/ 0 w 249"/>
                  <a:gd name="T7" fmla="*/ 64 h 544"/>
                  <a:gd name="T8" fmla="*/ 19 w 249"/>
                  <a:gd name="T9" fmla="*/ 132 h 544"/>
                  <a:gd name="T10" fmla="*/ 127 w 249"/>
                  <a:gd name="T11" fmla="*/ 240 h 544"/>
                  <a:gd name="T12" fmla="*/ 53 w 249"/>
                  <a:gd name="T13" fmla="*/ 368 h 544"/>
                  <a:gd name="T14" fmla="*/ 24 w 249"/>
                  <a:gd name="T15" fmla="*/ 412 h 544"/>
                  <a:gd name="T16" fmla="*/ 29 w 249"/>
                  <a:gd name="T17" fmla="*/ 471 h 544"/>
                  <a:gd name="T18" fmla="*/ 185 w 249"/>
                  <a:gd name="T19" fmla="*/ 544 h 544"/>
                  <a:gd name="T20" fmla="*/ 249 w 249"/>
                  <a:gd name="T21" fmla="*/ 368 h 544"/>
                  <a:gd name="T22" fmla="*/ 249 w 249"/>
                  <a:gd name="T23" fmla="*/ 171 h 544"/>
                  <a:gd name="T24" fmla="*/ 166 w 249"/>
                  <a:gd name="T25" fmla="*/ 127 h 544"/>
                  <a:gd name="T26" fmla="*/ 190 w 249"/>
                  <a:gd name="T27" fmla="*/ 93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9" h="544">
                    <a:moveTo>
                      <a:pt x="190" y="93"/>
                    </a:moveTo>
                    <a:lnTo>
                      <a:pt x="176" y="39"/>
                    </a:lnTo>
                    <a:lnTo>
                      <a:pt x="29" y="0"/>
                    </a:lnTo>
                    <a:lnTo>
                      <a:pt x="0" y="64"/>
                    </a:lnTo>
                    <a:lnTo>
                      <a:pt x="19" y="132"/>
                    </a:lnTo>
                    <a:lnTo>
                      <a:pt x="127" y="240"/>
                    </a:lnTo>
                    <a:lnTo>
                      <a:pt x="53" y="368"/>
                    </a:lnTo>
                    <a:lnTo>
                      <a:pt x="24" y="412"/>
                    </a:lnTo>
                    <a:lnTo>
                      <a:pt x="29" y="471"/>
                    </a:lnTo>
                    <a:lnTo>
                      <a:pt x="185" y="544"/>
                    </a:lnTo>
                    <a:lnTo>
                      <a:pt x="249" y="368"/>
                    </a:lnTo>
                    <a:lnTo>
                      <a:pt x="249" y="171"/>
                    </a:lnTo>
                    <a:lnTo>
                      <a:pt x="166" y="127"/>
                    </a:lnTo>
                    <a:lnTo>
                      <a:pt x="190" y="93"/>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103" name="Freeform 52">
                <a:extLst>
                  <a:ext uri="{FF2B5EF4-FFF2-40B4-BE49-F238E27FC236}">
                    <a16:creationId xmlns:a16="http://schemas.microsoft.com/office/drawing/2014/main" id="{534FC7FC-7374-4DC7-BD5F-D014E6391B7E}"/>
                  </a:ext>
                </a:extLst>
              </p:cNvPr>
              <p:cNvSpPr>
                <a:spLocks/>
              </p:cNvSpPr>
              <p:nvPr/>
            </p:nvSpPr>
            <p:spPr bwMode="auto">
              <a:xfrm>
                <a:off x="21909849" y="5573715"/>
                <a:ext cx="319088" cy="522288"/>
              </a:xfrm>
              <a:custGeom>
                <a:avLst/>
                <a:gdLst>
                  <a:gd name="T0" fmla="*/ 11 w 41"/>
                  <a:gd name="T1" fmla="*/ 26 h 67"/>
                  <a:gd name="T2" fmla="*/ 6 w 41"/>
                  <a:gd name="T3" fmla="*/ 11 h 67"/>
                  <a:gd name="T4" fmla="*/ 8 w 41"/>
                  <a:gd name="T5" fmla="*/ 1 h 67"/>
                  <a:gd name="T6" fmla="*/ 4 w 41"/>
                  <a:gd name="T7" fmla="*/ 0 h 67"/>
                  <a:gd name="T8" fmla="*/ 0 w 41"/>
                  <a:gd name="T9" fmla="*/ 9 h 67"/>
                  <a:gd name="T10" fmla="*/ 21 w 41"/>
                  <a:gd name="T11" fmla="*/ 67 h 67"/>
                  <a:gd name="T12" fmla="*/ 41 w 41"/>
                  <a:gd name="T13" fmla="*/ 63 h 67"/>
                  <a:gd name="T14" fmla="*/ 37 w 41"/>
                  <a:gd name="T15" fmla="*/ 48 h 67"/>
                  <a:gd name="T16" fmla="*/ 11 w 41"/>
                  <a:gd name="T17" fmla="*/ 26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 h="67">
                    <a:moveTo>
                      <a:pt x="11" y="26"/>
                    </a:moveTo>
                    <a:cubicBezTo>
                      <a:pt x="10" y="26"/>
                      <a:pt x="6" y="11"/>
                      <a:pt x="6" y="11"/>
                    </a:cubicBezTo>
                    <a:cubicBezTo>
                      <a:pt x="8" y="1"/>
                      <a:pt x="8" y="1"/>
                      <a:pt x="8" y="1"/>
                    </a:cubicBezTo>
                    <a:cubicBezTo>
                      <a:pt x="4" y="0"/>
                      <a:pt x="4" y="0"/>
                      <a:pt x="4" y="0"/>
                    </a:cubicBezTo>
                    <a:cubicBezTo>
                      <a:pt x="0" y="9"/>
                      <a:pt x="0" y="9"/>
                      <a:pt x="0" y="9"/>
                    </a:cubicBezTo>
                    <a:cubicBezTo>
                      <a:pt x="21" y="67"/>
                      <a:pt x="21" y="67"/>
                      <a:pt x="21" y="67"/>
                    </a:cubicBezTo>
                    <a:cubicBezTo>
                      <a:pt x="41" y="63"/>
                      <a:pt x="41" y="63"/>
                      <a:pt x="41" y="63"/>
                    </a:cubicBezTo>
                    <a:cubicBezTo>
                      <a:pt x="37" y="48"/>
                      <a:pt x="37" y="48"/>
                      <a:pt x="37" y="48"/>
                    </a:cubicBezTo>
                    <a:cubicBezTo>
                      <a:pt x="37" y="48"/>
                      <a:pt x="12" y="26"/>
                      <a:pt x="11" y="26"/>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mn-lt"/>
                </a:endParaRPr>
              </a:p>
            </p:txBody>
          </p:sp>
          <p:sp>
            <p:nvSpPr>
              <p:cNvPr id="104" name="Freeform 53">
                <a:extLst>
                  <a:ext uri="{FF2B5EF4-FFF2-40B4-BE49-F238E27FC236}">
                    <a16:creationId xmlns:a16="http://schemas.microsoft.com/office/drawing/2014/main" id="{FFE55298-CB2D-4C7C-9C4F-6FD9EAC5B5C9}"/>
                  </a:ext>
                </a:extLst>
              </p:cNvPr>
              <p:cNvSpPr>
                <a:spLocks/>
              </p:cNvSpPr>
              <p:nvPr/>
            </p:nvSpPr>
            <p:spPr bwMode="auto">
              <a:xfrm>
                <a:off x="20862099" y="5643565"/>
                <a:ext cx="1366838" cy="1004888"/>
              </a:xfrm>
              <a:custGeom>
                <a:avLst/>
                <a:gdLst>
                  <a:gd name="T0" fmla="*/ 827 w 861"/>
                  <a:gd name="T1" fmla="*/ 525 h 633"/>
                  <a:gd name="T2" fmla="*/ 827 w 861"/>
                  <a:gd name="T3" fmla="*/ 456 h 633"/>
                  <a:gd name="T4" fmla="*/ 861 w 861"/>
                  <a:gd name="T5" fmla="*/ 300 h 633"/>
                  <a:gd name="T6" fmla="*/ 743 w 861"/>
                  <a:gd name="T7" fmla="*/ 314 h 633"/>
                  <a:gd name="T8" fmla="*/ 636 w 861"/>
                  <a:gd name="T9" fmla="*/ 0 h 633"/>
                  <a:gd name="T10" fmla="*/ 611 w 861"/>
                  <a:gd name="T11" fmla="*/ 0 h 633"/>
                  <a:gd name="T12" fmla="*/ 396 w 861"/>
                  <a:gd name="T13" fmla="*/ 59 h 633"/>
                  <a:gd name="T14" fmla="*/ 0 w 861"/>
                  <a:gd name="T15" fmla="*/ 148 h 633"/>
                  <a:gd name="T16" fmla="*/ 5 w 861"/>
                  <a:gd name="T17" fmla="*/ 236 h 633"/>
                  <a:gd name="T18" fmla="*/ 88 w 861"/>
                  <a:gd name="T19" fmla="*/ 152 h 633"/>
                  <a:gd name="T20" fmla="*/ 108 w 861"/>
                  <a:gd name="T21" fmla="*/ 133 h 633"/>
                  <a:gd name="T22" fmla="*/ 142 w 861"/>
                  <a:gd name="T23" fmla="*/ 148 h 633"/>
                  <a:gd name="T24" fmla="*/ 294 w 861"/>
                  <a:gd name="T25" fmla="*/ 99 h 633"/>
                  <a:gd name="T26" fmla="*/ 338 w 861"/>
                  <a:gd name="T27" fmla="*/ 162 h 633"/>
                  <a:gd name="T28" fmla="*/ 382 w 861"/>
                  <a:gd name="T29" fmla="*/ 177 h 633"/>
                  <a:gd name="T30" fmla="*/ 479 w 861"/>
                  <a:gd name="T31" fmla="*/ 260 h 633"/>
                  <a:gd name="T32" fmla="*/ 484 w 861"/>
                  <a:gd name="T33" fmla="*/ 363 h 633"/>
                  <a:gd name="T34" fmla="*/ 548 w 861"/>
                  <a:gd name="T35" fmla="*/ 358 h 633"/>
                  <a:gd name="T36" fmla="*/ 543 w 861"/>
                  <a:gd name="T37" fmla="*/ 427 h 633"/>
                  <a:gd name="T38" fmla="*/ 631 w 861"/>
                  <a:gd name="T39" fmla="*/ 486 h 633"/>
                  <a:gd name="T40" fmla="*/ 655 w 861"/>
                  <a:gd name="T41" fmla="*/ 447 h 633"/>
                  <a:gd name="T42" fmla="*/ 602 w 861"/>
                  <a:gd name="T43" fmla="*/ 407 h 633"/>
                  <a:gd name="T44" fmla="*/ 655 w 861"/>
                  <a:gd name="T45" fmla="*/ 393 h 633"/>
                  <a:gd name="T46" fmla="*/ 577 w 861"/>
                  <a:gd name="T47" fmla="*/ 265 h 633"/>
                  <a:gd name="T48" fmla="*/ 548 w 861"/>
                  <a:gd name="T49" fmla="*/ 148 h 633"/>
                  <a:gd name="T50" fmla="*/ 587 w 861"/>
                  <a:gd name="T51" fmla="*/ 79 h 633"/>
                  <a:gd name="T52" fmla="*/ 592 w 861"/>
                  <a:gd name="T53" fmla="*/ 74 h 633"/>
                  <a:gd name="T54" fmla="*/ 607 w 861"/>
                  <a:gd name="T55" fmla="*/ 143 h 633"/>
                  <a:gd name="T56" fmla="*/ 641 w 861"/>
                  <a:gd name="T57" fmla="*/ 221 h 633"/>
                  <a:gd name="T58" fmla="*/ 660 w 861"/>
                  <a:gd name="T59" fmla="*/ 349 h 633"/>
                  <a:gd name="T60" fmla="*/ 734 w 861"/>
                  <a:gd name="T61" fmla="*/ 349 h 633"/>
                  <a:gd name="T62" fmla="*/ 748 w 861"/>
                  <a:gd name="T63" fmla="*/ 407 h 633"/>
                  <a:gd name="T64" fmla="*/ 783 w 861"/>
                  <a:gd name="T65" fmla="*/ 412 h 633"/>
                  <a:gd name="T66" fmla="*/ 783 w 861"/>
                  <a:gd name="T67" fmla="*/ 466 h 633"/>
                  <a:gd name="T68" fmla="*/ 753 w 861"/>
                  <a:gd name="T69" fmla="*/ 505 h 633"/>
                  <a:gd name="T70" fmla="*/ 763 w 861"/>
                  <a:gd name="T71" fmla="*/ 613 h 633"/>
                  <a:gd name="T72" fmla="*/ 787 w 861"/>
                  <a:gd name="T73" fmla="*/ 633 h 633"/>
                  <a:gd name="T74" fmla="*/ 802 w 861"/>
                  <a:gd name="T75" fmla="*/ 535 h 633"/>
                  <a:gd name="T76" fmla="*/ 827 w 861"/>
                  <a:gd name="T77" fmla="*/ 525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861" h="633">
                    <a:moveTo>
                      <a:pt x="827" y="525"/>
                    </a:moveTo>
                    <a:lnTo>
                      <a:pt x="827" y="456"/>
                    </a:lnTo>
                    <a:lnTo>
                      <a:pt x="861" y="300"/>
                    </a:lnTo>
                    <a:lnTo>
                      <a:pt x="743" y="314"/>
                    </a:lnTo>
                    <a:lnTo>
                      <a:pt x="636" y="0"/>
                    </a:lnTo>
                    <a:lnTo>
                      <a:pt x="611" y="0"/>
                    </a:lnTo>
                    <a:lnTo>
                      <a:pt x="396" y="59"/>
                    </a:lnTo>
                    <a:lnTo>
                      <a:pt x="0" y="148"/>
                    </a:lnTo>
                    <a:lnTo>
                      <a:pt x="5" y="236"/>
                    </a:lnTo>
                    <a:lnTo>
                      <a:pt x="88" y="152"/>
                    </a:lnTo>
                    <a:lnTo>
                      <a:pt x="108" y="133"/>
                    </a:lnTo>
                    <a:lnTo>
                      <a:pt x="142" y="148"/>
                    </a:lnTo>
                    <a:lnTo>
                      <a:pt x="294" y="99"/>
                    </a:lnTo>
                    <a:lnTo>
                      <a:pt x="338" y="162"/>
                    </a:lnTo>
                    <a:lnTo>
                      <a:pt x="382" y="177"/>
                    </a:lnTo>
                    <a:lnTo>
                      <a:pt x="479" y="260"/>
                    </a:lnTo>
                    <a:lnTo>
                      <a:pt x="484" y="363"/>
                    </a:lnTo>
                    <a:lnTo>
                      <a:pt x="548" y="358"/>
                    </a:lnTo>
                    <a:lnTo>
                      <a:pt x="543" y="427"/>
                    </a:lnTo>
                    <a:lnTo>
                      <a:pt x="631" y="486"/>
                    </a:lnTo>
                    <a:lnTo>
                      <a:pt x="655" y="447"/>
                    </a:lnTo>
                    <a:lnTo>
                      <a:pt x="602" y="407"/>
                    </a:lnTo>
                    <a:lnTo>
                      <a:pt x="655" y="393"/>
                    </a:lnTo>
                    <a:lnTo>
                      <a:pt x="577" y="265"/>
                    </a:lnTo>
                    <a:lnTo>
                      <a:pt x="548" y="148"/>
                    </a:lnTo>
                    <a:lnTo>
                      <a:pt x="587" y="79"/>
                    </a:lnTo>
                    <a:lnTo>
                      <a:pt x="592" y="74"/>
                    </a:lnTo>
                    <a:lnTo>
                      <a:pt x="607" y="143"/>
                    </a:lnTo>
                    <a:lnTo>
                      <a:pt x="641" y="221"/>
                    </a:lnTo>
                    <a:lnTo>
                      <a:pt x="660" y="349"/>
                    </a:lnTo>
                    <a:lnTo>
                      <a:pt x="734" y="349"/>
                    </a:lnTo>
                    <a:lnTo>
                      <a:pt x="748" y="407"/>
                    </a:lnTo>
                    <a:lnTo>
                      <a:pt x="783" y="412"/>
                    </a:lnTo>
                    <a:lnTo>
                      <a:pt x="783" y="466"/>
                    </a:lnTo>
                    <a:lnTo>
                      <a:pt x="753" y="505"/>
                    </a:lnTo>
                    <a:lnTo>
                      <a:pt x="763" y="613"/>
                    </a:lnTo>
                    <a:lnTo>
                      <a:pt x="787" y="633"/>
                    </a:lnTo>
                    <a:lnTo>
                      <a:pt x="802" y="535"/>
                    </a:lnTo>
                    <a:lnTo>
                      <a:pt x="827" y="525"/>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mn-lt"/>
                </a:endParaRPr>
              </a:p>
            </p:txBody>
          </p:sp>
        </p:grpSp>
      </p:grpSp>
      <p:grpSp>
        <p:nvGrpSpPr>
          <p:cNvPr id="176" name="Group 175">
            <a:extLst>
              <a:ext uri="{FF2B5EF4-FFF2-40B4-BE49-F238E27FC236}">
                <a16:creationId xmlns:a16="http://schemas.microsoft.com/office/drawing/2014/main" id="{3C61DE5C-B79C-444A-89C5-1C662DC817E5}"/>
              </a:ext>
            </a:extLst>
          </p:cNvPr>
          <p:cNvGrpSpPr/>
          <p:nvPr/>
        </p:nvGrpSpPr>
        <p:grpSpPr>
          <a:xfrm>
            <a:off x="7970334" y="3094425"/>
            <a:ext cx="689728" cy="897075"/>
            <a:chOff x="5688159" y="2826026"/>
            <a:chExt cx="1617523" cy="2103784"/>
          </a:xfrm>
        </p:grpSpPr>
        <p:sp>
          <p:nvSpPr>
            <p:cNvPr id="177" name="Rectangle: Rounded Corners 176">
              <a:extLst>
                <a:ext uri="{FF2B5EF4-FFF2-40B4-BE49-F238E27FC236}">
                  <a16:creationId xmlns:a16="http://schemas.microsoft.com/office/drawing/2014/main" id="{2BE89FE8-A861-4EA6-9EDC-C3F3F7613A0F}"/>
                </a:ext>
              </a:extLst>
            </p:cNvPr>
            <p:cNvSpPr/>
            <p:nvPr/>
          </p:nvSpPr>
          <p:spPr bwMode="auto">
            <a:xfrm>
              <a:off x="5688159" y="2826026"/>
              <a:ext cx="1617523" cy="2103784"/>
            </a:xfrm>
            <a:prstGeom prst="roundRect">
              <a:avLst>
                <a:gd name="adj" fmla="val 16674"/>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grpSp>
          <p:nvGrpSpPr>
            <p:cNvPr id="178" name="Group">
              <a:extLst>
                <a:ext uri="{FF2B5EF4-FFF2-40B4-BE49-F238E27FC236}">
                  <a16:creationId xmlns:a16="http://schemas.microsoft.com/office/drawing/2014/main" id="{38E9F36E-892A-42BF-BF04-112444D56C44}"/>
                </a:ext>
              </a:extLst>
            </p:cNvPr>
            <p:cNvGrpSpPr/>
            <p:nvPr/>
          </p:nvGrpSpPr>
          <p:grpSpPr>
            <a:xfrm>
              <a:off x="5813808" y="2968979"/>
              <a:ext cx="1366225" cy="1817879"/>
              <a:chOff x="0" y="0"/>
              <a:chExt cx="677997" cy="902133"/>
            </a:xfrm>
            <a:solidFill>
              <a:schemeClr val="bg1"/>
            </a:solidFill>
          </p:grpSpPr>
          <p:sp>
            <p:nvSpPr>
              <p:cNvPr id="179" name="Shape">
                <a:extLst>
                  <a:ext uri="{FF2B5EF4-FFF2-40B4-BE49-F238E27FC236}">
                    <a16:creationId xmlns:a16="http://schemas.microsoft.com/office/drawing/2014/main" id="{CE29E0A0-FAA9-4AE2-AABB-16B0B8198C87}"/>
                  </a:ext>
                </a:extLst>
              </p:cNvPr>
              <p:cNvSpPr/>
              <p:nvPr/>
            </p:nvSpPr>
            <p:spPr>
              <a:xfrm>
                <a:off x="117966" y="625222"/>
                <a:ext cx="452000" cy="27941"/>
              </a:xfrm>
              <a:custGeom>
                <a:avLst/>
                <a:gdLst/>
                <a:ahLst/>
                <a:cxnLst>
                  <a:cxn ang="0">
                    <a:pos x="wd2" y="hd2"/>
                  </a:cxn>
                  <a:cxn ang="5400000">
                    <a:pos x="wd2" y="hd2"/>
                  </a:cxn>
                  <a:cxn ang="10800000">
                    <a:pos x="wd2" y="hd2"/>
                  </a:cxn>
                  <a:cxn ang="16200000">
                    <a:pos x="wd2" y="hd2"/>
                  </a:cxn>
                </a:cxnLst>
                <a:rect l="0" t="0" r="r" b="b"/>
                <a:pathLst>
                  <a:path w="21600" h="21600" extrusionOk="0">
                    <a:moveTo>
                      <a:pt x="635" y="0"/>
                    </a:moveTo>
                    <a:cubicBezTo>
                      <a:pt x="282" y="0"/>
                      <a:pt x="0" y="5684"/>
                      <a:pt x="0" y="11368"/>
                    </a:cubicBezTo>
                    <a:cubicBezTo>
                      <a:pt x="0" y="17053"/>
                      <a:pt x="282" y="21600"/>
                      <a:pt x="635" y="21600"/>
                    </a:cubicBezTo>
                    <a:cubicBezTo>
                      <a:pt x="20965" y="21600"/>
                      <a:pt x="20965" y="21600"/>
                      <a:pt x="20965" y="21600"/>
                    </a:cubicBezTo>
                    <a:cubicBezTo>
                      <a:pt x="21318" y="21600"/>
                      <a:pt x="21600" y="17053"/>
                      <a:pt x="21600" y="11368"/>
                    </a:cubicBezTo>
                    <a:cubicBezTo>
                      <a:pt x="21600" y="5684"/>
                      <a:pt x="21318" y="0"/>
                      <a:pt x="20965" y="0"/>
                    </a:cubicBezTo>
                    <a:lnTo>
                      <a:pt x="635" y="0"/>
                    </a:lnTo>
                    <a:close/>
                  </a:path>
                </a:pathLst>
              </a:custGeom>
              <a:grpFill/>
              <a:ln w="12700" cap="flat">
                <a:noFill/>
                <a:miter lim="400000"/>
              </a:ln>
              <a:effectLst/>
            </p:spPr>
            <p:txBody>
              <a:bodyPr wrap="square" lIns="45708" tIns="45708" rIns="45708" bIns="45708" numCol="1" anchor="t">
                <a:noAutofit/>
              </a:bodyPr>
              <a:lstStyle/>
              <a:p>
                <a:endParaRPr sz="900"/>
              </a:p>
            </p:txBody>
          </p:sp>
          <p:sp>
            <p:nvSpPr>
              <p:cNvPr id="180" name="Shape">
                <a:extLst>
                  <a:ext uri="{FF2B5EF4-FFF2-40B4-BE49-F238E27FC236}">
                    <a16:creationId xmlns:a16="http://schemas.microsoft.com/office/drawing/2014/main" id="{447F2A3C-580F-4A5E-A619-E4E76694F57D}"/>
                  </a:ext>
                </a:extLst>
              </p:cNvPr>
              <p:cNvSpPr/>
              <p:nvPr/>
            </p:nvSpPr>
            <p:spPr>
              <a:xfrm>
                <a:off x="117966" y="710282"/>
                <a:ext cx="452000" cy="27941"/>
              </a:xfrm>
              <a:custGeom>
                <a:avLst/>
                <a:gdLst/>
                <a:ahLst/>
                <a:cxnLst>
                  <a:cxn ang="0">
                    <a:pos x="wd2" y="hd2"/>
                  </a:cxn>
                  <a:cxn ang="5400000">
                    <a:pos x="wd2" y="hd2"/>
                  </a:cxn>
                  <a:cxn ang="10800000">
                    <a:pos x="wd2" y="hd2"/>
                  </a:cxn>
                  <a:cxn ang="16200000">
                    <a:pos x="wd2" y="hd2"/>
                  </a:cxn>
                </a:cxnLst>
                <a:rect l="0" t="0" r="r" b="b"/>
                <a:pathLst>
                  <a:path w="21600" h="21600" extrusionOk="0">
                    <a:moveTo>
                      <a:pt x="20965" y="0"/>
                    </a:moveTo>
                    <a:cubicBezTo>
                      <a:pt x="635" y="0"/>
                      <a:pt x="635" y="0"/>
                      <a:pt x="635" y="0"/>
                    </a:cubicBezTo>
                    <a:cubicBezTo>
                      <a:pt x="282" y="0"/>
                      <a:pt x="0" y="4547"/>
                      <a:pt x="0" y="10232"/>
                    </a:cubicBezTo>
                    <a:cubicBezTo>
                      <a:pt x="0" y="17053"/>
                      <a:pt x="282" y="21600"/>
                      <a:pt x="635" y="21600"/>
                    </a:cubicBezTo>
                    <a:cubicBezTo>
                      <a:pt x="20965" y="21600"/>
                      <a:pt x="20965" y="21600"/>
                      <a:pt x="20965" y="21600"/>
                    </a:cubicBezTo>
                    <a:cubicBezTo>
                      <a:pt x="21318" y="21600"/>
                      <a:pt x="21600" y="17053"/>
                      <a:pt x="21600" y="10232"/>
                    </a:cubicBezTo>
                    <a:cubicBezTo>
                      <a:pt x="21600" y="4547"/>
                      <a:pt x="21318" y="0"/>
                      <a:pt x="20965" y="0"/>
                    </a:cubicBezTo>
                    <a:close/>
                  </a:path>
                </a:pathLst>
              </a:custGeom>
              <a:grpFill/>
              <a:ln w="12700" cap="flat">
                <a:noFill/>
                <a:miter lim="400000"/>
              </a:ln>
              <a:effectLst/>
            </p:spPr>
            <p:txBody>
              <a:bodyPr wrap="square" lIns="45708" tIns="45708" rIns="45708" bIns="45708" numCol="1" anchor="t">
                <a:noAutofit/>
              </a:bodyPr>
              <a:lstStyle/>
              <a:p>
                <a:endParaRPr sz="900"/>
              </a:p>
            </p:txBody>
          </p:sp>
          <p:sp>
            <p:nvSpPr>
              <p:cNvPr id="181" name="Shape">
                <a:extLst>
                  <a:ext uri="{FF2B5EF4-FFF2-40B4-BE49-F238E27FC236}">
                    <a16:creationId xmlns:a16="http://schemas.microsoft.com/office/drawing/2014/main" id="{F51D3FE5-72C8-4BAB-91D6-C5465DFE5791}"/>
                  </a:ext>
                </a:extLst>
              </p:cNvPr>
              <p:cNvSpPr/>
              <p:nvPr/>
            </p:nvSpPr>
            <p:spPr>
              <a:xfrm>
                <a:off x="0" y="0"/>
                <a:ext cx="677998" cy="902135"/>
              </a:xfrm>
              <a:custGeom>
                <a:avLst/>
                <a:gdLst/>
                <a:ahLst/>
                <a:cxnLst>
                  <a:cxn ang="0">
                    <a:pos x="wd2" y="hd2"/>
                  </a:cxn>
                  <a:cxn ang="5400000">
                    <a:pos x="wd2" y="hd2"/>
                  </a:cxn>
                  <a:cxn ang="10800000">
                    <a:pos x="wd2" y="hd2"/>
                  </a:cxn>
                  <a:cxn ang="16200000">
                    <a:pos x="wd2" y="hd2"/>
                  </a:cxn>
                </a:cxnLst>
                <a:rect l="0" t="0" r="r" b="b"/>
                <a:pathLst>
                  <a:path w="21600" h="21600" extrusionOk="0">
                    <a:moveTo>
                      <a:pt x="16612" y="424"/>
                    </a:moveTo>
                    <a:cubicBezTo>
                      <a:pt x="16282" y="141"/>
                      <a:pt x="15812" y="0"/>
                      <a:pt x="15294" y="0"/>
                    </a:cubicBezTo>
                    <a:cubicBezTo>
                      <a:pt x="2682" y="0"/>
                      <a:pt x="2682" y="0"/>
                      <a:pt x="2682" y="0"/>
                    </a:cubicBezTo>
                    <a:cubicBezTo>
                      <a:pt x="1224" y="0"/>
                      <a:pt x="0" y="882"/>
                      <a:pt x="0" y="2012"/>
                    </a:cubicBezTo>
                    <a:cubicBezTo>
                      <a:pt x="0" y="19588"/>
                      <a:pt x="0" y="19588"/>
                      <a:pt x="0" y="19588"/>
                    </a:cubicBezTo>
                    <a:cubicBezTo>
                      <a:pt x="0" y="20718"/>
                      <a:pt x="1224" y="21600"/>
                      <a:pt x="2682" y="21600"/>
                    </a:cubicBezTo>
                    <a:cubicBezTo>
                      <a:pt x="18918" y="21600"/>
                      <a:pt x="18918" y="21600"/>
                      <a:pt x="18918" y="21600"/>
                    </a:cubicBezTo>
                    <a:cubicBezTo>
                      <a:pt x="20424" y="21600"/>
                      <a:pt x="21600" y="20718"/>
                      <a:pt x="21600" y="19588"/>
                    </a:cubicBezTo>
                    <a:cubicBezTo>
                      <a:pt x="21600" y="5400"/>
                      <a:pt x="21600" y="5400"/>
                      <a:pt x="21600" y="5400"/>
                    </a:cubicBezTo>
                    <a:cubicBezTo>
                      <a:pt x="21600" y="4871"/>
                      <a:pt x="21600" y="4482"/>
                      <a:pt x="16612" y="424"/>
                    </a:cubicBezTo>
                    <a:close/>
                    <a:moveTo>
                      <a:pt x="16188" y="2082"/>
                    </a:moveTo>
                    <a:cubicBezTo>
                      <a:pt x="17129" y="2824"/>
                      <a:pt x="18447" y="3988"/>
                      <a:pt x="19247" y="4729"/>
                    </a:cubicBezTo>
                    <a:cubicBezTo>
                      <a:pt x="16188" y="4729"/>
                      <a:pt x="16188" y="4729"/>
                      <a:pt x="16188" y="4729"/>
                    </a:cubicBezTo>
                    <a:lnTo>
                      <a:pt x="16188" y="2082"/>
                    </a:lnTo>
                    <a:close/>
                    <a:moveTo>
                      <a:pt x="19812" y="19588"/>
                    </a:moveTo>
                    <a:cubicBezTo>
                      <a:pt x="19812" y="19976"/>
                      <a:pt x="19388" y="20259"/>
                      <a:pt x="18918" y="20259"/>
                    </a:cubicBezTo>
                    <a:cubicBezTo>
                      <a:pt x="2682" y="20259"/>
                      <a:pt x="2682" y="20259"/>
                      <a:pt x="2682" y="20259"/>
                    </a:cubicBezTo>
                    <a:cubicBezTo>
                      <a:pt x="2212" y="20259"/>
                      <a:pt x="1788" y="19976"/>
                      <a:pt x="1788" y="19588"/>
                    </a:cubicBezTo>
                    <a:cubicBezTo>
                      <a:pt x="1788" y="2012"/>
                      <a:pt x="1788" y="2012"/>
                      <a:pt x="1788" y="2012"/>
                    </a:cubicBezTo>
                    <a:cubicBezTo>
                      <a:pt x="1788" y="1659"/>
                      <a:pt x="2212" y="1341"/>
                      <a:pt x="2682" y="1341"/>
                    </a:cubicBezTo>
                    <a:cubicBezTo>
                      <a:pt x="14400" y="1341"/>
                      <a:pt x="14400" y="1341"/>
                      <a:pt x="14400" y="1341"/>
                    </a:cubicBezTo>
                    <a:cubicBezTo>
                      <a:pt x="14400" y="6071"/>
                      <a:pt x="14400" y="6071"/>
                      <a:pt x="14400" y="6071"/>
                    </a:cubicBezTo>
                    <a:cubicBezTo>
                      <a:pt x="19812" y="6071"/>
                      <a:pt x="19812" y="6071"/>
                      <a:pt x="19812" y="6071"/>
                    </a:cubicBezTo>
                    <a:lnTo>
                      <a:pt x="19812" y="19588"/>
                    </a:lnTo>
                    <a:close/>
                  </a:path>
                </a:pathLst>
              </a:custGeom>
              <a:grpFill/>
              <a:ln w="12700" cap="flat">
                <a:noFill/>
                <a:miter lim="400000"/>
              </a:ln>
              <a:effectLst/>
            </p:spPr>
            <p:txBody>
              <a:bodyPr wrap="square" lIns="45708" tIns="45708" rIns="45708" bIns="45708" numCol="1" anchor="t">
                <a:noAutofit/>
              </a:bodyPr>
              <a:lstStyle/>
              <a:p>
                <a:endParaRPr sz="900"/>
              </a:p>
            </p:txBody>
          </p:sp>
          <p:sp>
            <p:nvSpPr>
              <p:cNvPr id="182" name="Shape">
                <a:extLst>
                  <a:ext uri="{FF2B5EF4-FFF2-40B4-BE49-F238E27FC236}">
                    <a16:creationId xmlns:a16="http://schemas.microsoft.com/office/drawing/2014/main" id="{28B2F9C9-F382-4FB8-9192-DC8185952CEC}"/>
                  </a:ext>
                </a:extLst>
              </p:cNvPr>
              <p:cNvSpPr/>
              <p:nvPr/>
            </p:nvSpPr>
            <p:spPr>
              <a:xfrm>
                <a:off x="111757" y="140318"/>
                <a:ext cx="283743" cy="57121"/>
              </a:xfrm>
              <a:custGeom>
                <a:avLst/>
                <a:gdLst/>
                <a:ahLst/>
                <a:cxnLst>
                  <a:cxn ang="0">
                    <a:pos x="wd2" y="hd2"/>
                  </a:cxn>
                  <a:cxn ang="5400000">
                    <a:pos x="wd2" y="hd2"/>
                  </a:cxn>
                  <a:cxn ang="10800000">
                    <a:pos x="wd2" y="hd2"/>
                  </a:cxn>
                  <a:cxn ang="16200000">
                    <a:pos x="wd2" y="hd2"/>
                  </a:cxn>
                </a:cxnLst>
                <a:rect l="0" t="0" r="r" b="b"/>
                <a:pathLst>
                  <a:path w="21600" h="21600" extrusionOk="0">
                    <a:moveTo>
                      <a:pt x="2137" y="21600"/>
                    </a:moveTo>
                    <a:cubicBezTo>
                      <a:pt x="19463" y="21600"/>
                      <a:pt x="19463" y="21600"/>
                      <a:pt x="19463" y="21600"/>
                    </a:cubicBezTo>
                    <a:cubicBezTo>
                      <a:pt x="20587" y="21600"/>
                      <a:pt x="21600" y="16615"/>
                      <a:pt x="21600" y="11077"/>
                    </a:cubicBezTo>
                    <a:cubicBezTo>
                      <a:pt x="21600" y="4985"/>
                      <a:pt x="20587" y="0"/>
                      <a:pt x="19463" y="0"/>
                    </a:cubicBezTo>
                    <a:cubicBezTo>
                      <a:pt x="2137" y="0"/>
                      <a:pt x="2137" y="0"/>
                      <a:pt x="2137" y="0"/>
                    </a:cubicBezTo>
                    <a:cubicBezTo>
                      <a:pt x="1012" y="0"/>
                      <a:pt x="0" y="4985"/>
                      <a:pt x="0" y="11077"/>
                    </a:cubicBezTo>
                    <a:cubicBezTo>
                      <a:pt x="0" y="16615"/>
                      <a:pt x="1012" y="21600"/>
                      <a:pt x="2137" y="21600"/>
                    </a:cubicBezTo>
                    <a:close/>
                  </a:path>
                </a:pathLst>
              </a:custGeom>
              <a:grpFill/>
              <a:ln w="12700" cap="flat">
                <a:noFill/>
                <a:miter lim="400000"/>
              </a:ln>
              <a:effectLst/>
            </p:spPr>
            <p:txBody>
              <a:bodyPr wrap="square" lIns="45708" tIns="45708" rIns="45708" bIns="45708" numCol="1" anchor="t">
                <a:noAutofit/>
              </a:bodyPr>
              <a:lstStyle/>
              <a:p>
                <a:endParaRPr sz="900"/>
              </a:p>
            </p:txBody>
          </p:sp>
          <p:sp>
            <p:nvSpPr>
              <p:cNvPr id="183" name="Shape">
                <a:extLst>
                  <a:ext uri="{FF2B5EF4-FFF2-40B4-BE49-F238E27FC236}">
                    <a16:creationId xmlns:a16="http://schemas.microsoft.com/office/drawing/2014/main" id="{073A984E-9618-410F-8079-DF93AEBB002D}"/>
                  </a:ext>
                </a:extLst>
              </p:cNvPr>
              <p:cNvSpPr/>
              <p:nvPr/>
            </p:nvSpPr>
            <p:spPr>
              <a:xfrm>
                <a:off x="111757" y="281257"/>
                <a:ext cx="283743" cy="28561"/>
              </a:xfrm>
              <a:custGeom>
                <a:avLst/>
                <a:gdLst/>
                <a:ahLst/>
                <a:cxnLst>
                  <a:cxn ang="0">
                    <a:pos x="wd2" y="hd2"/>
                  </a:cxn>
                  <a:cxn ang="5400000">
                    <a:pos x="wd2" y="hd2"/>
                  </a:cxn>
                  <a:cxn ang="10800000">
                    <a:pos x="wd2" y="hd2"/>
                  </a:cxn>
                  <a:cxn ang="16200000">
                    <a:pos x="wd2" y="hd2"/>
                  </a:cxn>
                </a:cxnLst>
                <a:rect l="0" t="0" r="r" b="b"/>
                <a:pathLst>
                  <a:path w="21600" h="21600" extrusionOk="0">
                    <a:moveTo>
                      <a:pt x="1125" y="21600"/>
                    </a:moveTo>
                    <a:cubicBezTo>
                      <a:pt x="20475" y="21600"/>
                      <a:pt x="20475" y="21600"/>
                      <a:pt x="20475" y="21600"/>
                    </a:cubicBezTo>
                    <a:cubicBezTo>
                      <a:pt x="21150" y="21600"/>
                      <a:pt x="21600" y="17053"/>
                      <a:pt x="21600" y="11368"/>
                    </a:cubicBezTo>
                    <a:cubicBezTo>
                      <a:pt x="21600" y="4547"/>
                      <a:pt x="21150" y="0"/>
                      <a:pt x="20475" y="0"/>
                    </a:cubicBezTo>
                    <a:cubicBezTo>
                      <a:pt x="1125" y="0"/>
                      <a:pt x="1125" y="0"/>
                      <a:pt x="1125" y="0"/>
                    </a:cubicBezTo>
                    <a:cubicBezTo>
                      <a:pt x="562" y="0"/>
                      <a:pt x="0" y="4547"/>
                      <a:pt x="0" y="11368"/>
                    </a:cubicBezTo>
                    <a:cubicBezTo>
                      <a:pt x="0" y="17053"/>
                      <a:pt x="562" y="21600"/>
                      <a:pt x="1125" y="21600"/>
                    </a:cubicBezTo>
                    <a:close/>
                  </a:path>
                </a:pathLst>
              </a:custGeom>
              <a:grpFill/>
              <a:ln w="12700" cap="flat">
                <a:noFill/>
                <a:miter lim="400000"/>
              </a:ln>
              <a:effectLst/>
            </p:spPr>
            <p:txBody>
              <a:bodyPr wrap="square" lIns="45708" tIns="45708" rIns="45708" bIns="45708" numCol="1" anchor="t">
                <a:noAutofit/>
              </a:bodyPr>
              <a:lstStyle/>
              <a:p>
                <a:endParaRPr sz="900"/>
              </a:p>
            </p:txBody>
          </p:sp>
          <p:sp>
            <p:nvSpPr>
              <p:cNvPr id="184" name="Shape">
                <a:extLst>
                  <a:ext uri="{FF2B5EF4-FFF2-40B4-BE49-F238E27FC236}">
                    <a16:creationId xmlns:a16="http://schemas.microsoft.com/office/drawing/2014/main" id="{131C7204-67A7-4A29-AFBC-D91B78766D95}"/>
                  </a:ext>
                </a:extLst>
              </p:cNvPr>
              <p:cNvSpPr/>
              <p:nvPr/>
            </p:nvSpPr>
            <p:spPr>
              <a:xfrm>
                <a:off x="111757" y="366938"/>
                <a:ext cx="453863" cy="27940"/>
              </a:xfrm>
              <a:custGeom>
                <a:avLst/>
                <a:gdLst/>
                <a:ahLst/>
                <a:cxnLst>
                  <a:cxn ang="0">
                    <a:pos x="wd2" y="hd2"/>
                  </a:cxn>
                  <a:cxn ang="5400000">
                    <a:pos x="wd2" y="hd2"/>
                  </a:cxn>
                  <a:cxn ang="10800000">
                    <a:pos x="wd2" y="hd2"/>
                  </a:cxn>
                  <a:cxn ang="16200000">
                    <a:pos x="wd2" y="hd2"/>
                  </a:cxn>
                </a:cxnLst>
                <a:rect l="0" t="0" r="r" b="b"/>
                <a:pathLst>
                  <a:path w="21600" h="21600" extrusionOk="0">
                    <a:moveTo>
                      <a:pt x="0" y="10232"/>
                    </a:moveTo>
                    <a:cubicBezTo>
                      <a:pt x="0" y="15916"/>
                      <a:pt x="352" y="21600"/>
                      <a:pt x="704" y="21600"/>
                    </a:cubicBezTo>
                    <a:cubicBezTo>
                      <a:pt x="20896" y="21600"/>
                      <a:pt x="20896" y="21600"/>
                      <a:pt x="20896" y="21600"/>
                    </a:cubicBezTo>
                    <a:cubicBezTo>
                      <a:pt x="21248" y="21600"/>
                      <a:pt x="21600" y="15916"/>
                      <a:pt x="21600" y="10232"/>
                    </a:cubicBezTo>
                    <a:cubicBezTo>
                      <a:pt x="21600" y="4547"/>
                      <a:pt x="21248" y="0"/>
                      <a:pt x="20896" y="0"/>
                    </a:cubicBezTo>
                    <a:cubicBezTo>
                      <a:pt x="704" y="0"/>
                      <a:pt x="704" y="0"/>
                      <a:pt x="704" y="0"/>
                    </a:cubicBezTo>
                    <a:cubicBezTo>
                      <a:pt x="352" y="0"/>
                      <a:pt x="0" y="4547"/>
                      <a:pt x="0" y="10232"/>
                    </a:cubicBezTo>
                    <a:close/>
                  </a:path>
                </a:pathLst>
              </a:custGeom>
              <a:grpFill/>
              <a:ln w="12700" cap="flat">
                <a:noFill/>
                <a:miter lim="400000"/>
              </a:ln>
              <a:effectLst/>
            </p:spPr>
            <p:txBody>
              <a:bodyPr wrap="square" lIns="45708" tIns="45708" rIns="45708" bIns="45708" numCol="1" anchor="t">
                <a:noAutofit/>
              </a:bodyPr>
              <a:lstStyle/>
              <a:p>
                <a:endParaRPr sz="900"/>
              </a:p>
            </p:txBody>
          </p:sp>
          <p:sp>
            <p:nvSpPr>
              <p:cNvPr id="185" name="Shape">
                <a:extLst>
                  <a:ext uri="{FF2B5EF4-FFF2-40B4-BE49-F238E27FC236}">
                    <a16:creationId xmlns:a16="http://schemas.microsoft.com/office/drawing/2014/main" id="{9879DF4F-6408-4A25-950C-4243A3DAC6CB}"/>
                  </a:ext>
                </a:extLst>
              </p:cNvPr>
              <p:cNvSpPr/>
              <p:nvPr/>
            </p:nvSpPr>
            <p:spPr>
              <a:xfrm>
                <a:off x="111757" y="535195"/>
                <a:ext cx="453863" cy="29183"/>
              </a:xfrm>
              <a:custGeom>
                <a:avLst/>
                <a:gdLst/>
                <a:ahLst/>
                <a:cxnLst>
                  <a:cxn ang="0">
                    <a:pos x="wd2" y="hd2"/>
                  </a:cxn>
                  <a:cxn ang="5400000">
                    <a:pos x="wd2" y="hd2"/>
                  </a:cxn>
                  <a:cxn ang="10800000">
                    <a:pos x="wd2" y="hd2"/>
                  </a:cxn>
                  <a:cxn ang="16200000">
                    <a:pos x="wd2" y="hd2"/>
                  </a:cxn>
                </a:cxnLst>
                <a:rect l="0" t="0" r="r" b="b"/>
                <a:pathLst>
                  <a:path w="21600" h="21600" extrusionOk="0">
                    <a:moveTo>
                      <a:pt x="20896" y="21600"/>
                    </a:moveTo>
                    <a:cubicBezTo>
                      <a:pt x="21248" y="21600"/>
                      <a:pt x="21600" y="16200"/>
                      <a:pt x="21600" y="10800"/>
                    </a:cubicBezTo>
                    <a:cubicBezTo>
                      <a:pt x="21600" y="5400"/>
                      <a:pt x="21248" y="0"/>
                      <a:pt x="20896" y="0"/>
                    </a:cubicBezTo>
                    <a:cubicBezTo>
                      <a:pt x="704" y="0"/>
                      <a:pt x="704" y="0"/>
                      <a:pt x="704" y="0"/>
                    </a:cubicBezTo>
                    <a:cubicBezTo>
                      <a:pt x="352" y="0"/>
                      <a:pt x="0" y="5400"/>
                      <a:pt x="0" y="10800"/>
                    </a:cubicBezTo>
                    <a:cubicBezTo>
                      <a:pt x="0" y="16200"/>
                      <a:pt x="352" y="21600"/>
                      <a:pt x="704" y="21600"/>
                    </a:cubicBezTo>
                    <a:lnTo>
                      <a:pt x="20896" y="21600"/>
                    </a:lnTo>
                    <a:close/>
                  </a:path>
                </a:pathLst>
              </a:custGeom>
              <a:grpFill/>
              <a:ln w="12700" cap="flat">
                <a:noFill/>
                <a:miter lim="400000"/>
              </a:ln>
              <a:effectLst/>
            </p:spPr>
            <p:txBody>
              <a:bodyPr wrap="square" lIns="45708" tIns="45708" rIns="45708" bIns="45708" numCol="1" anchor="t">
                <a:noAutofit/>
              </a:bodyPr>
              <a:lstStyle/>
              <a:p>
                <a:endParaRPr sz="900"/>
              </a:p>
            </p:txBody>
          </p:sp>
          <p:sp>
            <p:nvSpPr>
              <p:cNvPr id="186" name="Shape">
                <a:extLst>
                  <a:ext uri="{FF2B5EF4-FFF2-40B4-BE49-F238E27FC236}">
                    <a16:creationId xmlns:a16="http://schemas.microsoft.com/office/drawing/2014/main" id="{EF70B096-1141-4A9B-BA14-A8CD2E971248}"/>
                  </a:ext>
                </a:extLst>
              </p:cNvPr>
              <p:cNvSpPr/>
              <p:nvPr/>
            </p:nvSpPr>
            <p:spPr>
              <a:xfrm>
                <a:off x="111757" y="450756"/>
                <a:ext cx="425923" cy="28561"/>
              </a:xfrm>
              <a:custGeom>
                <a:avLst/>
                <a:gdLst/>
                <a:ahLst/>
                <a:cxnLst>
                  <a:cxn ang="0">
                    <a:pos x="wd2" y="hd2"/>
                  </a:cxn>
                  <a:cxn ang="5400000">
                    <a:pos x="wd2" y="hd2"/>
                  </a:cxn>
                  <a:cxn ang="10800000">
                    <a:pos x="wd2" y="hd2"/>
                  </a:cxn>
                  <a:cxn ang="16200000">
                    <a:pos x="wd2" y="hd2"/>
                  </a:cxn>
                </a:cxnLst>
                <a:rect l="0" t="0" r="r" b="b"/>
                <a:pathLst>
                  <a:path w="21600" h="21600" extrusionOk="0">
                    <a:moveTo>
                      <a:pt x="750" y="21600"/>
                    </a:moveTo>
                    <a:cubicBezTo>
                      <a:pt x="20850" y="21600"/>
                      <a:pt x="20850" y="21600"/>
                      <a:pt x="20850" y="21600"/>
                    </a:cubicBezTo>
                    <a:cubicBezTo>
                      <a:pt x="21225" y="21600"/>
                      <a:pt x="21600" y="17053"/>
                      <a:pt x="21600" y="11368"/>
                    </a:cubicBezTo>
                    <a:cubicBezTo>
                      <a:pt x="21600" y="4547"/>
                      <a:pt x="21225" y="0"/>
                      <a:pt x="20850" y="0"/>
                    </a:cubicBezTo>
                    <a:cubicBezTo>
                      <a:pt x="750" y="0"/>
                      <a:pt x="750" y="0"/>
                      <a:pt x="750" y="0"/>
                    </a:cubicBezTo>
                    <a:cubicBezTo>
                      <a:pt x="375" y="0"/>
                      <a:pt x="0" y="4547"/>
                      <a:pt x="0" y="11368"/>
                    </a:cubicBezTo>
                    <a:cubicBezTo>
                      <a:pt x="0" y="17053"/>
                      <a:pt x="375" y="21600"/>
                      <a:pt x="750" y="21600"/>
                    </a:cubicBezTo>
                    <a:close/>
                  </a:path>
                </a:pathLst>
              </a:custGeom>
              <a:grpFill/>
              <a:ln w="12700" cap="flat">
                <a:noFill/>
                <a:miter lim="400000"/>
              </a:ln>
              <a:effectLst/>
            </p:spPr>
            <p:txBody>
              <a:bodyPr wrap="square" lIns="45708" tIns="45708" rIns="45708" bIns="45708" numCol="1" anchor="t">
                <a:noAutofit/>
              </a:bodyPr>
              <a:lstStyle/>
              <a:p>
                <a:endParaRPr sz="900"/>
              </a:p>
            </p:txBody>
          </p:sp>
        </p:grpSp>
      </p:grpSp>
      <p:grpSp>
        <p:nvGrpSpPr>
          <p:cNvPr id="187" name="Group 186">
            <a:extLst>
              <a:ext uri="{FF2B5EF4-FFF2-40B4-BE49-F238E27FC236}">
                <a16:creationId xmlns:a16="http://schemas.microsoft.com/office/drawing/2014/main" id="{4FE80EAB-4134-4BD6-9EA7-6038ABF135CF}"/>
              </a:ext>
            </a:extLst>
          </p:cNvPr>
          <p:cNvGrpSpPr/>
          <p:nvPr/>
        </p:nvGrpSpPr>
        <p:grpSpPr>
          <a:xfrm>
            <a:off x="7799123" y="3663857"/>
            <a:ext cx="689728" cy="897075"/>
            <a:chOff x="5688159" y="2826026"/>
            <a:chExt cx="1617523" cy="2103784"/>
          </a:xfrm>
        </p:grpSpPr>
        <p:sp>
          <p:nvSpPr>
            <p:cNvPr id="188" name="Rectangle: Rounded Corners 187">
              <a:extLst>
                <a:ext uri="{FF2B5EF4-FFF2-40B4-BE49-F238E27FC236}">
                  <a16:creationId xmlns:a16="http://schemas.microsoft.com/office/drawing/2014/main" id="{B24A1A88-193C-4791-857F-16E699B1AC03}"/>
                </a:ext>
              </a:extLst>
            </p:cNvPr>
            <p:cNvSpPr/>
            <p:nvPr/>
          </p:nvSpPr>
          <p:spPr bwMode="auto">
            <a:xfrm>
              <a:off x="5688159" y="2826026"/>
              <a:ext cx="1617523" cy="2103784"/>
            </a:xfrm>
            <a:prstGeom prst="roundRect">
              <a:avLst>
                <a:gd name="adj" fmla="val 16674"/>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grpSp>
          <p:nvGrpSpPr>
            <p:cNvPr id="189" name="Group">
              <a:extLst>
                <a:ext uri="{FF2B5EF4-FFF2-40B4-BE49-F238E27FC236}">
                  <a16:creationId xmlns:a16="http://schemas.microsoft.com/office/drawing/2014/main" id="{07D87B3B-188A-4E2F-82A1-657B398F6BF8}"/>
                </a:ext>
              </a:extLst>
            </p:cNvPr>
            <p:cNvGrpSpPr/>
            <p:nvPr/>
          </p:nvGrpSpPr>
          <p:grpSpPr>
            <a:xfrm>
              <a:off x="5813808" y="2968979"/>
              <a:ext cx="1366225" cy="1817879"/>
              <a:chOff x="0" y="0"/>
              <a:chExt cx="677997" cy="902133"/>
            </a:xfrm>
            <a:solidFill>
              <a:schemeClr val="bg1"/>
            </a:solidFill>
          </p:grpSpPr>
          <p:sp>
            <p:nvSpPr>
              <p:cNvPr id="190" name="Shape">
                <a:extLst>
                  <a:ext uri="{FF2B5EF4-FFF2-40B4-BE49-F238E27FC236}">
                    <a16:creationId xmlns:a16="http://schemas.microsoft.com/office/drawing/2014/main" id="{36CCC3EA-4120-40AA-8B78-4D02F24791D2}"/>
                  </a:ext>
                </a:extLst>
              </p:cNvPr>
              <p:cNvSpPr/>
              <p:nvPr/>
            </p:nvSpPr>
            <p:spPr>
              <a:xfrm>
                <a:off x="117966" y="625222"/>
                <a:ext cx="452000" cy="27941"/>
              </a:xfrm>
              <a:custGeom>
                <a:avLst/>
                <a:gdLst/>
                <a:ahLst/>
                <a:cxnLst>
                  <a:cxn ang="0">
                    <a:pos x="wd2" y="hd2"/>
                  </a:cxn>
                  <a:cxn ang="5400000">
                    <a:pos x="wd2" y="hd2"/>
                  </a:cxn>
                  <a:cxn ang="10800000">
                    <a:pos x="wd2" y="hd2"/>
                  </a:cxn>
                  <a:cxn ang="16200000">
                    <a:pos x="wd2" y="hd2"/>
                  </a:cxn>
                </a:cxnLst>
                <a:rect l="0" t="0" r="r" b="b"/>
                <a:pathLst>
                  <a:path w="21600" h="21600" extrusionOk="0">
                    <a:moveTo>
                      <a:pt x="635" y="0"/>
                    </a:moveTo>
                    <a:cubicBezTo>
                      <a:pt x="282" y="0"/>
                      <a:pt x="0" y="5684"/>
                      <a:pt x="0" y="11368"/>
                    </a:cubicBezTo>
                    <a:cubicBezTo>
                      <a:pt x="0" y="17053"/>
                      <a:pt x="282" y="21600"/>
                      <a:pt x="635" y="21600"/>
                    </a:cubicBezTo>
                    <a:cubicBezTo>
                      <a:pt x="20965" y="21600"/>
                      <a:pt x="20965" y="21600"/>
                      <a:pt x="20965" y="21600"/>
                    </a:cubicBezTo>
                    <a:cubicBezTo>
                      <a:pt x="21318" y="21600"/>
                      <a:pt x="21600" y="17053"/>
                      <a:pt x="21600" y="11368"/>
                    </a:cubicBezTo>
                    <a:cubicBezTo>
                      <a:pt x="21600" y="5684"/>
                      <a:pt x="21318" y="0"/>
                      <a:pt x="20965" y="0"/>
                    </a:cubicBezTo>
                    <a:lnTo>
                      <a:pt x="635" y="0"/>
                    </a:lnTo>
                    <a:close/>
                  </a:path>
                </a:pathLst>
              </a:custGeom>
              <a:grpFill/>
              <a:ln w="12700" cap="flat">
                <a:noFill/>
                <a:miter lim="400000"/>
              </a:ln>
              <a:effectLst/>
            </p:spPr>
            <p:txBody>
              <a:bodyPr wrap="square" lIns="45708" tIns="45708" rIns="45708" bIns="45708" numCol="1" anchor="t">
                <a:noAutofit/>
              </a:bodyPr>
              <a:lstStyle/>
              <a:p>
                <a:endParaRPr sz="900"/>
              </a:p>
            </p:txBody>
          </p:sp>
          <p:sp>
            <p:nvSpPr>
              <p:cNvPr id="191" name="Shape">
                <a:extLst>
                  <a:ext uri="{FF2B5EF4-FFF2-40B4-BE49-F238E27FC236}">
                    <a16:creationId xmlns:a16="http://schemas.microsoft.com/office/drawing/2014/main" id="{CEC2E339-FB66-4A20-B5F2-500933D4146D}"/>
                  </a:ext>
                </a:extLst>
              </p:cNvPr>
              <p:cNvSpPr/>
              <p:nvPr/>
            </p:nvSpPr>
            <p:spPr>
              <a:xfrm>
                <a:off x="117966" y="710282"/>
                <a:ext cx="452000" cy="27941"/>
              </a:xfrm>
              <a:custGeom>
                <a:avLst/>
                <a:gdLst/>
                <a:ahLst/>
                <a:cxnLst>
                  <a:cxn ang="0">
                    <a:pos x="wd2" y="hd2"/>
                  </a:cxn>
                  <a:cxn ang="5400000">
                    <a:pos x="wd2" y="hd2"/>
                  </a:cxn>
                  <a:cxn ang="10800000">
                    <a:pos x="wd2" y="hd2"/>
                  </a:cxn>
                  <a:cxn ang="16200000">
                    <a:pos x="wd2" y="hd2"/>
                  </a:cxn>
                </a:cxnLst>
                <a:rect l="0" t="0" r="r" b="b"/>
                <a:pathLst>
                  <a:path w="21600" h="21600" extrusionOk="0">
                    <a:moveTo>
                      <a:pt x="20965" y="0"/>
                    </a:moveTo>
                    <a:cubicBezTo>
                      <a:pt x="635" y="0"/>
                      <a:pt x="635" y="0"/>
                      <a:pt x="635" y="0"/>
                    </a:cubicBezTo>
                    <a:cubicBezTo>
                      <a:pt x="282" y="0"/>
                      <a:pt x="0" y="4547"/>
                      <a:pt x="0" y="10232"/>
                    </a:cubicBezTo>
                    <a:cubicBezTo>
                      <a:pt x="0" y="17053"/>
                      <a:pt x="282" y="21600"/>
                      <a:pt x="635" y="21600"/>
                    </a:cubicBezTo>
                    <a:cubicBezTo>
                      <a:pt x="20965" y="21600"/>
                      <a:pt x="20965" y="21600"/>
                      <a:pt x="20965" y="21600"/>
                    </a:cubicBezTo>
                    <a:cubicBezTo>
                      <a:pt x="21318" y="21600"/>
                      <a:pt x="21600" y="17053"/>
                      <a:pt x="21600" y="10232"/>
                    </a:cubicBezTo>
                    <a:cubicBezTo>
                      <a:pt x="21600" y="4547"/>
                      <a:pt x="21318" y="0"/>
                      <a:pt x="20965" y="0"/>
                    </a:cubicBezTo>
                    <a:close/>
                  </a:path>
                </a:pathLst>
              </a:custGeom>
              <a:grpFill/>
              <a:ln w="12700" cap="flat">
                <a:noFill/>
                <a:miter lim="400000"/>
              </a:ln>
              <a:effectLst/>
            </p:spPr>
            <p:txBody>
              <a:bodyPr wrap="square" lIns="45708" tIns="45708" rIns="45708" bIns="45708" numCol="1" anchor="t">
                <a:noAutofit/>
              </a:bodyPr>
              <a:lstStyle/>
              <a:p>
                <a:endParaRPr sz="900"/>
              </a:p>
            </p:txBody>
          </p:sp>
          <p:sp>
            <p:nvSpPr>
              <p:cNvPr id="192" name="Shape">
                <a:extLst>
                  <a:ext uri="{FF2B5EF4-FFF2-40B4-BE49-F238E27FC236}">
                    <a16:creationId xmlns:a16="http://schemas.microsoft.com/office/drawing/2014/main" id="{503881FA-F314-493C-849F-5F804EF53530}"/>
                  </a:ext>
                </a:extLst>
              </p:cNvPr>
              <p:cNvSpPr/>
              <p:nvPr/>
            </p:nvSpPr>
            <p:spPr>
              <a:xfrm>
                <a:off x="0" y="0"/>
                <a:ext cx="677998" cy="902135"/>
              </a:xfrm>
              <a:custGeom>
                <a:avLst/>
                <a:gdLst/>
                <a:ahLst/>
                <a:cxnLst>
                  <a:cxn ang="0">
                    <a:pos x="wd2" y="hd2"/>
                  </a:cxn>
                  <a:cxn ang="5400000">
                    <a:pos x="wd2" y="hd2"/>
                  </a:cxn>
                  <a:cxn ang="10800000">
                    <a:pos x="wd2" y="hd2"/>
                  </a:cxn>
                  <a:cxn ang="16200000">
                    <a:pos x="wd2" y="hd2"/>
                  </a:cxn>
                </a:cxnLst>
                <a:rect l="0" t="0" r="r" b="b"/>
                <a:pathLst>
                  <a:path w="21600" h="21600" extrusionOk="0">
                    <a:moveTo>
                      <a:pt x="16612" y="424"/>
                    </a:moveTo>
                    <a:cubicBezTo>
                      <a:pt x="16282" y="141"/>
                      <a:pt x="15812" y="0"/>
                      <a:pt x="15294" y="0"/>
                    </a:cubicBezTo>
                    <a:cubicBezTo>
                      <a:pt x="2682" y="0"/>
                      <a:pt x="2682" y="0"/>
                      <a:pt x="2682" y="0"/>
                    </a:cubicBezTo>
                    <a:cubicBezTo>
                      <a:pt x="1224" y="0"/>
                      <a:pt x="0" y="882"/>
                      <a:pt x="0" y="2012"/>
                    </a:cubicBezTo>
                    <a:cubicBezTo>
                      <a:pt x="0" y="19588"/>
                      <a:pt x="0" y="19588"/>
                      <a:pt x="0" y="19588"/>
                    </a:cubicBezTo>
                    <a:cubicBezTo>
                      <a:pt x="0" y="20718"/>
                      <a:pt x="1224" y="21600"/>
                      <a:pt x="2682" y="21600"/>
                    </a:cubicBezTo>
                    <a:cubicBezTo>
                      <a:pt x="18918" y="21600"/>
                      <a:pt x="18918" y="21600"/>
                      <a:pt x="18918" y="21600"/>
                    </a:cubicBezTo>
                    <a:cubicBezTo>
                      <a:pt x="20424" y="21600"/>
                      <a:pt x="21600" y="20718"/>
                      <a:pt x="21600" y="19588"/>
                    </a:cubicBezTo>
                    <a:cubicBezTo>
                      <a:pt x="21600" y="5400"/>
                      <a:pt x="21600" y="5400"/>
                      <a:pt x="21600" y="5400"/>
                    </a:cubicBezTo>
                    <a:cubicBezTo>
                      <a:pt x="21600" y="4871"/>
                      <a:pt x="21600" y="4482"/>
                      <a:pt x="16612" y="424"/>
                    </a:cubicBezTo>
                    <a:close/>
                    <a:moveTo>
                      <a:pt x="16188" y="2082"/>
                    </a:moveTo>
                    <a:cubicBezTo>
                      <a:pt x="17129" y="2824"/>
                      <a:pt x="18447" y="3988"/>
                      <a:pt x="19247" y="4729"/>
                    </a:cubicBezTo>
                    <a:cubicBezTo>
                      <a:pt x="16188" y="4729"/>
                      <a:pt x="16188" y="4729"/>
                      <a:pt x="16188" y="4729"/>
                    </a:cubicBezTo>
                    <a:lnTo>
                      <a:pt x="16188" y="2082"/>
                    </a:lnTo>
                    <a:close/>
                    <a:moveTo>
                      <a:pt x="19812" y="19588"/>
                    </a:moveTo>
                    <a:cubicBezTo>
                      <a:pt x="19812" y="19976"/>
                      <a:pt x="19388" y="20259"/>
                      <a:pt x="18918" y="20259"/>
                    </a:cubicBezTo>
                    <a:cubicBezTo>
                      <a:pt x="2682" y="20259"/>
                      <a:pt x="2682" y="20259"/>
                      <a:pt x="2682" y="20259"/>
                    </a:cubicBezTo>
                    <a:cubicBezTo>
                      <a:pt x="2212" y="20259"/>
                      <a:pt x="1788" y="19976"/>
                      <a:pt x="1788" y="19588"/>
                    </a:cubicBezTo>
                    <a:cubicBezTo>
                      <a:pt x="1788" y="2012"/>
                      <a:pt x="1788" y="2012"/>
                      <a:pt x="1788" y="2012"/>
                    </a:cubicBezTo>
                    <a:cubicBezTo>
                      <a:pt x="1788" y="1659"/>
                      <a:pt x="2212" y="1341"/>
                      <a:pt x="2682" y="1341"/>
                    </a:cubicBezTo>
                    <a:cubicBezTo>
                      <a:pt x="14400" y="1341"/>
                      <a:pt x="14400" y="1341"/>
                      <a:pt x="14400" y="1341"/>
                    </a:cubicBezTo>
                    <a:cubicBezTo>
                      <a:pt x="14400" y="6071"/>
                      <a:pt x="14400" y="6071"/>
                      <a:pt x="14400" y="6071"/>
                    </a:cubicBezTo>
                    <a:cubicBezTo>
                      <a:pt x="19812" y="6071"/>
                      <a:pt x="19812" y="6071"/>
                      <a:pt x="19812" y="6071"/>
                    </a:cubicBezTo>
                    <a:lnTo>
                      <a:pt x="19812" y="19588"/>
                    </a:lnTo>
                    <a:close/>
                  </a:path>
                </a:pathLst>
              </a:custGeom>
              <a:grpFill/>
              <a:ln w="12700" cap="flat">
                <a:noFill/>
                <a:miter lim="400000"/>
              </a:ln>
              <a:effectLst/>
            </p:spPr>
            <p:txBody>
              <a:bodyPr wrap="square" lIns="45708" tIns="45708" rIns="45708" bIns="45708" numCol="1" anchor="t">
                <a:noAutofit/>
              </a:bodyPr>
              <a:lstStyle/>
              <a:p>
                <a:endParaRPr sz="900"/>
              </a:p>
            </p:txBody>
          </p:sp>
          <p:sp>
            <p:nvSpPr>
              <p:cNvPr id="193" name="Shape">
                <a:extLst>
                  <a:ext uri="{FF2B5EF4-FFF2-40B4-BE49-F238E27FC236}">
                    <a16:creationId xmlns:a16="http://schemas.microsoft.com/office/drawing/2014/main" id="{D600B550-F7F0-4141-8E6A-5C3CF66BA2EB}"/>
                  </a:ext>
                </a:extLst>
              </p:cNvPr>
              <p:cNvSpPr/>
              <p:nvPr/>
            </p:nvSpPr>
            <p:spPr>
              <a:xfrm>
                <a:off x="111757" y="140318"/>
                <a:ext cx="283743" cy="57121"/>
              </a:xfrm>
              <a:custGeom>
                <a:avLst/>
                <a:gdLst/>
                <a:ahLst/>
                <a:cxnLst>
                  <a:cxn ang="0">
                    <a:pos x="wd2" y="hd2"/>
                  </a:cxn>
                  <a:cxn ang="5400000">
                    <a:pos x="wd2" y="hd2"/>
                  </a:cxn>
                  <a:cxn ang="10800000">
                    <a:pos x="wd2" y="hd2"/>
                  </a:cxn>
                  <a:cxn ang="16200000">
                    <a:pos x="wd2" y="hd2"/>
                  </a:cxn>
                </a:cxnLst>
                <a:rect l="0" t="0" r="r" b="b"/>
                <a:pathLst>
                  <a:path w="21600" h="21600" extrusionOk="0">
                    <a:moveTo>
                      <a:pt x="2137" y="21600"/>
                    </a:moveTo>
                    <a:cubicBezTo>
                      <a:pt x="19463" y="21600"/>
                      <a:pt x="19463" y="21600"/>
                      <a:pt x="19463" y="21600"/>
                    </a:cubicBezTo>
                    <a:cubicBezTo>
                      <a:pt x="20587" y="21600"/>
                      <a:pt x="21600" y="16615"/>
                      <a:pt x="21600" y="11077"/>
                    </a:cubicBezTo>
                    <a:cubicBezTo>
                      <a:pt x="21600" y="4985"/>
                      <a:pt x="20587" y="0"/>
                      <a:pt x="19463" y="0"/>
                    </a:cubicBezTo>
                    <a:cubicBezTo>
                      <a:pt x="2137" y="0"/>
                      <a:pt x="2137" y="0"/>
                      <a:pt x="2137" y="0"/>
                    </a:cubicBezTo>
                    <a:cubicBezTo>
                      <a:pt x="1012" y="0"/>
                      <a:pt x="0" y="4985"/>
                      <a:pt x="0" y="11077"/>
                    </a:cubicBezTo>
                    <a:cubicBezTo>
                      <a:pt x="0" y="16615"/>
                      <a:pt x="1012" y="21600"/>
                      <a:pt x="2137" y="21600"/>
                    </a:cubicBezTo>
                    <a:close/>
                  </a:path>
                </a:pathLst>
              </a:custGeom>
              <a:grpFill/>
              <a:ln w="12700" cap="flat">
                <a:noFill/>
                <a:miter lim="400000"/>
              </a:ln>
              <a:effectLst/>
            </p:spPr>
            <p:txBody>
              <a:bodyPr wrap="square" lIns="45708" tIns="45708" rIns="45708" bIns="45708" numCol="1" anchor="t">
                <a:noAutofit/>
              </a:bodyPr>
              <a:lstStyle/>
              <a:p>
                <a:endParaRPr sz="900"/>
              </a:p>
            </p:txBody>
          </p:sp>
          <p:sp>
            <p:nvSpPr>
              <p:cNvPr id="194" name="Shape">
                <a:extLst>
                  <a:ext uri="{FF2B5EF4-FFF2-40B4-BE49-F238E27FC236}">
                    <a16:creationId xmlns:a16="http://schemas.microsoft.com/office/drawing/2014/main" id="{B2CC88FB-A1AB-4BFA-8A24-7DB5E9E4B5CA}"/>
                  </a:ext>
                </a:extLst>
              </p:cNvPr>
              <p:cNvSpPr/>
              <p:nvPr/>
            </p:nvSpPr>
            <p:spPr>
              <a:xfrm>
                <a:off x="111757" y="281257"/>
                <a:ext cx="283743" cy="28561"/>
              </a:xfrm>
              <a:custGeom>
                <a:avLst/>
                <a:gdLst/>
                <a:ahLst/>
                <a:cxnLst>
                  <a:cxn ang="0">
                    <a:pos x="wd2" y="hd2"/>
                  </a:cxn>
                  <a:cxn ang="5400000">
                    <a:pos x="wd2" y="hd2"/>
                  </a:cxn>
                  <a:cxn ang="10800000">
                    <a:pos x="wd2" y="hd2"/>
                  </a:cxn>
                  <a:cxn ang="16200000">
                    <a:pos x="wd2" y="hd2"/>
                  </a:cxn>
                </a:cxnLst>
                <a:rect l="0" t="0" r="r" b="b"/>
                <a:pathLst>
                  <a:path w="21600" h="21600" extrusionOk="0">
                    <a:moveTo>
                      <a:pt x="1125" y="21600"/>
                    </a:moveTo>
                    <a:cubicBezTo>
                      <a:pt x="20475" y="21600"/>
                      <a:pt x="20475" y="21600"/>
                      <a:pt x="20475" y="21600"/>
                    </a:cubicBezTo>
                    <a:cubicBezTo>
                      <a:pt x="21150" y="21600"/>
                      <a:pt x="21600" y="17053"/>
                      <a:pt x="21600" y="11368"/>
                    </a:cubicBezTo>
                    <a:cubicBezTo>
                      <a:pt x="21600" y="4547"/>
                      <a:pt x="21150" y="0"/>
                      <a:pt x="20475" y="0"/>
                    </a:cubicBezTo>
                    <a:cubicBezTo>
                      <a:pt x="1125" y="0"/>
                      <a:pt x="1125" y="0"/>
                      <a:pt x="1125" y="0"/>
                    </a:cubicBezTo>
                    <a:cubicBezTo>
                      <a:pt x="562" y="0"/>
                      <a:pt x="0" y="4547"/>
                      <a:pt x="0" y="11368"/>
                    </a:cubicBezTo>
                    <a:cubicBezTo>
                      <a:pt x="0" y="17053"/>
                      <a:pt x="562" y="21600"/>
                      <a:pt x="1125" y="21600"/>
                    </a:cubicBezTo>
                    <a:close/>
                  </a:path>
                </a:pathLst>
              </a:custGeom>
              <a:grpFill/>
              <a:ln w="12700" cap="flat">
                <a:noFill/>
                <a:miter lim="400000"/>
              </a:ln>
              <a:effectLst/>
            </p:spPr>
            <p:txBody>
              <a:bodyPr wrap="square" lIns="45708" tIns="45708" rIns="45708" bIns="45708" numCol="1" anchor="t">
                <a:noAutofit/>
              </a:bodyPr>
              <a:lstStyle/>
              <a:p>
                <a:endParaRPr sz="900"/>
              </a:p>
            </p:txBody>
          </p:sp>
          <p:sp>
            <p:nvSpPr>
              <p:cNvPr id="195" name="Shape">
                <a:extLst>
                  <a:ext uri="{FF2B5EF4-FFF2-40B4-BE49-F238E27FC236}">
                    <a16:creationId xmlns:a16="http://schemas.microsoft.com/office/drawing/2014/main" id="{52B584AA-62FC-43E9-8914-C078B96D4C5B}"/>
                  </a:ext>
                </a:extLst>
              </p:cNvPr>
              <p:cNvSpPr/>
              <p:nvPr/>
            </p:nvSpPr>
            <p:spPr>
              <a:xfrm>
                <a:off x="111757" y="366938"/>
                <a:ext cx="453863" cy="27940"/>
              </a:xfrm>
              <a:custGeom>
                <a:avLst/>
                <a:gdLst/>
                <a:ahLst/>
                <a:cxnLst>
                  <a:cxn ang="0">
                    <a:pos x="wd2" y="hd2"/>
                  </a:cxn>
                  <a:cxn ang="5400000">
                    <a:pos x="wd2" y="hd2"/>
                  </a:cxn>
                  <a:cxn ang="10800000">
                    <a:pos x="wd2" y="hd2"/>
                  </a:cxn>
                  <a:cxn ang="16200000">
                    <a:pos x="wd2" y="hd2"/>
                  </a:cxn>
                </a:cxnLst>
                <a:rect l="0" t="0" r="r" b="b"/>
                <a:pathLst>
                  <a:path w="21600" h="21600" extrusionOk="0">
                    <a:moveTo>
                      <a:pt x="0" y="10232"/>
                    </a:moveTo>
                    <a:cubicBezTo>
                      <a:pt x="0" y="15916"/>
                      <a:pt x="352" y="21600"/>
                      <a:pt x="704" y="21600"/>
                    </a:cubicBezTo>
                    <a:cubicBezTo>
                      <a:pt x="20896" y="21600"/>
                      <a:pt x="20896" y="21600"/>
                      <a:pt x="20896" y="21600"/>
                    </a:cubicBezTo>
                    <a:cubicBezTo>
                      <a:pt x="21248" y="21600"/>
                      <a:pt x="21600" y="15916"/>
                      <a:pt x="21600" y="10232"/>
                    </a:cubicBezTo>
                    <a:cubicBezTo>
                      <a:pt x="21600" y="4547"/>
                      <a:pt x="21248" y="0"/>
                      <a:pt x="20896" y="0"/>
                    </a:cubicBezTo>
                    <a:cubicBezTo>
                      <a:pt x="704" y="0"/>
                      <a:pt x="704" y="0"/>
                      <a:pt x="704" y="0"/>
                    </a:cubicBezTo>
                    <a:cubicBezTo>
                      <a:pt x="352" y="0"/>
                      <a:pt x="0" y="4547"/>
                      <a:pt x="0" y="10232"/>
                    </a:cubicBezTo>
                    <a:close/>
                  </a:path>
                </a:pathLst>
              </a:custGeom>
              <a:grpFill/>
              <a:ln w="12700" cap="flat">
                <a:noFill/>
                <a:miter lim="400000"/>
              </a:ln>
              <a:effectLst/>
            </p:spPr>
            <p:txBody>
              <a:bodyPr wrap="square" lIns="45708" tIns="45708" rIns="45708" bIns="45708" numCol="1" anchor="t">
                <a:noAutofit/>
              </a:bodyPr>
              <a:lstStyle/>
              <a:p>
                <a:endParaRPr sz="900"/>
              </a:p>
            </p:txBody>
          </p:sp>
          <p:sp>
            <p:nvSpPr>
              <p:cNvPr id="196" name="Shape">
                <a:extLst>
                  <a:ext uri="{FF2B5EF4-FFF2-40B4-BE49-F238E27FC236}">
                    <a16:creationId xmlns:a16="http://schemas.microsoft.com/office/drawing/2014/main" id="{47CA2CDF-6329-43A4-B3B5-D858FD9F173B}"/>
                  </a:ext>
                </a:extLst>
              </p:cNvPr>
              <p:cNvSpPr/>
              <p:nvPr/>
            </p:nvSpPr>
            <p:spPr>
              <a:xfrm>
                <a:off x="111757" y="535195"/>
                <a:ext cx="453863" cy="29183"/>
              </a:xfrm>
              <a:custGeom>
                <a:avLst/>
                <a:gdLst/>
                <a:ahLst/>
                <a:cxnLst>
                  <a:cxn ang="0">
                    <a:pos x="wd2" y="hd2"/>
                  </a:cxn>
                  <a:cxn ang="5400000">
                    <a:pos x="wd2" y="hd2"/>
                  </a:cxn>
                  <a:cxn ang="10800000">
                    <a:pos x="wd2" y="hd2"/>
                  </a:cxn>
                  <a:cxn ang="16200000">
                    <a:pos x="wd2" y="hd2"/>
                  </a:cxn>
                </a:cxnLst>
                <a:rect l="0" t="0" r="r" b="b"/>
                <a:pathLst>
                  <a:path w="21600" h="21600" extrusionOk="0">
                    <a:moveTo>
                      <a:pt x="20896" y="21600"/>
                    </a:moveTo>
                    <a:cubicBezTo>
                      <a:pt x="21248" y="21600"/>
                      <a:pt x="21600" y="16200"/>
                      <a:pt x="21600" y="10800"/>
                    </a:cubicBezTo>
                    <a:cubicBezTo>
                      <a:pt x="21600" y="5400"/>
                      <a:pt x="21248" y="0"/>
                      <a:pt x="20896" y="0"/>
                    </a:cubicBezTo>
                    <a:cubicBezTo>
                      <a:pt x="704" y="0"/>
                      <a:pt x="704" y="0"/>
                      <a:pt x="704" y="0"/>
                    </a:cubicBezTo>
                    <a:cubicBezTo>
                      <a:pt x="352" y="0"/>
                      <a:pt x="0" y="5400"/>
                      <a:pt x="0" y="10800"/>
                    </a:cubicBezTo>
                    <a:cubicBezTo>
                      <a:pt x="0" y="16200"/>
                      <a:pt x="352" y="21600"/>
                      <a:pt x="704" y="21600"/>
                    </a:cubicBezTo>
                    <a:lnTo>
                      <a:pt x="20896" y="21600"/>
                    </a:lnTo>
                    <a:close/>
                  </a:path>
                </a:pathLst>
              </a:custGeom>
              <a:grpFill/>
              <a:ln w="12700" cap="flat">
                <a:noFill/>
                <a:miter lim="400000"/>
              </a:ln>
              <a:effectLst/>
            </p:spPr>
            <p:txBody>
              <a:bodyPr wrap="square" lIns="45708" tIns="45708" rIns="45708" bIns="45708" numCol="1" anchor="t">
                <a:noAutofit/>
              </a:bodyPr>
              <a:lstStyle/>
              <a:p>
                <a:endParaRPr sz="900"/>
              </a:p>
            </p:txBody>
          </p:sp>
          <p:sp>
            <p:nvSpPr>
              <p:cNvPr id="197" name="Shape">
                <a:extLst>
                  <a:ext uri="{FF2B5EF4-FFF2-40B4-BE49-F238E27FC236}">
                    <a16:creationId xmlns:a16="http://schemas.microsoft.com/office/drawing/2014/main" id="{191415BC-7B62-4D6F-838E-2FEBFFA14FD3}"/>
                  </a:ext>
                </a:extLst>
              </p:cNvPr>
              <p:cNvSpPr/>
              <p:nvPr/>
            </p:nvSpPr>
            <p:spPr>
              <a:xfrm>
                <a:off x="111757" y="450756"/>
                <a:ext cx="425923" cy="28561"/>
              </a:xfrm>
              <a:custGeom>
                <a:avLst/>
                <a:gdLst/>
                <a:ahLst/>
                <a:cxnLst>
                  <a:cxn ang="0">
                    <a:pos x="wd2" y="hd2"/>
                  </a:cxn>
                  <a:cxn ang="5400000">
                    <a:pos x="wd2" y="hd2"/>
                  </a:cxn>
                  <a:cxn ang="10800000">
                    <a:pos x="wd2" y="hd2"/>
                  </a:cxn>
                  <a:cxn ang="16200000">
                    <a:pos x="wd2" y="hd2"/>
                  </a:cxn>
                </a:cxnLst>
                <a:rect l="0" t="0" r="r" b="b"/>
                <a:pathLst>
                  <a:path w="21600" h="21600" extrusionOk="0">
                    <a:moveTo>
                      <a:pt x="750" y="21600"/>
                    </a:moveTo>
                    <a:cubicBezTo>
                      <a:pt x="20850" y="21600"/>
                      <a:pt x="20850" y="21600"/>
                      <a:pt x="20850" y="21600"/>
                    </a:cubicBezTo>
                    <a:cubicBezTo>
                      <a:pt x="21225" y="21600"/>
                      <a:pt x="21600" y="17053"/>
                      <a:pt x="21600" y="11368"/>
                    </a:cubicBezTo>
                    <a:cubicBezTo>
                      <a:pt x="21600" y="4547"/>
                      <a:pt x="21225" y="0"/>
                      <a:pt x="20850" y="0"/>
                    </a:cubicBezTo>
                    <a:cubicBezTo>
                      <a:pt x="750" y="0"/>
                      <a:pt x="750" y="0"/>
                      <a:pt x="750" y="0"/>
                    </a:cubicBezTo>
                    <a:cubicBezTo>
                      <a:pt x="375" y="0"/>
                      <a:pt x="0" y="4547"/>
                      <a:pt x="0" y="11368"/>
                    </a:cubicBezTo>
                    <a:cubicBezTo>
                      <a:pt x="0" y="17053"/>
                      <a:pt x="375" y="21600"/>
                      <a:pt x="750" y="21600"/>
                    </a:cubicBezTo>
                    <a:close/>
                  </a:path>
                </a:pathLst>
              </a:custGeom>
              <a:grpFill/>
              <a:ln w="12700" cap="flat">
                <a:noFill/>
                <a:miter lim="400000"/>
              </a:ln>
              <a:effectLst/>
            </p:spPr>
            <p:txBody>
              <a:bodyPr wrap="square" lIns="45708" tIns="45708" rIns="45708" bIns="45708" numCol="1" anchor="t">
                <a:noAutofit/>
              </a:bodyPr>
              <a:lstStyle/>
              <a:p>
                <a:endParaRPr sz="900"/>
              </a:p>
            </p:txBody>
          </p:sp>
        </p:grpSp>
      </p:grpSp>
      <p:sp>
        <p:nvSpPr>
          <p:cNvPr id="105" name="Rectangle 104">
            <a:extLst>
              <a:ext uri="{FF2B5EF4-FFF2-40B4-BE49-F238E27FC236}">
                <a16:creationId xmlns:a16="http://schemas.microsoft.com/office/drawing/2014/main" id="{EDDE466E-4444-448C-990D-ED9E1563F3F4}"/>
              </a:ext>
            </a:extLst>
          </p:cNvPr>
          <p:cNvSpPr/>
          <p:nvPr/>
        </p:nvSpPr>
        <p:spPr bwMode="auto">
          <a:xfrm>
            <a:off x="274639" y="1135062"/>
            <a:ext cx="11887198" cy="656431"/>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r>
              <a:rPr lang="en-US" sz="4700" cap="all" dirty="0">
                <a:solidFill>
                  <a:schemeClr val="tx2"/>
                </a:solidFill>
                <a:latin typeface="+mj-lt"/>
                <a:ea typeface="Segoe UI" pitchFamily="34" charset="0"/>
                <a:cs typeface="Segoe UI" pitchFamily="34" charset="0"/>
              </a:rPr>
              <a:t>Prove our value by sharing case studies</a:t>
            </a:r>
          </a:p>
        </p:txBody>
      </p:sp>
      <p:sp>
        <p:nvSpPr>
          <p:cNvPr id="106" name="Rectangle 105">
            <a:extLst>
              <a:ext uri="{FF2B5EF4-FFF2-40B4-BE49-F238E27FC236}">
                <a16:creationId xmlns:a16="http://schemas.microsoft.com/office/drawing/2014/main" id="{E6DF57DF-674C-4D5D-8122-8D2F199C7D34}"/>
              </a:ext>
            </a:extLst>
          </p:cNvPr>
          <p:cNvSpPr/>
          <p:nvPr/>
        </p:nvSpPr>
        <p:spPr bwMode="auto">
          <a:xfrm>
            <a:off x="276709" y="5888831"/>
            <a:ext cx="11887198" cy="656431"/>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r>
              <a:rPr lang="en-US" sz="6200" cap="all" dirty="0">
                <a:solidFill>
                  <a:schemeClr val="accent2"/>
                </a:solidFill>
                <a:latin typeface="+mj-lt"/>
                <a:ea typeface="Segoe UI" pitchFamily="34" charset="0"/>
                <a:cs typeface="Segoe UI" pitchFamily="34" charset="0"/>
              </a:rPr>
              <a:t>of successes in multiple states</a:t>
            </a:r>
          </a:p>
        </p:txBody>
      </p:sp>
      <p:sp>
        <p:nvSpPr>
          <p:cNvPr id="2" name="Title 1">
            <a:extLst>
              <a:ext uri="{FF2B5EF4-FFF2-40B4-BE49-F238E27FC236}">
                <a16:creationId xmlns:a16="http://schemas.microsoft.com/office/drawing/2014/main" id="{32C5C06D-0F92-440C-8D6E-8CE8EBEDF5AB}"/>
              </a:ext>
            </a:extLst>
          </p:cNvPr>
          <p:cNvSpPr>
            <a:spLocks noGrp="1"/>
          </p:cNvSpPr>
          <p:nvPr>
            <p:ph type="title"/>
          </p:nvPr>
        </p:nvSpPr>
        <p:spPr/>
        <p:txBody>
          <a:bodyPr/>
          <a:lstStyle/>
          <a:p>
            <a:r>
              <a:rPr lang="en-US" dirty="0"/>
              <a:t>need a proven referral source?</a:t>
            </a:r>
          </a:p>
        </p:txBody>
      </p:sp>
    </p:spTree>
    <p:extLst>
      <p:ext uri="{BB962C8B-B14F-4D97-AF65-F5344CB8AC3E}">
        <p14:creationId xmlns:p14="http://schemas.microsoft.com/office/powerpoint/2010/main" val="3215778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05"/>
                                        </p:tgtEl>
                                        <p:attrNameLst>
                                          <p:attrName>style.visibility</p:attrName>
                                        </p:attrNameLst>
                                      </p:cBhvr>
                                      <p:to>
                                        <p:strVal val="visible"/>
                                      </p:to>
                                    </p:set>
                                    <p:animEffect transition="in" filter="wipe(left)">
                                      <p:cBhvr>
                                        <p:cTn id="7" dur="1000"/>
                                        <p:tgtEl>
                                          <p:spTgt spid="105"/>
                                        </p:tgtEl>
                                      </p:cBhvr>
                                    </p:animEffect>
                                  </p:childTnLst>
                                </p:cTn>
                              </p:par>
                            </p:childTnLst>
                          </p:cTn>
                        </p:par>
                        <p:par>
                          <p:cTn id="8" fill="hold">
                            <p:stCondLst>
                              <p:cond delay="1000"/>
                            </p:stCondLst>
                            <p:childTnLst>
                              <p:par>
                                <p:cTn id="9" presetID="23" presetClass="entr" presetSubtype="288"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750" fill="hold"/>
                                        <p:tgtEl>
                                          <p:spTgt spid="4"/>
                                        </p:tgtEl>
                                        <p:attrNameLst>
                                          <p:attrName>ppt_w</p:attrName>
                                        </p:attrNameLst>
                                      </p:cBhvr>
                                      <p:tavLst>
                                        <p:tav tm="0">
                                          <p:val>
                                            <p:strVal val="4/3*#ppt_w"/>
                                          </p:val>
                                        </p:tav>
                                        <p:tav tm="100000">
                                          <p:val>
                                            <p:strVal val="#ppt_w"/>
                                          </p:val>
                                        </p:tav>
                                      </p:tavLst>
                                    </p:anim>
                                    <p:anim calcmode="lin" valueType="num">
                                      <p:cBhvr>
                                        <p:cTn id="12" dur="750" fill="hold"/>
                                        <p:tgtEl>
                                          <p:spTgt spid="4"/>
                                        </p:tgtEl>
                                        <p:attrNameLst>
                                          <p:attrName>ppt_h</p:attrName>
                                        </p:attrNameLst>
                                      </p:cBhvr>
                                      <p:tavLst>
                                        <p:tav tm="0">
                                          <p:val>
                                            <p:strVal val="4/3*#ppt_h"/>
                                          </p:val>
                                        </p:tav>
                                        <p:tav tm="100000">
                                          <p:val>
                                            <p:strVal val="#ppt_h"/>
                                          </p:val>
                                        </p:tav>
                                      </p:tavLst>
                                    </p:anim>
                                  </p:childTnLst>
                                </p:cTn>
                              </p:par>
                            </p:childTnLst>
                          </p:cTn>
                        </p:par>
                        <p:par>
                          <p:cTn id="13" fill="hold">
                            <p:stCondLst>
                              <p:cond delay="1750"/>
                            </p:stCondLst>
                            <p:childTnLst>
                              <p:par>
                                <p:cTn id="14" presetID="22" presetClass="entr" presetSubtype="8" fill="hold" grpId="0" nodeType="afterEffect">
                                  <p:stCondLst>
                                    <p:cond delay="0"/>
                                  </p:stCondLst>
                                  <p:childTnLst>
                                    <p:set>
                                      <p:cBhvr>
                                        <p:cTn id="15" dur="1" fill="hold">
                                          <p:stCondLst>
                                            <p:cond delay="0"/>
                                          </p:stCondLst>
                                        </p:cTn>
                                        <p:tgtEl>
                                          <p:spTgt spid="106"/>
                                        </p:tgtEl>
                                        <p:attrNameLst>
                                          <p:attrName>style.visibility</p:attrName>
                                        </p:attrNameLst>
                                      </p:cBhvr>
                                      <p:to>
                                        <p:strVal val="visible"/>
                                      </p:to>
                                    </p:set>
                                    <p:animEffect transition="in" filter="wipe(left)">
                                      <p:cBhvr>
                                        <p:cTn id="16" dur="1000"/>
                                        <p:tgtEl>
                                          <p:spTgt spid="106"/>
                                        </p:tgtEl>
                                      </p:cBhvr>
                                    </p:animEffect>
                                  </p:childTnLst>
                                </p:cTn>
                              </p:par>
                              <p:par>
                                <p:cTn id="17" presetID="53" presetClass="entr" presetSubtype="16" fill="hold" nodeType="withEffect">
                                  <p:stCondLst>
                                    <p:cond delay="1500"/>
                                  </p:stCondLst>
                                  <p:childTnLst>
                                    <p:set>
                                      <p:cBhvr>
                                        <p:cTn id="18" dur="1" fill="hold">
                                          <p:stCondLst>
                                            <p:cond delay="0"/>
                                          </p:stCondLst>
                                        </p:cTn>
                                        <p:tgtEl>
                                          <p:spTgt spid="187"/>
                                        </p:tgtEl>
                                        <p:attrNameLst>
                                          <p:attrName>style.visibility</p:attrName>
                                        </p:attrNameLst>
                                      </p:cBhvr>
                                      <p:to>
                                        <p:strVal val="visible"/>
                                      </p:to>
                                    </p:set>
                                    <p:anim calcmode="lin" valueType="num">
                                      <p:cBhvr>
                                        <p:cTn id="19" dur="500" fill="hold"/>
                                        <p:tgtEl>
                                          <p:spTgt spid="187"/>
                                        </p:tgtEl>
                                        <p:attrNameLst>
                                          <p:attrName>ppt_w</p:attrName>
                                        </p:attrNameLst>
                                      </p:cBhvr>
                                      <p:tavLst>
                                        <p:tav tm="0">
                                          <p:val>
                                            <p:fltVal val="0"/>
                                          </p:val>
                                        </p:tav>
                                        <p:tav tm="100000">
                                          <p:val>
                                            <p:strVal val="#ppt_w"/>
                                          </p:val>
                                        </p:tav>
                                      </p:tavLst>
                                    </p:anim>
                                    <p:anim calcmode="lin" valueType="num">
                                      <p:cBhvr>
                                        <p:cTn id="20" dur="500" fill="hold"/>
                                        <p:tgtEl>
                                          <p:spTgt spid="187"/>
                                        </p:tgtEl>
                                        <p:attrNameLst>
                                          <p:attrName>ppt_h</p:attrName>
                                        </p:attrNameLst>
                                      </p:cBhvr>
                                      <p:tavLst>
                                        <p:tav tm="0">
                                          <p:val>
                                            <p:fltVal val="0"/>
                                          </p:val>
                                        </p:tav>
                                        <p:tav tm="100000">
                                          <p:val>
                                            <p:strVal val="#ppt_h"/>
                                          </p:val>
                                        </p:tav>
                                      </p:tavLst>
                                    </p:anim>
                                    <p:animEffect transition="in" filter="fade">
                                      <p:cBhvr>
                                        <p:cTn id="21" dur="500"/>
                                        <p:tgtEl>
                                          <p:spTgt spid="187"/>
                                        </p:tgtEl>
                                      </p:cBhvr>
                                    </p:animEffect>
                                  </p:childTnLst>
                                </p:cTn>
                              </p:par>
                              <p:par>
                                <p:cTn id="22" presetID="53" presetClass="entr" presetSubtype="16" fill="hold" nodeType="withEffect">
                                  <p:stCondLst>
                                    <p:cond delay="1750"/>
                                  </p:stCondLst>
                                  <p:childTnLst>
                                    <p:set>
                                      <p:cBhvr>
                                        <p:cTn id="23" dur="1" fill="hold">
                                          <p:stCondLst>
                                            <p:cond delay="0"/>
                                          </p:stCondLst>
                                        </p:cTn>
                                        <p:tgtEl>
                                          <p:spTgt spid="176"/>
                                        </p:tgtEl>
                                        <p:attrNameLst>
                                          <p:attrName>style.visibility</p:attrName>
                                        </p:attrNameLst>
                                      </p:cBhvr>
                                      <p:to>
                                        <p:strVal val="visible"/>
                                      </p:to>
                                    </p:set>
                                    <p:anim calcmode="lin" valueType="num">
                                      <p:cBhvr>
                                        <p:cTn id="24" dur="500" fill="hold"/>
                                        <p:tgtEl>
                                          <p:spTgt spid="176"/>
                                        </p:tgtEl>
                                        <p:attrNameLst>
                                          <p:attrName>ppt_w</p:attrName>
                                        </p:attrNameLst>
                                      </p:cBhvr>
                                      <p:tavLst>
                                        <p:tav tm="0">
                                          <p:val>
                                            <p:fltVal val="0"/>
                                          </p:val>
                                        </p:tav>
                                        <p:tav tm="100000">
                                          <p:val>
                                            <p:strVal val="#ppt_w"/>
                                          </p:val>
                                        </p:tav>
                                      </p:tavLst>
                                    </p:anim>
                                    <p:anim calcmode="lin" valueType="num">
                                      <p:cBhvr>
                                        <p:cTn id="25" dur="500" fill="hold"/>
                                        <p:tgtEl>
                                          <p:spTgt spid="176"/>
                                        </p:tgtEl>
                                        <p:attrNameLst>
                                          <p:attrName>ppt_h</p:attrName>
                                        </p:attrNameLst>
                                      </p:cBhvr>
                                      <p:tavLst>
                                        <p:tav tm="0">
                                          <p:val>
                                            <p:fltVal val="0"/>
                                          </p:val>
                                        </p:tav>
                                        <p:tav tm="100000">
                                          <p:val>
                                            <p:strVal val="#ppt_h"/>
                                          </p:val>
                                        </p:tav>
                                      </p:tavLst>
                                    </p:anim>
                                    <p:animEffect transition="in" filter="fade">
                                      <p:cBhvr>
                                        <p:cTn id="26" dur="500"/>
                                        <p:tgtEl>
                                          <p:spTgt spid="1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p:bldP spid="10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CBA5405D-6372-4689-8C1B-F3073BA6296F}"/>
              </a:ext>
            </a:extLst>
          </p:cNvPr>
          <p:cNvSpPr/>
          <p:nvPr/>
        </p:nvSpPr>
        <p:spPr bwMode="auto">
          <a:xfrm>
            <a:off x="-3664" y="928094"/>
            <a:ext cx="9220361" cy="6092163"/>
          </a:xfrm>
          <a:custGeom>
            <a:avLst/>
            <a:gdLst>
              <a:gd name="connsiteX0" fmla="*/ 0 w 12436474"/>
              <a:gd name="connsiteY0" fmla="*/ 0 h 3087310"/>
              <a:gd name="connsiteX1" fmla="*/ 12436474 w 12436474"/>
              <a:gd name="connsiteY1" fmla="*/ 0 h 3087310"/>
              <a:gd name="connsiteX2" fmla="*/ 12436474 w 12436474"/>
              <a:gd name="connsiteY2" fmla="*/ 3087310 h 3087310"/>
              <a:gd name="connsiteX3" fmla="*/ 0 w 12436474"/>
              <a:gd name="connsiteY3" fmla="*/ 3087310 h 3087310"/>
              <a:gd name="connsiteX4" fmla="*/ 0 w 12436474"/>
              <a:gd name="connsiteY4" fmla="*/ 0 h 3087310"/>
              <a:gd name="connsiteX0" fmla="*/ 0 w 12436474"/>
              <a:gd name="connsiteY0" fmla="*/ 3892731 h 6980041"/>
              <a:gd name="connsiteX1" fmla="*/ 10143942 w 12436474"/>
              <a:gd name="connsiteY1" fmla="*/ 0 h 6980041"/>
              <a:gd name="connsiteX2" fmla="*/ 12436474 w 12436474"/>
              <a:gd name="connsiteY2" fmla="*/ 6980041 h 6980041"/>
              <a:gd name="connsiteX3" fmla="*/ 0 w 12436474"/>
              <a:gd name="connsiteY3" fmla="*/ 6980041 h 6980041"/>
              <a:gd name="connsiteX4" fmla="*/ 0 w 12436474"/>
              <a:gd name="connsiteY4" fmla="*/ 3892731 h 6980041"/>
              <a:gd name="connsiteX0" fmla="*/ 0 w 12436474"/>
              <a:gd name="connsiteY0" fmla="*/ 3892731 h 6980041"/>
              <a:gd name="connsiteX1" fmla="*/ 10143942 w 12436474"/>
              <a:gd name="connsiteY1" fmla="*/ 0 h 6980041"/>
              <a:gd name="connsiteX2" fmla="*/ 12436474 w 12436474"/>
              <a:gd name="connsiteY2" fmla="*/ 6980041 h 6980041"/>
              <a:gd name="connsiteX3" fmla="*/ 0 w 12436474"/>
              <a:gd name="connsiteY3" fmla="*/ 3892731 h 6980041"/>
              <a:gd name="connsiteX0" fmla="*/ 0 w 6819446"/>
              <a:gd name="connsiteY0" fmla="*/ 6492240 h 6980041"/>
              <a:gd name="connsiteX1" fmla="*/ 4526914 w 6819446"/>
              <a:gd name="connsiteY1" fmla="*/ 0 h 6980041"/>
              <a:gd name="connsiteX2" fmla="*/ 6819446 w 6819446"/>
              <a:gd name="connsiteY2" fmla="*/ 6980041 h 6980041"/>
              <a:gd name="connsiteX3" fmla="*/ 0 w 6819446"/>
              <a:gd name="connsiteY3" fmla="*/ 6492240 h 6980041"/>
              <a:gd name="connsiteX0" fmla="*/ 0 w 8008166"/>
              <a:gd name="connsiteY0" fmla="*/ 6995160 h 6995160"/>
              <a:gd name="connsiteX1" fmla="*/ 5715634 w 8008166"/>
              <a:gd name="connsiteY1" fmla="*/ 0 h 6995160"/>
              <a:gd name="connsiteX2" fmla="*/ 8008166 w 8008166"/>
              <a:gd name="connsiteY2" fmla="*/ 6980041 h 6995160"/>
              <a:gd name="connsiteX3" fmla="*/ 0 w 8008166"/>
              <a:gd name="connsiteY3" fmla="*/ 6995160 h 6995160"/>
              <a:gd name="connsiteX0" fmla="*/ 0 w 8008166"/>
              <a:gd name="connsiteY0" fmla="*/ 7080069 h 7080069"/>
              <a:gd name="connsiteX1" fmla="*/ 4611822 w 8008166"/>
              <a:gd name="connsiteY1" fmla="*/ 0 h 7080069"/>
              <a:gd name="connsiteX2" fmla="*/ 8008166 w 8008166"/>
              <a:gd name="connsiteY2" fmla="*/ 7064950 h 7080069"/>
              <a:gd name="connsiteX3" fmla="*/ 0 w 8008166"/>
              <a:gd name="connsiteY3" fmla="*/ 7080069 h 7080069"/>
              <a:gd name="connsiteX0" fmla="*/ 235132 w 8243298"/>
              <a:gd name="connsiteY0" fmla="*/ 7080069 h 7080069"/>
              <a:gd name="connsiteX1" fmla="*/ 4846954 w 8243298"/>
              <a:gd name="connsiteY1" fmla="*/ 0 h 7080069"/>
              <a:gd name="connsiteX2" fmla="*/ 8243298 w 8243298"/>
              <a:gd name="connsiteY2" fmla="*/ 7064950 h 7080069"/>
              <a:gd name="connsiteX3" fmla="*/ 0 w 8243298"/>
              <a:gd name="connsiteY3" fmla="*/ 7045992 h 7080069"/>
              <a:gd name="connsiteX4" fmla="*/ 235132 w 8243298"/>
              <a:gd name="connsiteY4" fmla="*/ 7080069 h 7080069"/>
              <a:gd name="connsiteX0" fmla="*/ 0 w 8008166"/>
              <a:gd name="connsiteY0" fmla="*/ 7080069 h 7080069"/>
              <a:gd name="connsiteX1" fmla="*/ 4611822 w 8008166"/>
              <a:gd name="connsiteY1" fmla="*/ 0 h 7080069"/>
              <a:gd name="connsiteX2" fmla="*/ 8008166 w 8008166"/>
              <a:gd name="connsiteY2" fmla="*/ 7064950 h 7080069"/>
              <a:gd name="connsiteX3" fmla="*/ 0 w 8008166"/>
              <a:gd name="connsiteY3" fmla="*/ 7080069 h 7080069"/>
              <a:gd name="connsiteX0" fmla="*/ 0 w 8700497"/>
              <a:gd name="connsiteY0" fmla="*/ 6929846 h 7064950"/>
              <a:gd name="connsiteX1" fmla="*/ 5304153 w 8700497"/>
              <a:gd name="connsiteY1" fmla="*/ 0 h 7064950"/>
              <a:gd name="connsiteX2" fmla="*/ 8700497 w 8700497"/>
              <a:gd name="connsiteY2" fmla="*/ 7064950 h 7064950"/>
              <a:gd name="connsiteX3" fmla="*/ 0 w 8700497"/>
              <a:gd name="connsiteY3" fmla="*/ 6929846 h 7064950"/>
              <a:gd name="connsiteX0" fmla="*/ 0 w 8700497"/>
              <a:gd name="connsiteY0" fmla="*/ 6942909 h 7078013"/>
              <a:gd name="connsiteX1" fmla="*/ 5460908 w 8700497"/>
              <a:gd name="connsiteY1" fmla="*/ 0 h 7078013"/>
              <a:gd name="connsiteX2" fmla="*/ 8700497 w 8700497"/>
              <a:gd name="connsiteY2" fmla="*/ 7078013 h 7078013"/>
              <a:gd name="connsiteX3" fmla="*/ 0 w 8700497"/>
              <a:gd name="connsiteY3" fmla="*/ 6942909 h 7078013"/>
              <a:gd name="connsiteX0" fmla="*/ 0 w 8700497"/>
              <a:gd name="connsiteY0" fmla="*/ 6910252 h 7045356"/>
              <a:gd name="connsiteX1" fmla="*/ 5539285 w 8700497"/>
              <a:gd name="connsiteY1" fmla="*/ 0 h 7045356"/>
              <a:gd name="connsiteX2" fmla="*/ 8700497 w 8700497"/>
              <a:gd name="connsiteY2" fmla="*/ 7045356 h 7045356"/>
              <a:gd name="connsiteX3" fmla="*/ 0 w 8700497"/>
              <a:gd name="connsiteY3" fmla="*/ 6910252 h 7045356"/>
              <a:gd name="connsiteX0" fmla="*/ 0 w 8700497"/>
              <a:gd name="connsiteY0" fmla="*/ 6903721 h 7038825"/>
              <a:gd name="connsiteX1" fmla="*/ 5526222 w 8700497"/>
              <a:gd name="connsiteY1" fmla="*/ 0 h 7038825"/>
              <a:gd name="connsiteX2" fmla="*/ 8700497 w 8700497"/>
              <a:gd name="connsiteY2" fmla="*/ 7038825 h 7038825"/>
              <a:gd name="connsiteX3" fmla="*/ 0 w 8700497"/>
              <a:gd name="connsiteY3" fmla="*/ 6903721 h 7038825"/>
              <a:gd name="connsiteX0" fmla="*/ 0 w 8948692"/>
              <a:gd name="connsiteY0" fmla="*/ 7053944 h 7053944"/>
              <a:gd name="connsiteX1" fmla="*/ 5774417 w 8948692"/>
              <a:gd name="connsiteY1" fmla="*/ 0 h 7053944"/>
              <a:gd name="connsiteX2" fmla="*/ 8948692 w 8948692"/>
              <a:gd name="connsiteY2" fmla="*/ 7038825 h 7053944"/>
              <a:gd name="connsiteX3" fmla="*/ 0 w 8948692"/>
              <a:gd name="connsiteY3" fmla="*/ 7053944 h 7053944"/>
              <a:gd name="connsiteX0" fmla="*/ 0 w 8948692"/>
              <a:gd name="connsiteY0" fmla="*/ 7053944 h 7053944"/>
              <a:gd name="connsiteX1" fmla="*/ 5859326 w 8948692"/>
              <a:gd name="connsiteY1" fmla="*/ 0 h 7053944"/>
              <a:gd name="connsiteX2" fmla="*/ 8948692 w 8948692"/>
              <a:gd name="connsiteY2" fmla="*/ 7038825 h 7053944"/>
              <a:gd name="connsiteX3" fmla="*/ 0 w 8948692"/>
              <a:gd name="connsiteY3" fmla="*/ 7053944 h 7053944"/>
              <a:gd name="connsiteX0" fmla="*/ 0 w 8948692"/>
              <a:gd name="connsiteY0" fmla="*/ 7053944 h 7053944"/>
              <a:gd name="connsiteX1" fmla="*/ 5924640 w 8948692"/>
              <a:gd name="connsiteY1" fmla="*/ 0 h 7053944"/>
              <a:gd name="connsiteX2" fmla="*/ 8948692 w 8948692"/>
              <a:gd name="connsiteY2" fmla="*/ 7038825 h 7053944"/>
              <a:gd name="connsiteX3" fmla="*/ 0 w 8948692"/>
              <a:gd name="connsiteY3" fmla="*/ 7053944 h 7053944"/>
              <a:gd name="connsiteX0" fmla="*/ 0 w 9079321"/>
              <a:gd name="connsiteY0" fmla="*/ 7053944 h 7053944"/>
              <a:gd name="connsiteX1" fmla="*/ 6055269 w 9079321"/>
              <a:gd name="connsiteY1" fmla="*/ 0 h 7053944"/>
              <a:gd name="connsiteX2" fmla="*/ 9079321 w 9079321"/>
              <a:gd name="connsiteY2" fmla="*/ 7038825 h 7053944"/>
              <a:gd name="connsiteX3" fmla="*/ 0 w 9079321"/>
              <a:gd name="connsiteY3" fmla="*/ 7053944 h 7053944"/>
              <a:gd name="connsiteX0" fmla="*/ 0 w 9079321"/>
              <a:gd name="connsiteY0" fmla="*/ 7053944 h 7053944"/>
              <a:gd name="connsiteX1" fmla="*/ 6055269 w 9079321"/>
              <a:gd name="connsiteY1" fmla="*/ 0 h 7053944"/>
              <a:gd name="connsiteX2" fmla="*/ 7080071 w 9079321"/>
              <a:gd name="connsiteY2" fmla="*/ 2402146 h 7053944"/>
              <a:gd name="connsiteX3" fmla="*/ 9079321 w 9079321"/>
              <a:gd name="connsiteY3" fmla="*/ 7038825 h 7053944"/>
              <a:gd name="connsiteX4" fmla="*/ 0 w 9079321"/>
              <a:gd name="connsiteY4" fmla="*/ 7053944 h 7053944"/>
              <a:gd name="connsiteX0" fmla="*/ 0 w 9079321"/>
              <a:gd name="connsiteY0" fmla="*/ 7053944 h 7053944"/>
              <a:gd name="connsiteX1" fmla="*/ 6055269 w 9079321"/>
              <a:gd name="connsiteY1" fmla="*/ 0 h 7053944"/>
              <a:gd name="connsiteX2" fmla="*/ 9072157 w 9079321"/>
              <a:gd name="connsiteY2" fmla="*/ 37769 h 7053944"/>
              <a:gd name="connsiteX3" fmla="*/ 9079321 w 9079321"/>
              <a:gd name="connsiteY3" fmla="*/ 7038825 h 7053944"/>
              <a:gd name="connsiteX4" fmla="*/ 0 w 9079321"/>
              <a:gd name="connsiteY4" fmla="*/ 7053944 h 7053944"/>
              <a:gd name="connsiteX0" fmla="*/ 3389176 w 12461333"/>
              <a:gd name="connsiteY0" fmla="*/ 7053944 h 7058420"/>
              <a:gd name="connsiteX1" fmla="*/ 9444445 w 12461333"/>
              <a:gd name="connsiteY1" fmla="*/ 0 h 7058420"/>
              <a:gd name="connsiteX2" fmla="*/ 12461333 w 12461333"/>
              <a:gd name="connsiteY2" fmla="*/ 37769 h 7058420"/>
              <a:gd name="connsiteX3" fmla="*/ 0 w 12461333"/>
              <a:gd name="connsiteY3" fmla="*/ 7058420 h 7058420"/>
              <a:gd name="connsiteX4" fmla="*/ 3389176 w 12461333"/>
              <a:gd name="connsiteY4" fmla="*/ 7053944 h 7058420"/>
              <a:gd name="connsiteX0" fmla="*/ 3389176 w 9444445"/>
              <a:gd name="connsiteY0" fmla="*/ 7053944 h 7058420"/>
              <a:gd name="connsiteX1" fmla="*/ 9444445 w 9444445"/>
              <a:gd name="connsiteY1" fmla="*/ 0 h 7058420"/>
              <a:gd name="connsiteX2" fmla="*/ 45087 w 9444445"/>
              <a:gd name="connsiteY2" fmla="*/ 50832 h 7058420"/>
              <a:gd name="connsiteX3" fmla="*/ 0 w 9444445"/>
              <a:gd name="connsiteY3" fmla="*/ 7058420 h 7058420"/>
              <a:gd name="connsiteX4" fmla="*/ 3389176 w 9444445"/>
              <a:gd name="connsiteY4" fmla="*/ 7053944 h 7058420"/>
              <a:gd name="connsiteX0" fmla="*/ 3389176 w 9379131"/>
              <a:gd name="connsiteY0" fmla="*/ 7003112 h 7007588"/>
              <a:gd name="connsiteX1" fmla="*/ 9379131 w 9379131"/>
              <a:gd name="connsiteY1" fmla="*/ 7951 h 7007588"/>
              <a:gd name="connsiteX2" fmla="*/ 45087 w 9379131"/>
              <a:gd name="connsiteY2" fmla="*/ 0 h 7007588"/>
              <a:gd name="connsiteX3" fmla="*/ 0 w 9379131"/>
              <a:gd name="connsiteY3" fmla="*/ 7007588 h 7007588"/>
              <a:gd name="connsiteX4" fmla="*/ 3389176 w 9379131"/>
              <a:gd name="connsiteY4" fmla="*/ 7003112 h 7007588"/>
              <a:gd name="connsiteX0" fmla="*/ 3389176 w 9392194"/>
              <a:gd name="connsiteY0" fmla="*/ 7008224 h 7012700"/>
              <a:gd name="connsiteX1" fmla="*/ 9392194 w 9392194"/>
              <a:gd name="connsiteY1" fmla="*/ 0 h 7012700"/>
              <a:gd name="connsiteX2" fmla="*/ 45087 w 9392194"/>
              <a:gd name="connsiteY2" fmla="*/ 5112 h 7012700"/>
              <a:gd name="connsiteX3" fmla="*/ 0 w 9392194"/>
              <a:gd name="connsiteY3" fmla="*/ 7012700 h 7012700"/>
              <a:gd name="connsiteX4" fmla="*/ 3389176 w 9392194"/>
              <a:gd name="connsiteY4" fmla="*/ 7008224 h 7012700"/>
              <a:gd name="connsiteX0" fmla="*/ 3511914 w 9514932"/>
              <a:gd name="connsiteY0" fmla="*/ 7008224 h 7012700"/>
              <a:gd name="connsiteX1" fmla="*/ 9514932 w 9514932"/>
              <a:gd name="connsiteY1" fmla="*/ 0 h 7012700"/>
              <a:gd name="connsiteX2" fmla="*/ 167825 w 9514932"/>
              <a:gd name="connsiteY2" fmla="*/ 5112 h 7012700"/>
              <a:gd name="connsiteX3" fmla="*/ 0 w 9514932"/>
              <a:gd name="connsiteY3" fmla="*/ 7012700 h 7012700"/>
              <a:gd name="connsiteX4" fmla="*/ 3511914 w 9514932"/>
              <a:gd name="connsiteY4" fmla="*/ 7008224 h 7012700"/>
              <a:gd name="connsiteX0" fmla="*/ 3511914 w 9514932"/>
              <a:gd name="connsiteY0" fmla="*/ 7015386 h 7019862"/>
              <a:gd name="connsiteX1" fmla="*/ 9514932 w 9514932"/>
              <a:gd name="connsiteY1" fmla="*/ 7162 h 7019862"/>
              <a:gd name="connsiteX2" fmla="*/ 14402 w 9514932"/>
              <a:gd name="connsiteY2" fmla="*/ 0 h 7019862"/>
              <a:gd name="connsiteX3" fmla="*/ 0 w 9514932"/>
              <a:gd name="connsiteY3" fmla="*/ 7019862 h 7019862"/>
              <a:gd name="connsiteX4" fmla="*/ 3511914 w 9514932"/>
              <a:gd name="connsiteY4" fmla="*/ 7015386 h 7019862"/>
              <a:gd name="connsiteX0" fmla="*/ 4033552 w 10036570"/>
              <a:gd name="connsiteY0" fmla="*/ 7015386 h 7025999"/>
              <a:gd name="connsiteX1" fmla="*/ 10036570 w 10036570"/>
              <a:gd name="connsiteY1" fmla="*/ 7162 h 7025999"/>
              <a:gd name="connsiteX2" fmla="*/ 536040 w 10036570"/>
              <a:gd name="connsiteY2" fmla="*/ 0 h 7025999"/>
              <a:gd name="connsiteX3" fmla="*/ 0 w 10036570"/>
              <a:gd name="connsiteY3" fmla="*/ 7025999 h 7025999"/>
              <a:gd name="connsiteX4" fmla="*/ 4033552 w 10036570"/>
              <a:gd name="connsiteY4" fmla="*/ 7015386 h 7025999"/>
              <a:gd name="connsiteX0" fmla="*/ 4033552 w 10036570"/>
              <a:gd name="connsiteY0" fmla="*/ 7008224 h 7018837"/>
              <a:gd name="connsiteX1" fmla="*/ 10036570 w 10036570"/>
              <a:gd name="connsiteY1" fmla="*/ 0 h 7018837"/>
              <a:gd name="connsiteX2" fmla="*/ 2129 w 10036570"/>
              <a:gd name="connsiteY2" fmla="*/ 950196 h 7018837"/>
              <a:gd name="connsiteX3" fmla="*/ 0 w 10036570"/>
              <a:gd name="connsiteY3" fmla="*/ 7018837 h 7018837"/>
              <a:gd name="connsiteX4" fmla="*/ 4033552 w 10036570"/>
              <a:gd name="connsiteY4" fmla="*/ 7008224 h 7018837"/>
              <a:gd name="connsiteX0" fmla="*/ 4033552 w 9220361"/>
              <a:gd name="connsiteY0" fmla="*/ 6081550 h 6092163"/>
              <a:gd name="connsiteX1" fmla="*/ 9220361 w 9220361"/>
              <a:gd name="connsiteY1" fmla="*/ 0 h 6092163"/>
              <a:gd name="connsiteX2" fmla="*/ 2129 w 9220361"/>
              <a:gd name="connsiteY2" fmla="*/ 23522 h 6092163"/>
              <a:gd name="connsiteX3" fmla="*/ 0 w 9220361"/>
              <a:gd name="connsiteY3" fmla="*/ 6092163 h 6092163"/>
              <a:gd name="connsiteX4" fmla="*/ 4033552 w 9220361"/>
              <a:gd name="connsiteY4" fmla="*/ 6081550 h 6092163"/>
              <a:gd name="connsiteX0" fmla="*/ 4033552 w 9220361"/>
              <a:gd name="connsiteY0" fmla="*/ 6081550 h 6092163"/>
              <a:gd name="connsiteX1" fmla="*/ 9220361 w 9220361"/>
              <a:gd name="connsiteY1" fmla="*/ 0 h 6092163"/>
              <a:gd name="connsiteX2" fmla="*/ 14403 w 9220361"/>
              <a:gd name="connsiteY2" fmla="*/ 11248 h 6092163"/>
              <a:gd name="connsiteX3" fmla="*/ 0 w 9220361"/>
              <a:gd name="connsiteY3" fmla="*/ 6092163 h 6092163"/>
              <a:gd name="connsiteX4" fmla="*/ 4033552 w 9220361"/>
              <a:gd name="connsiteY4" fmla="*/ 6081550 h 60921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20361" h="6092163">
                <a:moveTo>
                  <a:pt x="4033552" y="6081550"/>
                </a:moveTo>
                <a:lnTo>
                  <a:pt x="9220361" y="0"/>
                </a:lnTo>
                <a:lnTo>
                  <a:pt x="14403" y="11248"/>
                </a:lnTo>
                <a:cubicBezTo>
                  <a:pt x="9602" y="2351202"/>
                  <a:pt x="4801" y="3752209"/>
                  <a:pt x="0" y="6092163"/>
                </a:cubicBezTo>
                <a:lnTo>
                  <a:pt x="4033552" y="6081550"/>
                </a:lnTo>
                <a:close/>
              </a:path>
            </a:pathLst>
          </a:cu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endParaRPr lang="en-US" sz="4400" spc="-102" dirty="0">
              <a:ln w="3175">
                <a:noFill/>
              </a:ln>
              <a:gradFill>
                <a:gsLst>
                  <a:gs pos="1250">
                    <a:schemeClr val="tx1"/>
                  </a:gs>
                  <a:gs pos="100000">
                    <a:schemeClr val="tx1"/>
                  </a:gs>
                </a:gsLst>
                <a:lin ang="5400000" scaled="0"/>
              </a:gradFill>
              <a:latin typeface="+mj-lt"/>
              <a:cs typeface="Segoe UI" pitchFamily="34" charset="0"/>
            </a:endParaRPr>
          </a:p>
        </p:txBody>
      </p:sp>
      <p:sp>
        <p:nvSpPr>
          <p:cNvPr id="19" name="Rectangle 18">
            <a:extLst>
              <a:ext uri="{FF2B5EF4-FFF2-40B4-BE49-F238E27FC236}">
                <a16:creationId xmlns:a16="http://schemas.microsoft.com/office/drawing/2014/main" id="{7803CEEE-3763-42D2-847E-9DCB334A3FA3}"/>
              </a:ext>
            </a:extLst>
          </p:cNvPr>
          <p:cNvSpPr/>
          <p:nvPr/>
        </p:nvSpPr>
        <p:spPr bwMode="auto">
          <a:xfrm>
            <a:off x="4160836" y="3996034"/>
            <a:ext cx="2514600" cy="1962376"/>
          </a:xfrm>
          <a:prstGeom prst="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5" name="Freeform 127">
            <a:extLst>
              <a:ext uri="{FF2B5EF4-FFF2-40B4-BE49-F238E27FC236}">
                <a16:creationId xmlns:a16="http://schemas.microsoft.com/office/drawing/2014/main" id="{5AD14833-A0EF-44E5-B6BA-D16B0D88F829}"/>
              </a:ext>
            </a:extLst>
          </p:cNvPr>
          <p:cNvSpPr>
            <a:spLocks noChangeAspect="1"/>
          </p:cNvSpPr>
          <p:nvPr/>
        </p:nvSpPr>
        <p:spPr bwMode="auto">
          <a:xfrm>
            <a:off x="4008436" y="3824810"/>
            <a:ext cx="3679306" cy="2895600"/>
          </a:xfrm>
          <a:custGeom>
            <a:avLst/>
            <a:gdLst>
              <a:gd name="connsiteX0" fmla="*/ 427036 w 1971675"/>
              <a:gd name="connsiteY0" fmla="*/ 1374775 h 1409700"/>
              <a:gd name="connsiteX1" fmla="*/ 1544636 w 1971675"/>
              <a:gd name="connsiteY1" fmla="*/ 1374775 h 1409700"/>
              <a:gd name="connsiteX2" fmla="*/ 1544636 w 1971675"/>
              <a:gd name="connsiteY2" fmla="*/ 1409700 h 1409700"/>
              <a:gd name="connsiteX3" fmla="*/ 427036 w 1971675"/>
              <a:gd name="connsiteY3" fmla="*/ 1409700 h 1409700"/>
              <a:gd name="connsiteX4" fmla="*/ 104775 w 1971675"/>
              <a:gd name="connsiteY4" fmla="*/ 104775 h 1409700"/>
              <a:gd name="connsiteX5" fmla="*/ 104775 w 1971675"/>
              <a:gd name="connsiteY5" fmla="*/ 1028700 h 1409700"/>
              <a:gd name="connsiteX6" fmla="*/ 761999 w 1971675"/>
              <a:gd name="connsiteY6" fmla="*/ 1028700 h 1409700"/>
              <a:gd name="connsiteX7" fmla="*/ 1198562 w 1971675"/>
              <a:gd name="connsiteY7" fmla="*/ 1028700 h 1409700"/>
              <a:gd name="connsiteX8" fmla="*/ 1879600 w 1971675"/>
              <a:gd name="connsiteY8" fmla="*/ 1028700 h 1409700"/>
              <a:gd name="connsiteX9" fmla="*/ 1879600 w 1971675"/>
              <a:gd name="connsiteY9" fmla="*/ 104775 h 1409700"/>
              <a:gd name="connsiteX10" fmla="*/ 985837 w 1971675"/>
              <a:gd name="connsiteY10" fmla="*/ 23812 h 1409700"/>
              <a:gd name="connsiteX11" fmla="*/ 957262 w 1971675"/>
              <a:gd name="connsiteY11" fmla="*/ 46831 h 1409700"/>
              <a:gd name="connsiteX12" fmla="*/ 985837 w 1971675"/>
              <a:gd name="connsiteY12" fmla="*/ 69850 h 1409700"/>
              <a:gd name="connsiteX13" fmla="*/ 1014412 w 1971675"/>
              <a:gd name="connsiteY13" fmla="*/ 46831 h 1409700"/>
              <a:gd name="connsiteX14" fmla="*/ 985837 w 1971675"/>
              <a:gd name="connsiteY14" fmla="*/ 23812 h 1409700"/>
              <a:gd name="connsiteX15" fmla="*/ 103772 w 1971675"/>
              <a:gd name="connsiteY15" fmla="*/ 0 h 1409700"/>
              <a:gd name="connsiteX16" fmla="*/ 1856372 w 1971675"/>
              <a:gd name="connsiteY16" fmla="*/ 0 h 1409700"/>
              <a:gd name="connsiteX17" fmla="*/ 1971675 w 1971675"/>
              <a:gd name="connsiteY17" fmla="*/ 103909 h 1409700"/>
              <a:gd name="connsiteX18" fmla="*/ 1971675 w 1971675"/>
              <a:gd name="connsiteY18" fmla="*/ 1027546 h 1409700"/>
              <a:gd name="connsiteX19" fmla="*/ 1856372 w 1971675"/>
              <a:gd name="connsiteY19" fmla="*/ 1143000 h 1409700"/>
              <a:gd name="connsiteX20" fmla="*/ 1277877 w 1971675"/>
              <a:gd name="connsiteY20" fmla="*/ 1143000 h 1409700"/>
              <a:gd name="connsiteX21" fmla="*/ 1198562 w 1971675"/>
              <a:gd name="connsiteY21" fmla="*/ 1143000 h 1409700"/>
              <a:gd name="connsiteX22" fmla="*/ 1198562 w 1971675"/>
              <a:gd name="connsiteY22" fmla="*/ 1212850 h 1409700"/>
              <a:gd name="connsiteX23" fmla="*/ 1198562 w 1971675"/>
              <a:gd name="connsiteY23" fmla="*/ 1258887 h 1409700"/>
              <a:gd name="connsiteX24" fmla="*/ 1452561 w 1971675"/>
              <a:gd name="connsiteY24" fmla="*/ 1258887 h 1409700"/>
              <a:gd name="connsiteX25" fmla="*/ 1544636 w 1971675"/>
              <a:gd name="connsiteY25" fmla="*/ 1374774 h 1409700"/>
              <a:gd name="connsiteX26" fmla="*/ 427036 w 1971675"/>
              <a:gd name="connsiteY26" fmla="*/ 1374774 h 1409700"/>
              <a:gd name="connsiteX27" fmla="*/ 519111 w 1971675"/>
              <a:gd name="connsiteY27" fmla="*/ 1258887 h 1409700"/>
              <a:gd name="connsiteX28" fmla="*/ 761999 w 1971675"/>
              <a:gd name="connsiteY28" fmla="*/ 1258887 h 1409700"/>
              <a:gd name="connsiteX29" fmla="*/ 761999 w 1971675"/>
              <a:gd name="connsiteY29" fmla="*/ 1212850 h 1409700"/>
              <a:gd name="connsiteX30" fmla="*/ 761999 w 1971675"/>
              <a:gd name="connsiteY30" fmla="*/ 1143000 h 1409700"/>
              <a:gd name="connsiteX31" fmla="*/ 673281 w 1971675"/>
              <a:gd name="connsiteY31" fmla="*/ 1143000 h 1409700"/>
              <a:gd name="connsiteX32" fmla="*/ 103772 w 1971675"/>
              <a:gd name="connsiteY32" fmla="*/ 1143000 h 1409700"/>
              <a:gd name="connsiteX33" fmla="*/ 0 w 1971675"/>
              <a:gd name="connsiteY33" fmla="*/ 1027546 h 1409700"/>
              <a:gd name="connsiteX34" fmla="*/ 0 w 1971675"/>
              <a:gd name="connsiteY34" fmla="*/ 103909 h 1409700"/>
              <a:gd name="connsiteX35" fmla="*/ 103772 w 1971675"/>
              <a:gd name="connsiteY35" fmla="*/ 0 h 1409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71675" h="1409700">
                <a:moveTo>
                  <a:pt x="427036" y="1374775"/>
                </a:moveTo>
                <a:lnTo>
                  <a:pt x="1544636" y="1374775"/>
                </a:lnTo>
                <a:lnTo>
                  <a:pt x="1544636" y="1409700"/>
                </a:lnTo>
                <a:lnTo>
                  <a:pt x="427036" y="1409700"/>
                </a:lnTo>
                <a:close/>
                <a:moveTo>
                  <a:pt x="104775" y="104775"/>
                </a:moveTo>
                <a:lnTo>
                  <a:pt x="104775" y="1028700"/>
                </a:lnTo>
                <a:lnTo>
                  <a:pt x="761999" y="1028700"/>
                </a:lnTo>
                <a:lnTo>
                  <a:pt x="1198562" y="1028700"/>
                </a:lnTo>
                <a:lnTo>
                  <a:pt x="1879600" y="1028700"/>
                </a:lnTo>
                <a:lnTo>
                  <a:pt x="1879600" y="104775"/>
                </a:lnTo>
                <a:close/>
                <a:moveTo>
                  <a:pt x="985837" y="23812"/>
                </a:moveTo>
                <a:cubicBezTo>
                  <a:pt x="970055" y="23812"/>
                  <a:pt x="957262" y="34118"/>
                  <a:pt x="957262" y="46831"/>
                </a:cubicBezTo>
                <a:cubicBezTo>
                  <a:pt x="957262" y="59544"/>
                  <a:pt x="970055" y="69850"/>
                  <a:pt x="985837" y="69850"/>
                </a:cubicBezTo>
                <a:cubicBezTo>
                  <a:pt x="1001619" y="69850"/>
                  <a:pt x="1014412" y="59544"/>
                  <a:pt x="1014412" y="46831"/>
                </a:cubicBezTo>
                <a:cubicBezTo>
                  <a:pt x="1014412" y="34118"/>
                  <a:pt x="1001619" y="23812"/>
                  <a:pt x="985837" y="23812"/>
                </a:cubicBezTo>
                <a:close/>
                <a:moveTo>
                  <a:pt x="103772" y="0"/>
                </a:moveTo>
                <a:cubicBezTo>
                  <a:pt x="1856372" y="0"/>
                  <a:pt x="1856372" y="0"/>
                  <a:pt x="1856372" y="0"/>
                </a:cubicBezTo>
                <a:cubicBezTo>
                  <a:pt x="1925554" y="0"/>
                  <a:pt x="1971675" y="46182"/>
                  <a:pt x="1971675" y="103909"/>
                </a:cubicBezTo>
                <a:lnTo>
                  <a:pt x="1971675" y="1027546"/>
                </a:lnTo>
                <a:cubicBezTo>
                  <a:pt x="1971675" y="1085273"/>
                  <a:pt x="1925554" y="1143000"/>
                  <a:pt x="1856372" y="1143000"/>
                </a:cubicBezTo>
                <a:cubicBezTo>
                  <a:pt x="1637297" y="1143000"/>
                  <a:pt x="1445606" y="1143000"/>
                  <a:pt x="1277877" y="1143000"/>
                </a:cubicBezTo>
                <a:lnTo>
                  <a:pt x="1198562" y="1143000"/>
                </a:lnTo>
                <a:lnTo>
                  <a:pt x="1198562" y="1212850"/>
                </a:lnTo>
                <a:lnTo>
                  <a:pt x="1198562" y="1258887"/>
                </a:lnTo>
                <a:lnTo>
                  <a:pt x="1452561" y="1258887"/>
                </a:lnTo>
                <a:lnTo>
                  <a:pt x="1544636" y="1374774"/>
                </a:lnTo>
                <a:lnTo>
                  <a:pt x="427036" y="1374774"/>
                </a:lnTo>
                <a:lnTo>
                  <a:pt x="519111" y="1258887"/>
                </a:lnTo>
                <a:lnTo>
                  <a:pt x="761999" y="1258887"/>
                </a:lnTo>
                <a:lnTo>
                  <a:pt x="761999" y="1212850"/>
                </a:lnTo>
                <a:lnTo>
                  <a:pt x="761999" y="1143000"/>
                </a:lnTo>
                <a:lnTo>
                  <a:pt x="673281" y="1143000"/>
                </a:lnTo>
                <a:cubicBezTo>
                  <a:pt x="103772" y="1143000"/>
                  <a:pt x="103772" y="1143000"/>
                  <a:pt x="103772" y="1143000"/>
                </a:cubicBezTo>
                <a:cubicBezTo>
                  <a:pt x="46121" y="1143000"/>
                  <a:pt x="0" y="1085273"/>
                  <a:pt x="0" y="1027546"/>
                </a:cubicBezTo>
                <a:cubicBezTo>
                  <a:pt x="0" y="103909"/>
                  <a:pt x="0" y="103909"/>
                  <a:pt x="0" y="103909"/>
                </a:cubicBezTo>
                <a:cubicBezTo>
                  <a:pt x="0" y="46182"/>
                  <a:pt x="46121" y="0"/>
                  <a:pt x="103772" y="0"/>
                </a:cubicBezTo>
                <a:close/>
              </a:path>
            </a:pathLst>
          </a:custGeom>
          <a:solidFill>
            <a:schemeClr val="tx1"/>
          </a:solidFill>
          <a:ln>
            <a:noFill/>
            <a:headEnd type="none" w="med" len="med"/>
            <a:tailEnd type="none" w="med" len="med"/>
          </a:ln>
          <a:effectLst/>
          <a:ex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38" tIns="143391" rIns="179238" bIns="143391" numCol="1" spcCol="0" rtlCol="0" fromWordArt="0" anchor="t" anchorCtr="0" forceAA="0" compatLnSpc="1">
            <a:prstTxWarp prst="textNoShape">
              <a:avLst/>
            </a:prstTxWarp>
            <a:noAutofit/>
          </a:bodyPr>
          <a:lstStyle/>
          <a:p>
            <a:pPr algn="ctr" defTabSz="913916" fontAlgn="base">
              <a:lnSpc>
                <a:spcPct val="90000"/>
              </a:lnSpc>
              <a:spcBef>
                <a:spcPct val="0"/>
              </a:spcBef>
              <a:spcAft>
                <a:spcPct val="0"/>
              </a:spcAft>
            </a:pPr>
            <a:endParaRPr lang="en-US" sz="2352">
              <a:gradFill>
                <a:gsLst>
                  <a:gs pos="0">
                    <a:srgbClr val="FFFFFF"/>
                  </a:gs>
                  <a:gs pos="100000">
                    <a:srgbClr val="FFFFFF"/>
                  </a:gs>
                </a:gsLst>
                <a:lin ang="5400000" scaled="0"/>
              </a:gradFill>
              <a:ea typeface="Segoe UI" pitchFamily="34" charset="0"/>
              <a:cs typeface="Segoe UI" pitchFamily="34" charset="0"/>
            </a:endParaRPr>
          </a:p>
        </p:txBody>
      </p:sp>
      <p:sp>
        <p:nvSpPr>
          <p:cNvPr id="4" name="Oval 3">
            <a:extLst>
              <a:ext uri="{FF2B5EF4-FFF2-40B4-BE49-F238E27FC236}">
                <a16:creationId xmlns:a16="http://schemas.microsoft.com/office/drawing/2014/main" id="{3C903175-496A-4154-9070-2F08FED395FA}"/>
              </a:ext>
            </a:extLst>
          </p:cNvPr>
          <p:cNvSpPr/>
          <p:nvPr/>
        </p:nvSpPr>
        <p:spPr bwMode="auto">
          <a:xfrm>
            <a:off x="6827836" y="3934973"/>
            <a:ext cx="1524000" cy="1143000"/>
          </a:xfrm>
          <a:prstGeom prst="ellipse">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9" name="Rectangle 8">
            <a:extLst>
              <a:ext uri="{FF2B5EF4-FFF2-40B4-BE49-F238E27FC236}">
                <a16:creationId xmlns:a16="http://schemas.microsoft.com/office/drawing/2014/main" id="{9260EE31-FEC1-47A2-A28D-C563B0F6717B}"/>
              </a:ext>
            </a:extLst>
          </p:cNvPr>
          <p:cNvSpPr/>
          <p:nvPr/>
        </p:nvSpPr>
        <p:spPr bwMode="auto">
          <a:xfrm>
            <a:off x="731837" y="2254070"/>
            <a:ext cx="7437437" cy="1143000"/>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none" lIns="0" tIns="0" rIns="0" bIns="0" numCol="1" spcCol="0" rtlCol="0" fromWordArt="0" anchor="b" anchorCtr="0" forceAA="0" compatLnSpc="1">
            <a:prstTxWarp prst="textNoShape">
              <a:avLst/>
            </a:prstTxWarp>
            <a:noAutofit/>
          </a:bodyPr>
          <a:lstStyle/>
          <a:p>
            <a:pPr algn="ctr" defTabSz="932472" fontAlgn="base">
              <a:lnSpc>
                <a:spcPct val="90000"/>
              </a:lnSpc>
              <a:spcBef>
                <a:spcPct val="0"/>
              </a:spcBef>
              <a:spcAft>
                <a:spcPct val="0"/>
              </a:spcAft>
            </a:pPr>
            <a:r>
              <a:rPr lang="en-US" sz="4000" cap="all" dirty="0">
                <a:solidFill>
                  <a:schemeClr val="tx2"/>
                </a:solidFill>
                <a:latin typeface="+mj-lt"/>
                <a:ea typeface="Segoe UI" pitchFamily="34" charset="0"/>
                <a:cs typeface="Segoe UI" pitchFamily="34" charset="0"/>
              </a:rPr>
              <a:t>Have </a:t>
            </a:r>
            <a:r>
              <a:rPr lang="en-US" sz="4000" cap="all" dirty="0">
                <a:solidFill>
                  <a:schemeClr val="accent1"/>
                </a:solidFill>
                <a:ea typeface="Segoe UI" pitchFamily="34" charset="0"/>
                <a:cs typeface="Segoe UI" pitchFamily="34" charset="0"/>
              </a:rPr>
              <a:t>experience/relationships </a:t>
            </a:r>
            <a:br>
              <a:rPr lang="en-US" sz="4000" cap="all" dirty="0">
                <a:solidFill>
                  <a:schemeClr val="accent2"/>
                </a:solidFill>
                <a:ea typeface="Segoe UI" pitchFamily="34" charset="0"/>
                <a:cs typeface="Segoe UI" pitchFamily="34" charset="0"/>
              </a:rPr>
            </a:br>
            <a:r>
              <a:rPr lang="en-US" sz="4000" cap="all" dirty="0">
                <a:solidFill>
                  <a:schemeClr val="tx2"/>
                </a:solidFill>
                <a:latin typeface="+mj-lt"/>
                <a:ea typeface="Segoe UI" pitchFamily="34" charset="0"/>
                <a:cs typeface="Segoe UI" pitchFamily="34" charset="0"/>
              </a:rPr>
              <a:t>with the leading software </a:t>
            </a:r>
            <a:br>
              <a:rPr lang="en-US" sz="4000" cap="all" dirty="0">
                <a:solidFill>
                  <a:schemeClr val="tx2"/>
                </a:solidFill>
                <a:latin typeface="+mj-lt"/>
                <a:ea typeface="Segoe UI" pitchFamily="34" charset="0"/>
                <a:cs typeface="Segoe UI" pitchFamily="34" charset="0"/>
              </a:rPr>
            </a:br>
            <a:r>
              <a:rPr lang="en-US" sz="4000" cap="all" dirty="0">
                <a:solidFill>
                  <a:schemeClr val="tx2"/>
                </a:solidFill>
                <a:latin typeface="+mj-lt"/>
                <a:ea typeface="Segoe UI" pitchFamily="34" charset="0"/>
                <a:cs typeface="Segoe UI" pitchFamily="34" charset="0"/>
              </a:rPr>
              <a:t>vendors in the </a:t>
            </a:r>
            <a:br>
              <a:rPr lang="en-US" sz="4000" cap="all" dirty="0">
                <a:solidFill>
                  <a:schemeClr val="tx2"/>
                </a:solidFill>
                <a:latin typeface="+mj-lt"/>
                <a:ea typeface="Segoe UI" pitchFamily="34" charset="0"/>
                <a:cs typeface="Segoe UI" pitchFamily="34" charset="0"/>
              </a:rPr>
            </a:br>
            <a:r>
              <a:rPr lang="en-US" sz="4000" cap="all" dirty="0">
                <a:solidFill>
                  <a:schemeClr val="tx2"/>
                </a:solidFill>
                <a:latin typeface="+mj-lt"/>
                <a:ea typeface="Segoe UI" pitchFamily="34" charset="0"/>
                <a:cs typeface="Segoe UI" pitchFamily="34" charset="0"/>
              </a:rPr>
              <a:t>post-acute industry  </a:t>
            </a:r>
          </a:p>
        </p:txBody>
      </p:sp>
      <p:grpSp>
        <p:nvGrpSpPr>
          <p:cNvPr id="11" name="Group 4">
            <a:extLst>
              <a:ext uri="{FF2B5EF4-FFF2-40B4-BE49-F238E27FC236}">
                <a16:creationId xmlns:a16="http://schemas.microsoft.com/office/drawing/2014/main" id="{F54FF110-9709-4EC5-B0FD-0DE53B7EFFC5}"/>
              </a:ext>
            </a:extLst>
          </p:cNvPr>
          <p:cNvGrpSpPr>
            <a:grpSpLocks noChangeAspect="1"/>
          </p:cNvGrpSpPr>
          <p:nvPr/>
        </p:nvGrpSpPr>
        <p:grpSpPr bwMode="auto">
          <a:xfrm>
            <a:off x="5190387" y="4431359"/>
            <a:ext cx="1315405" cy="1220788"/>
            <a:chOff x="3348" y="1675"/>
            <a:chExt cx="1140" cy="1058"/>
          </a:xfrm>
          <a:solidFill>
            <a:schemeClr val="accent2"/>
          </a:solidFill>
        </p:grpSpPr>
        <p:sp>
          <p:nvSpPr>
            <p:cNvPr id="14" name="Freeform 5">
              <a:extLst>
                <a:ext uri="{FF2B5EF4-FFF2-40B4-BE49-F238E27FC236}">
                  <a16:creationId xmlns:a16="http://schemas.microsoft.com/office/drawing/2014/main" id="{65536676-D5D8-43E8-A1DD-359A6B108864}"/>
                </a:ext>
              </a:extLst>
            </p:cNvPr>
            <p:cNvSpPr>
              <a:spLocks noEditPoints="1"/>
            </p:cNvSpPr>
            <p:nvPr/>
          </p:nvSpPr>
          <p:spPr bwMode="auto">
            <a:xfrm>
              <a:off x="3348" y="1675"/>
              <a:ext cx="1140" cy="902"/>
            </a:xfrm>
            <a:custGeom>
              <a:avLst/>
              <a:gdLst>
                <a:gd name="T0" fmla="*/ 736 w 1680"/>
                <a:gd name="T1" fmla="*/ 1325 h 1325"/>
                <a:gd name="T2" fmla="*/ 707 w 1680"/>
                <a:gd name="T3" fmla="*/ 1325 h 1325"/>
                <a:gd name="T4" fmla="*/ 363 w 1680"/>
                <a:gd name="T5" fmla="*/ 1325 h 1325"/>
                <a:gd name="T6" fmla="*/ 188 w 1680"/>
                <a:gd name="T7" fmla="*/ 1149 h 1325"/>
                <a:gd name="T8" fmla="*/ 188 w 1680"/>
                <a:gd name="T9" fmla="*/ 331 h 1325"/>
                <a:gd name="T10" fmla="*/ 188 w 1680"/>
                <a:gd name="T11" fmla="*/ 292 h 1325"/>
                <a:gd name="T12" fmla="*/ 3 w 1680"/>
                <a:gd name="T13" fmla="*/ 425 h 1325"/>
                <a:gd name="T14" fmla="*/ 0 w 1680"/>
                <a:gd name="T15" fmla="*/ 422 h 1325"/>
                <a:gd name="T16" fmla="*/ 12 w 1680"/>
                <a:gd name="T17" fmla="*/ 405 h 1325"/>
                <a:gd name="T18" fmla="*/ 211 w 1680"/>
                <a:gd name="T19" fmla="*/ 157 h 1325"/>
                <a:gd name="T20" fmla="*/ 231 w 1680"/>
                <a:gd name="T21" fmla="*/ 137 h 1325"/>
                <a:gd name="T22" fmla="*/ 386 w 1680"/>
                <a:gd name="T23" fmla="*/ 11 h 1325"/>
                <a:gd name="T24" fmla="*/ 414 w 1680"/>
                <a:gd name="T25" fmla="*/ 1 h 1325"/>
                <a:gd name="T26" fmla="*/ 1264 w 1680"/>
                <a:gd name="T27" fmla="*/ 1 h 1325"/>
                <a:gd name="T28" fmla="*/ 1295 w 1680"/>
                <a:gd name="T29" fmla="*/ 12 h 1325"/>
                <a:gd name="T30" fmla="*/ 1448 w 1680"/>
                <a:gd name="T31" fmla="*/ 137 h 1325"/>
                <a:gd name="T32" fmla="*/ 1493 w 1680"/>
                <a:gd name="T33" fmla="*/ 187 h 1325"/>
                <a:gd name="T34" fmla="*/ 1668 w 1680"/>
                <a:gd name="T35" fmla="*/ 406 h 1325"/>
                <a:gd name="T36" fmla="*/ 1680 w 1680"/>
                <a:gd name="T37" fmla="*/ 422 h 1325"/>
                <a:gd name="T38" fmla="*/ 1677 w 1680"/>
                <a:gd name="T39" fmla="*/ 425 h 1325"/>
                <a:gd name="T40" fmla="*/ 1493 w 1680"/>
                <a:gd name="T41" fmla="*/ 293 h 1325"/>
                <a:gd name="T42" fmla="*/ 1493 w 1680"/>
                <a:gd name="T43" fmla="*/ 722 h 1325"/>
                <a:gd name="T44" fmla="*/ 865 w 1680"/>
                <a:gd name="T45" fmla="*/ 753 h 1325"/>
                <a:gd name="T46" fmla="*/ 736 w 1680"/>
                <a:gd name="T47" fmla="*/ 1325 h 1325"/>
                <a:gd name="T48" fmla="*/ 354 w 1680"/>
                <a:gd name="T49" fmla="*/ 206 h 1325"/>
                <a:gd name="T50" fmla="*/ 1325 w 1680"/>
                <a:gd name="T51" fmla="*/ 206 h 1325"/>
                <a:gd name="T52" fmla="*/ 1246 w 1680"/>
                <a:gd name="T53" fmla="*/ 97 h 1325"/>
                <a:gd name="T54" fmla="*/ 1222 w 1680"/>
                <a:gd name="T55" fmla="*/ 85 h 1325"/>
                <a:gd name="T56" fmla="*/ 1072 w 1680"/>
                <a:gd name="T57" fmla="*/ 85 h 1325"/>
                <a:gd name="T58" fmla="*/ 461 w 1680"/>
                <a:gd name="T59" fmla="*/ 85 h 1325"/>
                <a:gd name="T60" fmla="*/ 439 w 1680"/>
                <a:gd name="T61" fmla="*/ 90 h 1325"/>
                <a:gd name="T62" fmla="*/ 354 w 1680"/>
                <a:gd name="T63" fmla="*/ 206 h 1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80" h="1325">
                  <a:moveTo>
                    <a:pt x="736" y="1325"/>
                  </a:moveTo>
                  <a:cubicBezTo>
                    <a:pt x="726" y="1325"/>
                    <a:pt x="716" y="1325"/>
                    <a:pt x="707" y="1325"/>
                  </a:cubicBezTo>
                  <a:cubicBezTo>
                    <a:pt x="593" y="1325"/>
                    <a:pt x="478" y="1325"/>
                    <a:pt x="363" y="1325"/>
                  </a:cubicBezTo>
                  <a:cubicBezTo>
                    <a:pt x="261" y="1325"/>
                    <a:pt x="188" y="1252"/>
                    <a:pt x="188" y="1149"/>
                  </a:cubicBezTo>
                  <a:cubicBezTo>
                    <a:pt x="188" y="877"/>
                    <a:pt x="188" y="604"/>
                    <a:pt x="188" y="331"/>
                  </a:cubicBezTo>
                  <a:cubicBezTo>
                    <a:pt x="188" y="320"/>
                    <a:pt x="188" y="308"/>
                    <a:pt x="188" y="292"/>
                  </a:cubicBezTo>
                  <a:cubicBezTo>
                    <a:pt x="124" y="338"/>
                    <a:pt x="64" y="382"/>
                    <a:pt x="3" y="425"/>
                  </a:cubicBezTo>
                  <a:cubicBezTo>
                    <a:pt x="2" y="424"/>
                    <a:pt x="1" y="423"/>
                    <a:pt x="0" y="422"/>
                  </a:cubicBezTo>
                  <a:cubicBezTo>
                    <a:pt x="4" y="416"/>
                    <a:pt x="8" y="410"/>
                    <a:pt x="12" y="405"/>
                  </a:cubicBezTo>
                  <a:cubicBezTo>
                    <a:pt x="78" y="322"/>
                    <a:pt x="145" y="240"/>
                    <a:pt x="211" y="157"/>
                  </a:cubicBezTo>
                  <a:cubicBezTo>
                    <a:pt x="217" y="150"/>
                    <a:pt x="223" y="143"/>
                    <a:pt x="231" y="137"/>
                  </a:cubicBezTo>
                  <a:cubicBezTo>
                    <a:pt x="282" y="95"/>
                    <a:pt x="334" y="53"/>
                    <a:pt x="386" y="11"/>
                  </a:cubicBezTo>
                  <a:cubicBezTo>
                    <a:pt x="394" y="5"/>
                    <a:pt x="405" y="1"/>
                    <a:pt x="414" y="1"/>
                  </a:cubicBezTo>
                  <a:cubicBezTo>
                    <a:pt x="698" y="0"/>
                    <a:pt x="981" y="0"/>
                    <a:pt x="1264" y="1"/>
                  </a:cubicBezTo>
                  <a:cubicBezTo>
                    <a:pt x="1275" y="1"/>
                    <a:pt x="1286" y="6"/>
                    <a:pt x="1295" y="12"/>
                  </a:cubicBezTo>
                  <a:cubicBezTo>
                    <a:pt x="1346" y="53"/>
                    <a:pt x="1398" y="94"/>
                    <a:pt x="1448" y="137"/>
                  </a:cubicBezTo>
                  <a:cubicBezTo>
                    <a:pt x="1465" y="151"/>
                    <a:pt x="1479" y="170"/>
                    <a:pt x="1493" y="187"/>
                  </a:cubicBezTo>
                  <a:cubicBezTo>
                    <a:pt x="1552" y="260"/>
                    <a:pt x="1610" y="333"/>
                    <a:pt x="1668" y="406"/>
                  </a:cubicBezTo>
                  <a:cubicBezTo>
                    <a:pt x="1672" y="411"/>
                    <a:pt x="1676" y="416"/>
                    <a:pt x="1680" y="422"/>
                  </a:cubicBezTo>
                  <a:cubicBezTo>
                    <a:pt x="1679" y="423"/>
                    <a:pt x="1678" y="424"/>
                    <a:pt x="1677" y="425"/>
                  </a:cubicBezTo>
                  <a:cubicBezTo>
                    <a:pt x="1617" y="382"/>
                    <a:pt x="1556" y="339"/>
                    <a:pt x="1493" y="293"/>
                  </a:cubicBezTo>
                  <a:cubicBezTo>
                    <a:pt x="1493" y="438"/>
                    <a:pt x="1493" y="580"/>
                    <a:pt x="1493" y="722"/>
                  </a:cubicBezTo>
                  <a:cubicBezTo>
                    <a:pt x="1274" y="589"/>
                    <a:pt x="1060" y="584"/>
                    <a:pt x="865" y="753"/>
                  </a:cubicBezTo>
                  <a:cubicBezTo>
                    <a:pt x="689" y="907"/>
                    <a:pt x="658" y="1104"/>
                    <a:pt x="736" y="1325"/>
                  </a:cubicBezTo>
                  <a:close/>
                  <a:moveTo>
                    <a:pt x="354" y="206"/>
                  </a:moveTo>
                  <a:cubicBezTo>
                    <a:pt x="680" y="206"/>
                    <a:pt x="1001" y="206"/>
                    <a:pt x="1325" y="206"/>
                  </a:cubicBezTo>
                  <a:cubicBezTo>
                    <a:pt x="1298" y="168"/>
                    <a:pt x="1273" y="132"/>
                    <a:pt x="1246" y="97"/>
                  </a:cubicBezTo>
                  <a:cubicBezTo>
                    <a:pt x="1241" y="91"/>
                    <a:pt x="1230" y="85"/>
                    <a:pt x="1222" y="85"/>
                  </a:cubicBezTo>
                  <a:cubicBezTo>
                    <a:pt x="1172" y="84"/>
                    <a:pt x="1122" y="85"/>
                    <a:pt x="1072" y="85"/>
                  </a:cubicBezTo>
                  <a:cubicBezTo>
                    <a:pt x="868" y="85"/>
                    <a:pt x="665" y="85"/>
                    <a:pt x="461" y="85"/>
                  </a:cubicBezTo>
                  <a:cubicBezTo>
                    <a:pt x="453" y="85"/>
                    <a:pt x="443" y="85"/>
                    <a:pt x="439" y="90"/>
                  </a:cubicBezTo>
                  <a:cubicBezTo>
                    <a:pt x="411" y="127"/>
                    <a:pt x="383" y="166"/>
                    <a:pt x="354" y="20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6">
              <a:extLst>
                <a:ext uri="{FF2B5EF4-FFF2-40B4-BE49-F238E27FC236}">
                  <a16:creationId xmlns:a16="http://schemas.microsoft.com/office/drawing/2014/main" id="{B2E865A8-D73C-4A7C-82D8-4DF318065D36}"/>
                </a:ext>
              </a:extLst>
            </p:cNvPr>
            <p:cNvSpPr>
              <a:spLocks noEditPoints="1"/>
            </p:cNvSpPr>
            <p:nvPr/>
          </p:nvSpPr>
          <p:spPr bwMode="auto">
            <a:xfrm>
              <a:off x="3865" y="2147"/>
              <a:ext cx="583" cy="586"/>
            </a:xfrm>
            <a:custGeom>
              <a:avLst/>
              <a:gdLst>
                <a:gd name="T0" fmla="*/ 430 w 860"/>
                <a:gd name="T1" fmla="*/ 0 h 860"/>
                <a:gd name="T2" fmla="*/ 859 w 860"/>
                <a:gd name="T3" fmla="*/ 429 h 860"/>
                <a:gd name="T4" fmla="*/ 433 w 860"/>
                <a:gd name="T5" fmla="*/ 859 h 860"/>
                <a:gd name="T6" fmla="*/ 1 w 860"/>
                <a:gd name="T7" fmla="*/ 431 h 860"/>
                <a:gd name="T8" fmla="*/ 430 w 860"/>
                <a:gd name="T9" fmla="*/ 0 h 860"/>
                <a:gd name="T10" fmla="*/ 350 w 860"/>
                <a:gd name="T11" fmla="*/ 344 h 860"/>
                <a:gd name="T12" fmla="*/ 322 w 860"/>
                <a:gd name="T13" fmla="*/ 474 h 860"/>
                <a:gd name="T14" fmla="*/ 431 w 860"/>
                <a:gd name="T15" fmla="*/ 548 h 860"/>
                <a:gd name="T16" fmla="*/ 431 w 860"/>
                <a:gd name="T17" fmla="*/ 779 h 860"/>
                <a:gd name="T18" fmla="*/ 679 w 860"/>
                <a:gd name="T19" fmla="*/ 676 h 860"/>
                <a:gd name="T20" fmla="*/ 596 w 860"/>
                <a:gd name="T21" fmla="*/ 594 h 860"/>
                <a:gd name="T22" fmla="*/ 513 w 860"/>
                <a:gd name="T23" fmla="*/ 512 h 860"/>
                <a:gd name="T24" fmla="*/ 431 w 860"/>
                <a:gd name="T25" fmla="*/ 313 h 860"/>
                <a:gd name="T26" fmla="*/ 431 w 860"/>
                <a:gd name="T27" fmla="*/ 79 h 860"/>
                <a:gd name="T28" fmla="*/ 185 w 860"/>
                <a:gd name="T29" fmla="*/ 180 h 860"/>
                <a:gd name="T30" fmla="*/ 350 w 860"/>
                <a:gd name="T31" fmla="*/ 344 h 8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60" h="860">
                  <a:moveTo>
                    <a:pt x="430" y="0"/>
                  </a:moveTo>
                  <a:cubicBezTo>
                    <a:pt x="666" y="0"/>
                    <a:pt x="858" y="192"/>
                    <a:pt x="859" y="429"/>
                  </a:cubicBezTo>
                  <a:cubicBezTo>
                    <a:pt x="860" y="666"/>
                    <a:pt x="669" y="859"/>
                    <a:pt x="433" y="859"/>
                  </a:cubicBezTo>
                  <a:cubicBezTo>
                    <a:pt x="193" y="860"/>
                    <a:pt x="0" y="669"/>
                    <a:pt x="1" y="431"/>
                  </a:cubicBezTo>
                  <a:cubicBezTo>
                    <a:pt x="1" y="192"/>
                    <a:pt x="192" y="1"/>
                    <a:pt x="430" y="0"/>
                  </a:cubicBezTo>
                  <a:close/>
                  <a:moveTo>
                    <a:pt x="350" y="344"/>
                  </a:moveTo>
                  <a:cubicBezTo>
                    <a:pt x="315" y="385"/>
                    <a:pt x="304" y="427"/>
                    <a:pt x="322" y="474"/>
                  </a:cubicBezTo>
                  <a:cubicBezTo>
                    <a:pt x="342" y="521"/>
                    <a:pt x="380" y="543"/>
                    <a:pt x="431" y="548"/>
                  </a:cubicBezTo>
                  <a:cubicBezTo>
                    <a:pt x="431" y="625"/>
                    <a:pt x="431" y="702"/>
                    <a:pt x="431" y="779"/>
                  </a:cubicBezTo>
                  <a:cubicBezTo>
                    <a:pt x="529" y="780"/>
                    <a:pt x="610" y="744"/>
                    <a:pt x="679" y="676"/>
                  </a:cubicBezTo>
                  <a:cubicBezTo>
                    <a:pt x="651" y="648"/>
                    <a:pt x="623" y="621"/>
                    <a:pt x="596" y="594"/>
                  </a:cubicBezTo>
                  <a:cubicBezTo>
                    <a:pt x="568" y="567"/>
                    <a:pt x="540" y="539"/>
                    <a:pt x="513" y="512"/>
                  </a:cubicBezTo>
                  <a:cubicBezTo>
                    <a:pt x="578" y="438"/>
                    <a:pt x="541" y="324"/>
                    <a:pt x="431" y="313"/>
                  </a:cubicBezTo>
                  <a:cubicBezTo>
                    <a:pt x="431" y="236"/>
                    <a:pt x="431" y="158"/>
                    <a:pt x="431" y="79"/>
                  </a:cubicBezTo>
                  <a:cubicBezTo>
                    <a:pt x="333" y="80"/>
                    <a:pt x="253" y="114"/>
                    <a:pt x="185" y="180"/>
                  </a:cubicBezTo>
                  <a:cubicBezTo>
                    <a:pt x="240" y="235"/>
                    <a:pt x="294" y="289"/>
                    <a:pt x="350" y="3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7">
              <a:extLst>
                <a:ext uri="{FF2B5EF4-FFF2-40B4-BE49-F238E27FC236}">
                  <a16:creationId xmlns:a16="http://schemas.microsoft.com/office/drawing/2014/main" id="{FA98650A-042D-420B-8520-929FD3ACE4EF}"/>
                </a:ext>
              </a:extLst>
            </p:cNvPr>
            <p:cNvSpPr>
              <a:spLocks/>
            </p:cNvSpPr>
            <p:nvPr/>
          </p:nvSpPr>
          <p:spPr bwMode="auto">
            <a:xfrm>
              <a:off x="4115" y="2398"/>
              <a:ext cx="83" cy="84"/>
            </a:xfrm>
            <a:custGeom>
              <a:avLst/>
              <a:gdLst>
                <a:gd name="T0" fmla="*/ 0 w 122"/>
                <a:gd name="T1" fmla="*/ 61 h 122"/>
                <a:gd name="T2" fmla="*/ 61 w 122"/>
                <a:gd name="T3" fmla="*/ 1 h 122"/>
                <a:gd name="T4" fmla="*/ 121 w 122"/>
                <a:gd name="T5" fmla="*/ 62 h 122"/>
                <a:gd name="T6" fmla="*/ 60 w 122"/>
                <a:gd name="T7" fmla="*/ 122 h 122"/>
                <a:gd name="T8" fmla="*/ 0 w 122"/>
                <a:gd name="T9" fmla="*/ 61 h 122"/>
              </a:gdLst>
              <a:ahLst/>
              <a:cxnLst>
                <a:cxn ang="0">
                  <a:pos x="T0" y="T1"/>
                </a:cxn>
                <a:cxn ang="0">
                  <a:pos x="T2" y="T3"/>
                </a:cxn>
                <a:cxn ang="0">
                  <a:pos x="T4" y="T5"/>
                </a:cxn>
                <a:cxn ang="0">
                  <a:pos x="T6" y="T7"/>
                </a:cxn>
                <a:cxn ang="0">
                  <a:pos x="T8" y="T9"/>
                </a:cxn>
              </a:cxnLst>
              <a:rect l="0" t="0" r="r" b="b"/>
              <a:pathLst>
                <a:path w="122" h="122">
                  <a:moveTo>
                    <a:pt x="0" y="61"/>
                  </a:moveTo>
                  <a:cubicBezTo>
                    <a:pt x="0" y="27"/>
                    <a:pt x="27" y="0"/>
                    <a:pt x="61" y="1"/>
                  </a:cubicBezTo>
                  <a:cubicBezTo>
                    <a:pt x="95" y="1"/>
                    <a:pt x="122" y="28"/>
                    <a:pt x="121" y="62"/>
                  </a:cubicBezTo>
                  <a:cubicBezTo>
                    <a:pt x="121" y="96"/>
                    <a:pt x="94" y="122"/>
                    <a:pt x="60" y="122"/>
                  </a:cubicBezTo>
                  <a:cubicBezTo>
                    <a:pt x="27" y="122"/>
                    <a:pt x="0" y="95"/>
                    <a:pt x="0" y="6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7" name="Rectangle 16">
            <a:extLst>
              <a:ext uri="{FF2B5EF4-FFF2-40B4-BE49-F238E27FC236}">
                <a16:creationId xmlns:a16="http://schemas.microsoft.com/office/drawing/2014/main" id="{6496890E-815F-458B-827F-D04070FC8B3B}"/>
              </a:ext>
            </a:extLst>
          </p:cNvPr>
          <p:cNvSpPr/>
          <p:nvPr/>
        </p:nvSpPr>
        <p:spPr bwMode="auto">
          <a:xfrm>
            <a:off x="7976208" y="5229287"/>
            <a:ext cx="3880829" cy="1143000"/>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defTabSz="932472" fontAlgn="base">
              <a:lnSpc>
                <a:spcPct val="90000"/>
              </a:lnSpc>
              <a:spcBef>
                <a:spcPct val="0"/>
              </a:spcBef>
              <a:spcAft>
                <a:spcPct val="0"/>
              </a:spcAft>
            </a:pPr>
            <a:r>
              <a:rPr lang="en-US" sz="4000" cap="all" dirty="0">
                <a:solidFill>
                  <a:schemeClr val="tx2"/>
                </a:solidFill>
                <a:latin typeface="+mj-lt"/>
                <a:ea typeface="Segoe UI" pitchFamily="34" charset="0"/>
                <a:cs typeface="Segoe UI" pitchFamily="34" charset="0"/>
              </a:rPr>
              <a:t>to assist you </a:t>
            </a:r>
            <a:br>
              <a:rPr lang="en-US" sz="4000" cap="all" dirty="0">
                <a:solidFill>
                  <a:schemeClr val="tx2"/>
                </a:solidFill>
                <a:latin typeface="+mj-lt"/>
                <a:ea typeface="Segoe UI" pitchFamily="34" charset="0"/>
                <a:cs typeface="Segoe UI" pitchFamily="34" charset="0"/>
              </a:rPr>
            </a:br>
            <a:r>
              <a:rPr lang="en-US" sz="4000" cap="all" dirty="0">
                <a:solidFill>
                  <a:schemeClr val="tx2"/>
                </a:solidFill>
                <a:latin typeface="+mj-lt"/>
                <a:ea typeface="Segoe UI" pitchFamily="34" charset="0"/>
                <a:cs typeface="Segoe UI" pitchFamily="34" charset="0"/>
              </a:rPr>
              <a:t>in </a:t>
            </a:r>
            <a:r>
              <a:rPr lang="en-US" sz="4000" cap="all" dirty="0">
                <a:solidFill>
                  <a:schemeClr val="accent1"/>
                </a:solidFill>
                <a:ea typeface="Segoe UI" pitchFamily="34" charset="0"/>
                <a:cs typeface="Segoe UI" pitchFamily="34" charset="0"/>
              </a:rPr>
              <a:t>integration projects</a:t>
            </a:r>
          </a:p>
        </p:txBody>
      </p:sp>
      <p:sp>
        <p:nvSpPr>
          <p:cNvPr id="20" name="Rectangle 19">
            <a:extLst>
              <a:ext uri="{FF2B5EF4-FFF2-40B4-BE49-F238E27FC236}">
                <a16:creationId xmlns:a16="http://schemas.microsoft.com/office/drawing/2014/main" id="{B7CAC909-3E3F-4E58-8AE7-254F072324A2}"/>
              </a:ext>
            </a:extLst>
          </p:cNvPr>
          <p:cNvSpPr/>
          <p:nvPr/>
        </p:nvSpPr>
        <p:spPr bwMode="auto">
          <a:xfrm>
            <a:off x="6474463" y="3011232"/>
            <a:ext cx="1766242" cy="1438594"/>
          </a:xfrm>
          <a:custGeom>
            <a:avLst/>
            <a:gdLst>
              <a:gd name="connsiteX0" fmla="*/ 0 w 2379934"/>
              <a:gd name="connsiteY0" fmla="*/ 0 h 990600"/>
              <a:gd name="connsiteX1" fmla="*/ 2379934 w 2379934"/>
              <a:gd name="connsiteY1" fmla="*/ 0 h 990600"/>
              <a:gd name="connsiteX2" fmla="*/ 2379934 w 2379934"/>
              <a:gd name="connsiteY2" fmla="*/ 990600 h 990600"/>
              <a:gd name="connsiteX3" fmla="*/ 0 w 2379934"/>
              <a:gd name="connsiteY3" fmla="*/ 990600 h 990600"/>
              <a:gd name="connsiteX4" fmla="*/ 0 w 2379934"/>
              <a:gd name="connsiteY4" fmla="*/ 0 h 990600"/>
              <a:gd name="connsiteX0" fmla="*/ 300708 w 2379934"/>
              <a:gd name="connsiteY0" fmla="*/ 0 h 1094927"/>
              <a:gd name="connsiteX1" fmla="*/ 2379934 w 2379934"/>
              <a:gd name="connsiteY1" fmla="*/ 104327 h 1094927"/>
              <a:gd name="connsiteX2" fmla="*/ 2379934 w 2379934"/>
              <a:gd name="connsiteY2" fmla="*/ 1094927 h 1094927"/>
              <a:gd name="connsiteX3" fmla="*/ 0 w 2379934"/>
              <a:gd name="connsiteY3" fmla="*/ 1094927 h 1094927"/>
              <a:gd name="connsiteX4" fmla="*/ 300708 w 2379934"/>
              <a:gd name="connsiteY4" fmla="*/ 0 h 1094927"/>
              <a:gd name="connsiteX0" fmla="*/ 810071 w 2889297"/>
              <a:gd name="connsiteY0" fmla="*/ 0 h 1094927"/>
              <a:gd name="connsiteX1" fmla="*/ 2889297 w 2889297"/>
              <a:gd name="connsiteY1" fmla="*/ 104327 h 1094927"/>
              <a:gd name="connsiteX2" fmla="*/ 2889297 w 2889297"/>
              <a:gd name="connsiteY2" fmla="*/ 1094927 h 1094927"/>
              <a:gd name="connsiteX3" fmla="*/ 0 w 2889297"/>
              <a:gd name="connsiteY3" fmla="*/ 966051 h 1094927"/>
              <a:gd name="connsiteX4" fmla="*/ 810071 w 2889297"/>
              <a:gd name="connsiteY4" fmla="*/ 0 h 1094927"/>
              <a:gd name="connsiteX0" fmla="*/ 969631 w 2889297"/>
              <a:gd name="connsiteY0" fmla="*/ 0 h 1266761"/>
              <a:gd name="connsiteX1" fmla="*/ 2889297 w 2889297"/>
              <a:gd name="connsiteY1" fmla="*/ 276161 h 1266761"/>
              <a:gd name="connsiteX2" fmla="*/ 2889297 w 2889297"/>
              <a:gd name="connsiteY2" fmla="*/ 1266761 h 1266761"/>
              <a:gd name="connsiteX3" fmla="*/ 0 w 2889297"/>
              <a:gd name="connsiteY3" fmla="*/ 1137885 h 1266761"/>
              <a:gd name="connsiteX4" fmla="*/ 969631 w 2889297"/>
              <a:gd name="connsiteY4" fmla="*/ 0 h 1266761"/>
              <a:gd name="connsiteX0" fmla="*/ 969631 w 2889297"/>
              <a:gd name="connsiteY0" fmla="*/ 0 h 1438594"/>
              <a:gd name="connsiteX1" fmla="*/ 2889297 w 2889297"/>
              <a:gd name="connsiteY1" fmla="*/ 276161 h 1438594"/>
              <a:gd name="connsiteX2" fmla="*/ 1569861 w 2889297"/>
              <a:gd name="connsiteY2" fmla="*/ 1438594 h 1438594"/>
              <a:gd name="connsiteX3" fmla="*/ 0 w 2889297"/>
              <a:gd name="connsiteY3" fmla="*/ 1137885 h 1438594"/>
              <a:gd name="connsiteX4" fmla="*/ 969631 w 2889297"/>
              <a:gd name="connsiteY4" fmla="*/ 0 h 1438594"/>
              <a:gd name="connsiteX0" fmla="*/ 969631 w 1766242"/>
              <a:gd name="connsiteY0" fmla="*/ 0 h 1438594"/>
              <a:gd name="connsiteX1" fmla="*/ 1766242 w 1766242"/>
              <a:gd name="connsiteY1" fmla="*/ 122738 h 1438594"/>
              <a:gd name="connsiteX2" fmla="*/ 1569861 w 1766242"/>
              <a:gd name="connsiteY2" fmla="*/ 1438594 h 1438594"/>
              <a:gd name="connsiteX3" fmla="*/ 0 w 1766242"/>
              <a:gd name="connsiteY3" fmla="*/ 1137885 h 1438594"/>
              <a:gd name="connsiteX4" fmla="*/ 969631 w 1766242"/>
              <a:gd name="connsiteY4" fmla="*/ 0 h 14385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6242" h="1438594">
                <a:moveTo>
                  <a:pt x="969631" y="0"/>
                </a:moveTo>
                <a:lnTo>
                  <a:pt x="1766242" y="122738"/>
                </a:lnTo>
                <a:lnTo>
                  <a:pt x="1569861" y="1438594"/>
                </a:lnTo>
                <a:lnTo>
                  <a:pt x="0" y="1137885"/>
                </a:lnTo>
                <a:lnTo>
                  <a:pt x="969631" y="0"/>
                </a:lnTo>
                <a:close/>
              </a:path>
            </a:pathLst>
          </a:cu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6" name="Shape">
            <a:extLst>
              <a:ext uri="{FF2B5EF4-FFF2-40B4-BE49-F238E27FC236}">
                <a16:creationId xmlns:a16="http://schemas.microsoft.com/office/drawing/2014/main" id="{2EE6E9B7-9F7F-49B4-A4FE-2A3D5F425FED}"/>
              </a:ext>
            </a:extLst>
          </p:cNvPr>
          <p:cNvSpPr/>
          <p:nvPr/>
        </p:nvSpPr>
        <p:spPr>
          <a:xfrm>
            <a:off x="6904036" y="3319701"/>
            <a:ext cx="1600199" cy="1572610"/>
          </a:xfrm>
          <a:custGeom>
            <a:avLst/>
            <a:gdLst/>
            <a:ahLst/>
            <a:cxnLst>
              <a:cxn ang="0">
                <a:pos x="wd2" y="hd2"/>
              </a:cxn>
              <a:cxn ang="5400000">
                <a:pos x="wd2" y="hd2"/>
              </a:cxn>
              <a:cxn ang="10800000">
                <a:pos x="wd2" y="hd2"/>
              </a:cxn>
              <a:cxn ang="16200000">
                <a:pos x="wd2" y="hd2"/>
              </a:cxn>
            </a:cxnLst>
            <a:rect l="0" t="0" r="r" b="b"/>
            <a:pathLst>
              <a:path w="21600" h="21600" extrusionOk="0">
                <a:moveTo>
                  <a:pt x="9096" y="11879"/>
                </a:moveTo>
                <a:cubicBezTo>
                  <a:pt x="9096" y="12506"/>
                  <a:pt x="8606" y="13013"/>
                  <a:pt x="7990" y="13013"/>
                </a:cubicBezTo>
                <a:cubicBezTo>
                  <a:pt x="7374" y="13013"/>
                  <a:pt x="6885" y="12506"/>
                  <a:pt x="6885" y="11879"/>
                </a:cubicBezTo>
                <a:cubicBezTo>
                  <a:pt x="6885" y="11260"/>
                  <a:pt x="7374" y="10753"/>
                  <a:pt x="7990" y="10753"/>
                </a:cubicBezTo>
                <a:cubicBezTo>
                  <a:pt x="8606" y="10753"/>
                  <a:pt x="9096" y="11260"/>
                  <a:pt x="9096" y="11879"/>
                </a:cubicBezTo>
                <a:close/>
                <a:moveTo>
                  <a:pt x="13601" y="10753"/>
                </a:moveTo>
                <a:cubicBezTo>
                  <a:pt x="12985" y="10753"/>
                  <a:pt x="12496" y="11260"/>
                  <a:pt x="12496" y="11879"/>
                </a:cubicBezTo>
                <a:cubicBezTo>
                  <a:pt x="12496" y="12506"/>
                  <a:pt x="12985" y="13013"/>
                  <a:pt x="13601" y="13013"/>
                </a:cubicBezTo>
                <a:cubicBezTo>
                  <a:pt x="14217" y="13013"/>
                  <a:pt x="14707" y="12506"/>
                  <a:pt x="14707" y="11879"/>
                </a:cubicBezTo>
                <a:cubicBezTo>
                  <a:pt x="14707" y="11260"/>
                  <a:pt x="14217" y="10753"/>
                  <a:pt x="13601" y="10753"/>
                </a:cubicBezTo>
                <a:close/>
                <a:moveTo>
                  <a:pt x="21600" y="11251"/>
                </a:moveTo>
                <a:cubicBezTo>
                  <a:pt x="21600" y="13400"/>
                  <a:pt x="21600" y="13400"/>
                  <a:pt x="21600" y="13400"/>
                </a:cubicBezTo>
                <a:cubicBezTo>
                  <a:pt x="21600" y="14474"/>
                  <a:pt x="20739" y="15351"/>
                  <a:pt x="19676" y="15351"/>
                </a:cubicBezTo>
                <a:cubicBezTo>
                  <a:pt x="18292" y="15351"/>
                  <a:pt x="18292" y="15351"/>
                  <a:pt x="18292" y="15351"/>
                </a:cubicBezTo>
                <a:cubicBezTo>
                  <a:pt x="16909" y="19245"/>
                  <a:pt x="13390" y="21600"/>
                  <a:pt x="10800" y="21600"/>
                </a:cubicBezTo>
                <a:cubicBezTo>
                  <a:pt x="8201" y="21600"/>
                  <a:pt x="4683" y="19245"/>
                  <a:pt x="3299" y="15351"/>
                </a:cubicBezTo>
                <a:cubicBezTo>
                  <a:pt x="1915" y="15351"/>
                  <a:pt x="1915" y="15351"/>
                  <a:pt x="1915" y="15351"/>
                </a:cubicBezTo>
                <a:cubicBezTo>
                  <a:pt x="852" y="15351"/>
                  <a:pt x="0" y="14474"/>
                  <a:pt x="0" y="13400"/>
                </a:cubicBezTo>
                <a:cubicBezTo>
                  <a:pt x="0" y="11251"/>
                  <a:pt x="0" y="11251"/>
                  <a:pt x="0" y="11251"/>
                </a:cubicBezTo>
                <a:cubicBezTo>
                  <a:pt x="0" y="10512"/>
                  <a:pt x="405" y="9867"/>
                  <a:pt x="1004" y="9532"/>
                </a:cubicBezTo>
                <a:cubicBezTo>
                  <a:pt x="1021" y="6489"/>
                  <a:pt x="1890" y="4109"/>
                  <a:pt x="3594" y="2458"/>
                </a:cubicBezTo>
                <a:cubicBezTo>
                  <a:pt x="5290" y="825"/>
                  <a:pt x="7712" y="0"/>
                  <a:pt x="10800" y="0"/>
                </a:cubicBezTo>
                <a:cubicBezTo>
                  <a:pt x="13880" y="0"/>
                  <a:pt x="16310" y="825"/>
                  <a:pt x="17997" y="2458"/>
                </a:cubicBezTo>
                <a:cubicBezTo>
                  <a:pt x="19702" y="4109"/>
                  <a:pt x="20571" y="6489"/>
                  <a:pt x="20588" y="9532"/>
                </a:cubicBezTo>
                <a:cubicBezTo>
                  <a:pt x="21187" y="9867"/>
                  <a:pt x="21600" y="10512"/>
                  <a:pt x="21600" y="11251"/>
                </a:cubicBezTo>
                <a:close/>
                <a:moveTo>
                  <a:pt x="17542" y="11887"/>
                </a:moveTo>
                <a:cubicBezTo>
                  <a:pt x="17542" y="11389"/>
                  <a:pt x="17516" y="10916"/>
                  <a:pt x="17474" y="10460"/>
                </a:cubicBezTo>
                <a:cubicBezTo>
                  <a:pt x="16630" y="9670"/>
                  <a:pt x="15086" y="9068"/>
                  <a:pt x="13137" y="8845"/>
                </a:cubicBezTo>
                <a:cubicBezTo>
                  <a:pt x="13390" y="9137"/>
                  <a:pt x="13610" y="9515"/>
                  <a:pt x="13745" y="10031"/>
                </a:cubicBezTo>
                <a:cubicBezTo>
                  <a:pt x="12555" y="9068"/>
                  <a:pt x="10209" y="9300"/>
                  <a:pt x="8437" y="7151"/>
                </a:cubicBezTo>
                <a:cubicBezTo>
                  <a:pt x="8336" y="7031"/>
                  <a:pt x="8252" y="6919"/>
                  <a:pt x="8176" y="6816"/>
                </a:cubicBezTo>
                <a:cubicBezTo>
                  <a:pt x="8176" y="6816"/>
                  <a:pt x="8168" y="6816"/>
                  <a:pt x="8168" y="6807"/>
                </a:cubicBezTo>
                <a:cubicBezTo>
                  <a:pt x="8168" y="6807"/>
                  <a:pt x="8168" y="6807"/>
                  <a:pt x="8168" y="6807"/>
                </a:cubicBezTo>
                <a:cubicBezTo>
                  <a:pt x="7855" y="6378"/>
                  <a:pt x="7746" y="6120"/>
                  <a:pt x="7746" y="6404"/>
                </a:cubicBezTo>
                <a:cubicBezTo>
                  <a:pt x="7687" y="8870"/>
                  <a:pt x="5974" y="10787"/>
                  <a:pt x="4075" y="11062"/>
                </a:cubicBezTo>
                <a:cubicBezTo>
                  <a:pt x="4058" y="11329"/>
                  <a:pt x="4050" y="11604"/>
                  <a:pt x="4050" y="11887"/>
                </a:cubicBezTo>
                <a:cubicBezTo>
                  <a:pt x="4050" y="12927"/>
                  <a:pt x="4219" y="13881"/>
                  <a:pt x="4506" y="14732"/>
                </a:cubicBezTo>
                <a:cubicBezTo>
                  <a:pt x="5569" y="16047"/>
                  <a:pt x="7341" y="16417"/>
                  <a:pt x="8902" y="16520"/>
                </a:cubicBezTo>
                <a:cubicBezTo>
                  <a:pt x="9188" y="16047"/>
                  <a:pt x="9838" y="15721"/>
                  <a:pt x="10598" y="15721"/>
                </a:cubicBezTo>
                <a:cubicBezTo>
                  <a:pt x="11627" y="15721"/>
                  <a:pt x="12462" y="16322"/>
                  <a:pt x="12462" y="17062"/>
                </a:cubicBezTo>
                <a:cubicBezTo>
                  <a:pt x="12462" y="17809"/>
                  <a:pt x="11627" y="18411"/>
                  <a:pt x="10598" y="18411"/>
                </a:cubicBezTo>
                <a:cubicBezTo>
                  <a:pt x="9804" y="18411"/>
                  <a:pt x="9138" y="18050"/>
                  <a:pt x="8868" y="17552"/>
                </a:cubicBezTo>
                <a:cubicBezTo>
                  <a:pt x="7771" y="17483"/>
                  <a:pt x="6573" y="17294"/>
                  <a:pt x="5501" y="16778"/>
                </a:cubicBezTo>
                <a:cubicBezTo>
                  <a:pt x="7003" y="19039"/>
                  <a:pt x="9340" y="20233"/>
                  <a:pt x="10800" y="20233"/>
                </a:cubicBezTo>
                <a:cubicBezTo>
                  <a:pt x="13087" y="20233"/>
                  <a:pt x="17542" y="17294"/>
                  <a:pt x="17542" y="11887"/>
                </a:cubicBezTo>
                <a:close/>
                <a:moveTo>
                  <a:pt x="19440" y="9300"/>
                </a:moveTo>
                <a:cubicBezTo>
                  <a:pt x="19313" y="3980"/>
                  <a:pt x="16335" y="1169"/>
                  <a:pt x="10800" y="1169"/>
                </a:cubicBezTo>
                <a:cubicBezTo>
                  <a:pt x="5257" y="1169"/>
                  <a:pt x="2278" y="3980"/>
                  <a:pt x="2152" y="9300"/>
                </a:cubicBezTo>
                <a:cubicBezTo>
                  <a:pt x="2894" y="9300"/>
                  <a:pt x="2894" y="9300"/>
                  <a:pt x="2894" y="9300"/>
                </a:cubicBezTo>
                <a:cubicBezTo>
                  <a:pt x="3164" y="7504"/>
                  <a:pt x="3729" y="6034"/>
                  <a:pt x="4598" y="4899"/>
                </a:cubicBezTo>
                <a:cubicBezTo>
                  <a:pt x="5974" y="3094"/>
                  <a:pt x="8058" y="2175"/>
                  <a:pt x="10800" y="2175"/>
                </a:cubicBezTo>
                <a:cubicBezTo>
                  <a:pt x="13534" y="2175"/>
                  <a:pt x="15618" y="3094"/>
                  <a:pt x="16993" y="4899"/>
                </a:cubicBezTo>
                <a:cubicBezTo>
                  <a:pt x="17862" y="6034"/>
                  <a:pt x="18427" y="7504"/>
                  <a:pt x="18697" y="9300"/>
                </a:cubicBezTo>
                <a:lnTo>
                  <a:pt x="19440" y="9300"/>
                </a:lnTo>
                <a:close/>
                <a:moveTo>
                  <a:pt x="19440" y="9300"/>
                </a:moveTo>
                <a:cubicBezTo>
                  <a:pt x="19440" y="9300"/>
                  <a:pt x="19440" y="9300"/>
                  <a:pt x="19440" y="9300"/>
                </a:cubicBezTo>
              </a:path>
            </a:pathLst>
          </a:custGeom>
          <a:solidFill>
            <a:schemeClr val="accent1"/>
          </a:solidFill>
          <a:ln w="12700">
            <a:miter lim="400000"/>
          </a:ln>
        </p:spPr>
        <p:txBody>
          <a:bodyPr tIns="45708" bIns="45708"/>
          <a:lstStyle/>
          <a:p>
            <a:endParaRPr sz="900"/>
          </a:p>
        </p:txBody>
      </p:sp>
      <p:sp>
        <p:nvSpPr>
          <p:cNvPr id="2" name="Title 1">
            <a:extLst>
              <a:ext uri="{FF2B5EF4-FFF2-40B4-BE49-F238E27FC236}">
                <a16:creationId xmlns:a16="http://schemas.microsoft.com/office/drawing/2014/main" id="{1897C4A5-AF54-4DE8-9EF7-6B4A78690F1A}"/>
              </a:ext>
            </a:extLst>
          </p:cNvPr>
          <p:cNvSpPr>
            <a:spLocks noGrp="1"/>
          </p:cNvSpPr>
          <p:nvPr>
            <p:ph type="title" idx="4294967295"/>
          </p:nvPr>
        </p:nvSpPr>
        <p:spPr>
          <a:xfrm>
            <a:off x="0" y="0"/>
            <a:ext cx="9906000" cy="906463"/>
          </a:xfrm>
        </p:spPr>
        <p:txBody>
          <a:bodyPr/>
          <a:lstStyle/>
          <a:p>
            <a:r>
              <a:rPr lang="en-US" sz="3600" dirty="0"/>
              <a:t> Need to integrate with ehr vendors quickly?</a:t>
            </a:r>
          </a:p>
        </p:txBody>
      </p:sp>
    </p:spTree>
    <p:extLst>
      <p:ext uri="{BB962C8B-B14F-4D97-AF65-F5344CB8AC3E}">
        <p14:creationId xmlns:p14="http://schemas.microsoft.com/office/powerpoint/2010/main" val="2128578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up)">
                                      <p:cBhvr>
                                        <p:cTn id="7" dur="1000"/>
                                        <p:tgtEl>
                                          <p:spTgt spid="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childTnLst>
                                </p:cTn>
                              </p:par>
                              <p:par>
                                <p:cTn id="18" presetID="10" presetClass="entr" presetSubtype="0" fill="hold"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childTnLst>
                          </p:cTn>
                        </p:par>
                        <p:par>
                          <p:cTn id="24" fill="hold">
                            <p:stCondLst>
                              <p:cond delay="1500"/>
                            </p:stCondLst>
                            <p:childTnLst>
                              <p:par>
                                <p:cTn id="25" presetID="10" presetClass="entr" presetSubtype="0"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5" grpId="0" animBg="1"/>
      <p:bldP spid="9" grpId="0"/>
      <p:bldP spid="17" grpId="0"/>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908BEC7-4F78-44F9-AA41-E1144F52878D}"/>
              </a:ext>
            </a:extLst>
          </p:cNvPr>
          <p:cNvSpPr/>
          <p:nvPr/>
        </p:nvSpPr>
        <p:spPr bwMode="auto">
          <a:xfrm flipV="1">
            <a:off x="1" y="-2"/>
            <a:ext cx="12436474" cy="2582863"/>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4" name="Rectangle 3">
            <a:extLst>
              <a:ext uri="{FF2B5EF4-FFF2-40B4-BE49-F238E27FC236}">
                <a16:creationId xmlns:a16="http://schemas.microsoft.com/office/drawing/2014/main" id="{B3C5A132-7405-49AA-AD3B-ECD200AB0B9D}"/>
              </a:ext>
            </a:extLst>
          </p:cNvPr>
          <p:cNvSpPr/>
          <p:nvPr/>
        </p:nvSpPr>
        <p:spPr bwMode="auto">
          <a:xfrm>
            <a:off x="0" y="1475788"/>
            <a:ext cx="12436474" cy="906462"/>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74320" tIns="146304" rIns="182880" bIns="146304" numCol="1" spcCol="0" rtlCol="0" fromWordArt="0" anchor="ctr" anchorCtr="0" forceAA="0" compatLnSpc="1">
            <a:prstTxWarp prst="textNoShape">
              <a:avLst/>
            </a:prstTxWarp>
            <a:noAutofit/>
          </a:bodyPr>
          <a:lstStyle/>
          <a:p>
            <a:pPr algn="ctr" defTabSz="932472" fontAlgn="base">
              <a:spcBef>
                <a:spcPct val="0"/>
              </a:spcBef>
              <a:spcAft>
                <a:spcPct val="0"/>
              </a:spcAft>
            </a:pPr>
            <a:r>
              <a:rPr lang="en-US" sz="8000" dirty="0">
                <a:solidFill>
                  <a:schemeClr val="bg1"/>
                </a:solidFill>
                <a:latin typeface="+mj-lt"/>
                <a:ea typeface="Segoe UI" pitchFamily="34" charset="0"/>
                <a:cs typeface="Segoe UI" pitchFamily="34" charset="0"/>
              </a:rPr>
              <a:t>IMPROVING HIE VALUE</a:t>
            </a:r>
          </a:p>
        </p:txBody>
      </p:sp>
      <p:pic>
        <p:nvPicPr>
          <p:cNvPr id="10" name="Picture 9">
            <a:extLst>
              <a:ext uri="{FF2B5EF4-FFF2-40B4-BE49-F238E27FC236}">
                <a16:creationId xmlns:a16="http://schemas.microsoft.com/office/drawing/2014/main" id="{9C07477F-FC2F-4CC8-A82D-4D3B9B2B7B79}"/>
              </a:ext>
            </a:extLst>
          </p:cNvPr>
          <p:cNvPicPr>
            <a:picLocks noChangeAspect="1"/>
          </p:cNvPicPr>
          <p:nvPr/>
        </p:nvPicPr>
        <p:blipFill>
          <a:blip r:embed="rId2"/>
          <a:stretch>
            <a:fillRect/>
          </a:stretch>
        </p:blipFill>
        <p:spPr>
          <a:xfrm>
            <a:off x="3475036" y="3458164"/>
            <a:ext cx="5486402" cy="2033126"/>
          </a:xfrm>
          <a:prstGeom prst="rect">
            <a:avLst/>
          </a:prstGeom>
        </p:spPr>
      </p:pic>
      <p:sp>
        <p:nvSpPr>
          <p:cNvPr id="2" name="Rectangle 1">
            <a:extLst>
              <a:ext uri="{FF2B5EF4-FFF2-40B4-BE49-F238E27FC236}">
                <a16:creationId xmlns:a16="http://schemas.microsoft.com/office/drawing/2014/main" id="{AC0BDDE2-567F-4EDA-9A6A-7159E11C1CAF}"/>
              </a:ext>
            </a:extLst>
          </p:cNvPr>
          <p:cNvSpPr/>
          <p:nvPr/>
        </p:nvSpPr>
        <p:spPr>
          <a:xfrm>
            <a:off x="2759598" y="6164262"/>
            <a:ext cx="6917278" cy="461665"/>
          </a:xfrm>
          <a:prstGeom prst="rect">
            <a:avLst/>
          </a:prstGeom>
        </p:spPr>
        <p:txBody>
          <a:bodyPr wrap="none">
            <a:spAutoFit/>
          </a:bodyPr>
          <a:lstStyle/>
          <a:p>
            <a:pPr algn="ctr"/>
            <a:r>
              <a:rPr lang="en-US" b="1" dirty="0"/>
              <a:t> </a:t>
            </a:r>
            <a:r>
              <a:rPr lang="en-US" sz="2400" dirty="0"/>
              <a:t>(301) 788-2237    </a:t>
            </a:r>
            <a:r>
              <a:rPr lang="en-US" sz="2400" dirty="0">
                <a:solidFill>
                  <a:schemeClr val="accent1"/>
                </a:solidFill>
                <a:latin typeface="Segoe UI" panose="020B0502040204020203" pitchFamily="34" charset="0"/>
                <a:ea typeface="Segoe UI" panose="020B0502040204020203" pitchFamily="34" charset="0"/>
                <a:cs typeface="Segoe UI" panose="020B0502040204020203" pitchFamily="34" charset="0"/>
                <a:sym typeface="Wingdings" panose="05000000000000000000" pitchFamily="2" charset="2"/>
              </a:rPr>
              <a:t>|</a:t>
            </a:r>
            <a:r>
              <a:rPr lang="en-US" sz="2400" dirty="0"/>
              <a:t>    info@maconsultingco.com</a:t>
            </a:r>
            <a:endParaRPr lang="en-US" dirty="0"/>
          </a:p>
        </p:txBody>
      </p:sp>
    </p:spTree>
    <p:extLst>
      <p:ext uri="{BB962C8B-B14F-4D97-AF65-F5344CB8AC3E}">
        <p14:creationId xmlns:p14="http://schemas.microsoft.com/office/powerpoint/2010/main" val="305239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emplate">
  <a:themeElements>
    <a:clrScheme name="MA Consulting">
      <a:dk1>
        <a:srgbClr val="505050"/>
      </a:dk1>
      <a:lt1>
        <a:srgbClr val="FFFFFF"/>
      </a:lt1>
      <a:dk2>
        <a:srgbClr val="13293D"/>
      </a:dk2>
      <a:lt2>
        <a:srgbClr val="E8E8E8"/>
      </a:lt2>
      <a:accent1>
        <a:srgbClr val="662D91"/>
      </a:accent1>
      <a:accent2>
        <a:srgbClr val="F7941D"/>
      </a:accent2>
      <a:accent3>
        <a:srgbClr val="421D5E"/>
      </a:accent3>
      <a:accent4>
        <a:srgbClr val="C429A3"/>
      </a:accent4>
      <a:accent5>
        <a:srgbClr val="9E7B41"/>
      </a:accent5>
      <a:accent6>
        <a:srgbClr val="3ADD7C"/>
      </a:accent6>
      <a:hlink>
        <a:srgbClr val="662D91"/>
      </a:hlink>
      <a:folHlink>
        <a:srgbClr val="F7941D"/>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Microsoft_Brand_template_16-9_WHITE_Blue_accent_2013" id="{A8ECE3F3-AD13-4342-9E2D-AFBE266C6F22}" vid="{BEFFCFA6-0CD2-4880-A11C-FE23A9E8E10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rackTaxHTField0 xmlns="2295e2e7-0eeb-498e-8716-217bb2ee6ee3">
      <Terms xmlns="http://schemas.microsoft.com/office/infopath/2007/PartnerControls"/>
    </TrackTaxHTField0>
    <CampaignTaxHTField0 xmlns="2295e2e7-0eeb-498e-8716-217bb2ee6ee3">
      <Terms xmlns="http://schemas.microsoft.com/office/infopath/2007/PartnerControls"/>
    </CampaignTaxHTField0>
    <Event_x0020_End_x0020_Date xmlns="2295e2e7-0eeb-498e-8716-217bb2ee6ee3" xsi:nil="true"/>
    <Event_x0020_Start_x0020_Date xmlns="2295e2e7-0eeb-498e-8716-217bb2ee6ee3" xsi:nil="true"/>
    <MS_x0020_Speaker xmlns="2295e2e7-0eeb-498e-8716-217bb2ee6ee3">
      <UserInfo>
        <DisplayName/>
        <AccountId xsi:nil="true"/>
        <AccountType/>
      </UserInfo>
    </MS_x0020_Speaker>
    <External_x0020_Speaker xmlns="2295e2e7-0eeb-498e-8716-217bb2ee6ee3" xsi:nil="true"/>
    <Session_x0020_Code xmlns="2295e2e7-0eeb-498e-8716-217bb2ee6ee3" xsi:nil="true"/>
    <ProductTaxHTField0 xmlns="2295e2e7-0eeb-498e-8716-217bb2ee6ee3">
      <Terms xmlns="http://schemas.microsoft.com/office/infopath/2007/PartnerControls"/>
    </ProductTaxHTField0>
    <Presentation_x0020_Date xmlns="2295e2e7-0eeb-498e-8716-217bb2ee6ee3" xsi:nil="true"/>
    <Event_x0020_LocationTaxHTField0 xmlns="2295e2e7-0eeb-498e-8716-217bb2ee6ee3">
      <Terms xmlns="http://schemas.microsoft.com/office/infopath/2007/PartnerControls"/>
    </Event_x0020_LocationTaxHTField0>
    <Event1TaxHTField0 xmlns="2295e2e7-0eeb-498e-8716-217bb2ee6ee3">
      <Terms xmlns="http://schemas.microsoft.com/office/infopath/2007/PartnerControls">
        <TermInfo xmlns="http://schemas.microsoft.com/office/infopath/2007/PartnerControls">
          <TermName xmlns="http://schemas.microsoft.com/office/infopath/2007/PartnerControls">Unassigned</TermName>
          <TermId xmlns="http://schemas.microsoft.com/office/infopath/2007/PartnerControls">2c8af875-f38a-40b8-a0a9-056aed3fc8c0</TermId>
        </TermInfo>
      </Terms>
    </Event1TaxHTField0>
    <MS_x0020_Content_x0020_Owner xmlns="2295e2e7-0eeb-498e-8716-217bb2ee6ee3">
      <UserInfo>
        <DisplayName/>
        <AccountId xsi:nil="true"/>
        <AccountType/>
      </UserInfo>
    </MS_x0020_Content_x0020_Owner>
    <Event_x0020_VenueTaxHTField0 xmlns="2295e2e7-0eeb-498e-8716-217bb2ee6ee3">
      <Terms xmlns="http://schemas.microsoft.com/office/infopath/2007/PartnerControls"/>
    </Event_x0020_VenueTaxHTField0>
    <AudienceTaxHTField0 xmlns="2295e2e7-0eeb-498e-8716-217bb2ee6ee3">
      <Terms xmlns="http://schemas.microsoft.com/office/infopath/2007/PartnerControls"/>
    </AudienceTaxHTField0>
    <TaxCatchAll xmlns="230e9df3-be65-4c73-a93b-d1236ebd677e">
      <Value>622</Value>
    </TaxCatchAll>
    <Speaker xmlns="032d541b-1b4e-4d91-93c7-b10533c52f73" xsi:nil="true"/>
    <AverageRating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PresentationsDoc" ma:contentTypeID="0x010100B88FC3ECA26D1C46B3C4C83281D2EB9C00F943C65EE9652644877590F39FC422DC" ma:contentTypeVersion="73" ma:contentTypeDescription="" ma:contentTypeScope="" ma:versionID="4034d4c9833caf6b2e3c8b193c60ebc8">
  <xsd:schema xmlns:xsd="http://www.w3.org/2001/XMLSchema" xmlns:xs="http://www.w3.org/2001/XMLSchema" xmlns:p="http://schemas.microsoft.com/office/2006/metadata/properties" xmlns:ns1="http://schemas.microsoft.com/sharepoint/v3" xmlns:ns2="2295e2e7-0eeb-498e-8716-217bb2ee6ee3" xmlns:ns3="032d541b-1b4e-4d91-93c7-b10533c52f73" xmlns:ns4="230e9df3-be65-4c73-a93b-d1236ebd677e" targetNamespace="http://schemas.microsoft.com/office/2006/metadata/properties" ma:root="true" ma:fieldsID="0a005d6d6c38105aab79f13ff8543743" ns1:_="" ns2:_="" ns3:_="" ns4:_="">
    <xsd:import namespace="http://schemas.microsoft.com/sharepoint/v3"/>
    <xsd:import namespace="2295e2e7-0eeb-498e-8716-217bb2ee6ee3"/>
    <xsd:import namespace="032d541b-1b4e-4d91-93c7-b10533c52f73"/>
    <xsd:import namespace="230e9df3-be65-4c73-a93b-d1236ebd677e"/>
    <xsd:element name="properties">
      <xsd:complexType>
        <xsd:sequence>
          <xsd:element name="documentManagement">
            <xsd:complexType>
              <xsd:all>
                <xsd:element ref="ns2:Event_x0020_Start_x0020_Date" minOccurs="0"/>
                <xsd:element ref="ns2:Event_x0020_End_x0020_Date" minOccurs="0"/>
                <xsd:element ref="ns2:Presentation_x0020_Date" minOccurs="0"/>
                <xsd:element ref="ns3:Speaker" minOccurs="0"/>
                <xsd:element ref="ns2:Session_x0020_Code" minOccurs="0"/>
                <xsd:element ref="ns2:MS_x0020_Content_x0020_Owner" minOccurs="0"/>
                <xsd:element ref="ns1:AverageRating" minOccurs="0"/>
                <xsd:element ref="ns1:RatingCount" minOccurs="0"/>
                <xsd:element ref="ns4:TaxCatchAll" minOccurs="0"/>
                <xsd:element ref="ns2:ProductTaxHTField0" minOccurs="0"/>
                <xsd:element ref="ns4:TaxCatchAllLabel" minOccurs="0"/>
                <xsd:element ref="ns2:CampaignTaxHTField0" minOccurs="0"/>
                <xsd:element ref="ns2:TrackTaxHTField0" minOccurs="0"/>
                <xsd:element ref="ns2:Event_x0020_VenueTaxHTField0" minOccurs="0"/>
                <xsd:element ref="ns2:AudienceTaxHTField0" minOccurs="0"/>
                <xsd:element ref="ns2:Event_x0020_LocationTaxHTField0" minOccurs="0"/>
                <xsd:element ref="ns2:Event1TaxHTField0" minOccurs="0"/>
                <xsd:element ref="ns2:MS_x0020_Speaker" minOccurs="0"/>
                <xsd:element ref="ns2:External_x0020_Speak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verageRating" ma:index="15" nillable="true" ma:displayName="Rating (0-5)" ma:decimals="2" ma:description="Average value of all the ratings that have been submitted" ma:internalName="AverageRating" ma:readOnly="true">
      <xsd:simpleType>
        <xsd:restriction base="dms:Number"/>
      </xsd:simpleType>
    </xsd:element>
    <xsd:element name="RatingCount" ma:index="16" nillable="true" ma:displayName="Number of Ratings" ma:decimals="0" ma:description="Number of ratings submitted" ma:internalName="RatingCount" ma:readOnly="tru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2295e2e7-0eeb-498e-8716-217bb2ee6ee3" elementFormDefault="qualified">
    <xsd:import namespace="http://schemas.microsoft.com/office/2006/documentManagement/types"/>
    <xsd:import namespace="http://schemas.microsoft.com/office/infopath/2007/PartnerControls"/>
    <xsd:element name="Event_x0020_Start_x0020_Date" ma:index="5" nillable="true" ma:displayName="Event Start Date" ma:format="DateOnly" ma:internalName="Event_x0020_Start_x0020_Date">
      <xsd:simpleType>
        <xsd:restriction base="dms:DateTime"/>
      </xsd:simpleType>
    </xsd:element>
    <xsd:element name="Event_x0020_End_x0020_Date" ma:index="6" nillable="true" ma:displayName="Event End Date" ma:format="DateOnly" ma:internalName="Event_x0020_End_x0020_Date">
      <xsd:simpleType>
        <xsd:restriction base="dms:DateTime"/>
      </xsd:simpleType>
    </xsd:element>
    <xsd:element name="Presentation_x0020_Date" ma:index="7" nillable="true" ma:displayName="Presentation Date" ma:format="DateOnly" ma:internalName="Presentation_x0020_Date" ma:readOnly="false">
      <xsd:simpleType>
        <xsd:restriction base="dms:DateTime"/>
      </xsd:simpleType>
    </xsd:element>
    <xsd:element name="Session_x0020_Code" ma:index="12" nillable="true" ma:displayName="Session Code" ma:internalName="Session_x0020_Code" ma:readOnly="false">
      <xsd:simpleType>
        <xsd:restriction base="dms:Text">
          <xsd:maxLength value="255"/>
        </xsd:restriction>
      </xsd:simpleType>
    </xsd:element>
    <xsd:element name="MS_x0020_Content_x0020_Owner" ma:index="14" nillable="true" ma:displayName="MS Content Owner" ma:list="UserInfo" ma:SharePointGroup="0" ma:internalName="MS_x0020_Content_x0020_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roductTaxHTField0" ma:index="19" nillable="true" ma:taxonomy="true" ma:internalName="ProductTaxHTField0" ma:taxonomyFieldName="Product" ma:displayName="Product" ma:default="" ma:fieldId="{59a4a0b0-ed64-4542-a55e-4a6c70bd0ce0}" ma:taxonomyMulti="true" ma:sspId="e385fb40-52d4-4fae-9c5b-3e8ff8a5878e" ma:termSetId="e8298524-23d5-441d-8e61-21bed1c2c470" ma:anchorId="00000000-0000-0000-0000-000000000000" ma:open="false" ma:isKeyword="false">
      <xsd:complexType>
        <xsd:sequence>
          <xsd:element ref="pc:Terms" minOccurs="0" maxOccurs="1"/>
        </xsd:sequence>
      </xsd:complexType>
    </xsd:element>
    <xsd:element name="CampaignTaxHTField0" ma:index="22" nillable="true" ma:taxonomy="true" ma:internalName="CampaignTaxHTField0" ma:taxonomyFieldName="Campaign" ma:displayName="Campaign" ma:default="" ma:fieldId="{bcb0c99d-b00c-42c6-a16b-e1e19731231d}" ma:taxonomyMulti="true" ma:sspId="e385fb40-52d4-4fae-9c5b-3e8ff8a5878e" ma:termSetId="eb6054b1-3a98-4c79-97b4-d20150dd266e" ma:anchorId="a7bf803d-fc4f-4bb4-903c-88e76437cc17" ma:open="false" ma:isKeyword="false">
      <xsd:complexType>
        <xsd:sequence>
          <xsd:element ref="pc:Terms" minOccurs="0" maxOccurs="1"/>
        </xsd:sequence>
      </xsd:complexType>
    </xsd:element>
    <xsd:element name="TrackTaxHTField0" ma:index="23" nillable="true" ma:taxonomy="true" ma:internalName="TrackTaxHTField0" ma:taxonomyFieldName="Track" ma:displayName="Track" ma:default="" ma:fieldId="{95cacdfb-fc4c-4855-b7e7-906e6cf614c7}" ma:sspId="e385fb40-52d4-4fae-9c5b-3e8ff8a5878e" ma:termSetId="0e8a185d-72dd-4c1d-8327-06082ee7fbb4" ma:anchorId="00000000-0000-0000-0000-000000000000" ma:open="false" ma:isKeyword="false">
      <xsd:complexType>
        <xsd:sequence>
          <xsd:element ref="pc:Terms" minOccurs="0" maxOccurs="1"/>
        </xsd:sequence>
      </xsd:complexType>
    </xsd:element>
    <xsd:element name="Event_x0020_VenueTaxHTField0" ma:index="25" nillable="true" ma:taxonomy="true" ma:internalName="Event_x0020_VenueTaxHTField0" ma:taxonomyFieldName="Event_x0020_Venue" ma:displayName="Event Venue" ma:default="" ma:fieldId="{72225233-bea3-47c9-bcc0-70aff672e91a}" ma:sspId="e385fb40-52d4-4fae-9c5b-3e8ff8a5878e" ma:termSetId="8280d8e6-c94b-487a-bd8b-a7d74984b60f" ma:anchorId="00000000-0000-0000-0000-000000000000" ma:open="false" ma:isKeyword="false">
      <xsd:complexType>
        <xsd:sequence>
          <xsd:element ref="pc:Terms" minOccurs="0" maxOccurs="1"/>
        </xsd:sequence>
      </xsd:complexType>
    </xsd:element>
    <xsd:element name="AudienceTaxHTField0" ma:index="26" nillable="true" ma:taxonomy="true" ma:internalName="AudienceTaxHTField0" ma:taxonomyFieldName="Audience" ma:displayName="Audience" ma:default="" ma:fieldId="{6a4ad93e-f836-4089-85dd-0b5a8d4c5063}" ma:taxonomyMulti="true" ma:sspId="e385fb40-52d4-4fae-9c5b-3e8ff8a5878e" ma:termSetId="147febbf-7221-47e1-ac97-bfa1a8e909cb" ma:anchorId="00000000-0000-0000-0000-000000000000" ma:open="false" ma:isKeyword="false">
      <xsd:complexType>
        <xsd:sequence>
          <xsd:element ref="pc:Terms" minOccurs="0" maxOccurs="1"/>
        </xsd:sequence>
      </xsd:complexType>
    </xsd:element>
    <xsd:element name="Event_x0020_LocationTaxHTField0" ma:index="27" nillable="true" ma:taxonomy="true" ma:internalName="Event_x0020_LocationTaxHTField0" ma:taxonomyFieldName="Event_x0020_Location" ma:displayName="Event Location" ma:default="" ma:fieldId="{721246b6-18f0-4d78-9fb7-960f4884f52f}" ma:sspId="e385fb40-52d4-4fae-9c5b-3e8ff8a5878e" ma:termSetId="9f38d074-2cf4-4ed1-a6e5-5a4bce426041" ma:anchorId="00000000-0000-0000-0000-000000000000" ma:open="false" ma:isKeyword="false">
      <xsd:complexType>
        <xsd:sequence>
          <xsd:element ref="pc:Terms" minOccurs="0" maxOccurs="1"/>
        </xsd:sequence>
      </xsd:complexType>
    </xsd:element>
    <xsd:element name="Event1TaxHTField0" ma:index="30" ma:taxonomy="true" ma:internalName="Event1TaxHTField0" ma:taxonomyFieldName="Event1" ma:displayName="Event Name" ma:default="" ma:fieldId="{173efa96-a0c5-4b7e-a5c5-ebf0027a79b9}" ma:sspId="e385fb40-52d4-4fae-9c5b-3e8ff8a5878e" ma:termSetId="a93ddb37-2243-4aad-9cf2-0d00c5bfa8eb" ma:anchorId="00000000-0000-0000-0000-000000000000" ma:open="false" ma:isKeyword="false">
      <xsd:complexType>
        <xsd:sequence>
          <xsd:element ref="pc:Terms" minOccurs="0" maxOccurs="1"/>
        </xsd:sequence>
      </xsd:complexType>
    </xsd:element>
    <xsd:element name="MS_x0020_Speaker" ma:index="31" nillable="true" ma:displayName="MS Speaker" ma:hidden="true" ma:list="UserInfo" ma:SharePointGroup="0" ma:internalName="MS_x0020_Speak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Speaker" ma:index="32" nillable="true" ma:displayName="External Speaker" ma:hidden="true" ma:internalName="External_x0020_Speaker"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32d541b-1b4e-4d91-93c7-b10533c52f73" elementFormDefault="qualified">
    <xsd:import namespace="http://schemas.microsoft.com/office/2006/documentManagement/types"/>
    <xsd:import namespace="http://schemas.microsoft.com/office/infopath/2007/PartnerControls"/>
    <xsd:element name="Speaker" ma:index="8" nillable="true" ma:displayName="Speaker" ma:internalName="Speaker">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09db2fa7-4ee4-4bb3-80e9-fade681f539b}" ma:internalName="TaxCatchAll" ma:showField="CatchAllData" ma:web="2295e2e7-0eeb-498e-8716-217bb2ee6ee3">
      <xsd:complexType>
        <xsd:complexContent>
          <xsd:extension base="dms:MultiChoiceLookup">
            <xsd:sequence>
              <xsd:element name="Value" type="dms:Lookup" maxOccurs="unbounded" minOccurs="0" nillable="true"/>
            </xsd:sequence>
          </xsd:extension>
        </xsd:complexContent>
      </xsd:complexType>
    </xsd:element>
    <xsd:element name="TaxCatchAllLabel" ma:index="20" nillable="true" ma:displayName="Taxonomy Catch All Column1" ma:hidden="true" ma:list="{09db2fa7-4ee4-4bb3-80e9-fade681f539b}" ma:internalName="TaxCatchAllLabel" ma:readOnly="true" ma:showField="CatchAllDataLabel" ma:web="2295e2e7-0eeb-498e-8716-217bb2ee6ee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990F116-B58F-4255-B05B-DA3808E0E5C6}">
  <ds:schemaRefs>
    <ds:schemaRef ds:uri="http://schemas.microsoft.com/office/2006/documentManagement/types"/>
    <ds:schemaRef ds:uri="http://purl.org/dc/elements/1.1/"/>
    <ds:schemaRef ds:uri="2295e2e7-0eeb-498e-8716-217bb2ee6ee3"/>
    <ds:schemaRef ds:uri="http://www.w3.org/XML/1998/namespace"/>
    <ds:schemaRef ds:uri="http://schemas.microsoft.com/office/2006/metadata/properties"/>
    <ds:schemaRef ds:uri="http://purl.org/dc/dcmitype/"/>
    <ds:schemaRef ds:uri="032d541b-1b4e-4d91-93c7-b10533c52f73"/>
    <ds:schemaRef ds:uri="http://schemas.openxmlformats.org/package/2006/metadata/core-properties"/>
    <ds:schemaRef ds:uri="http://schemas.microsoft.com/office/infopath/2007/PartnerControls"/>
    <ds:schemaRef ds:uri="230e9df3-be65-4c73-a93b-d1236ebd677e"/>
    <ds:schemaRef ds:uri="http://schemas.microsoft.com/sharepoint/v3"/>
    <ds:schemaRef ds:uri="http://purl.org/dc/terms/"/>
  </ds:schemaRefs>
</ds:datastoreItem>
</file>

<file path=customXml/itemProps2.xml><?xml version="1.0" encoding="utf-8"?>
<ds:datastoreItem xmlns:ds="http://schemas.openxmlformats.org/officeDocument/2006/customXml" ds:itemID="{9913456D-5BA5-4384-B006-908A8230FCA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295e2e7-0eeb-498e-8716-217bb2ee6ee3"/>
    <ds:schemaRef ds:uri="032d541b-1b4e-4d91-93c7-b10533c52f73"/>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58FDAC0-319D-4A54-8D8E-1D42CB1F80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Microsoft_Brand_template_16-9_WHITE_Blue_accent_2013</Template>
  <TotalTime>1951</TotalTime>
  <Words>1790</Words>
  <Application>Microsoft Office PowerPoint</Application>
  <PresentationFormat>Custom</PresentationFormat>
  <Paragraphs>114</Paragraphs>
  <Slides>9</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Myriad Pro</vt:lpstr>
      <vt:lpstr>Segoe UI</vt:lpstr>
      <vt:lpstr>Segoe UI Black</vt:lpstr>
      <vt:lpstr>Segoe UI Light</vt:lpstr>
      <vt:lpstr>Segoe UI Semibold</vt:lpstr>
      <vt:lpstr>Wingdings</vt:lpstr>
      <vt:lpstr>Template</vt:lpstr>
      <vt:lpstr>Increasing membership and Adding VALUE</vt:lpstr>
      <vt:lpstr>NO TIME TO CREATE THIS FROM SCRATCH?</vt:lpstr>
      <vt:lpstr>Funding concerns?</vt:lpstr>
      <vt:lpstr>What about after signature?</vt:lpstr>
      <vt:lpstr>How do we measure success?</vt:lpstr>
      <vt:lpstr>limited budget to add full-time staff?</vt:lpstr>
      <vt:lpstr>need a proven referral source?</vt:lpstr>
      <vt:lpstr> Need to integrate with ehr vendors quickly?</vt:lpstr>
      <vt:lpstr>PowerPoint Presentation</vt:lpstr>
    </vt:vector>
  </TitlesOfParts>
  <Manager>Ron Sasaki</Manager>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brand template</dc:title>
  <dc:subject>MSVID Microsoft-branded PowerPoint template and guidelines</dc:subject>
  <dc:creator>Shane O Sullivan</dc:creator>
  <cp:keywords>MSVID, Brand Guidelines, Branding, Visual Identity, grid</cp:keywords>
  <dc:description>Template: Maryfj_x000d_
Formatting: Maryfj, Sakuu _x000d_
Audience Type: Internal</dc:description>
  <cp:lastModifiedBy>David Chernov</cp:lastModifiedBy>
  <cp:revision>53</cp:revision>
  <dcterms:created xsi:type="dcterms:W3CDTF">2018-03-01T16:34:54Z</dcterms:created>
  <dcterms:modified xsi:type="dcterms:W3CDTF">2018-03-15T14:43:45Z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0x010100B88FC3ECA26D1C46B3C4C83281D2EB9C00F943C65EE9652644877590F39FC422DC</vt:lpwstr>
  </property>
  <property fmtid="{D5CDD505-2E9C-101B-9397-08002B2CF9AE}" pid="3" name="Product">
    <vt:lpwstr/>
  </property>
  <property fmtid="{D5CDD505-2E9C-101B-9397-08002B2CF9AE}" pid="4" name="Event1">
    <vt:lpwstr>622;#Unassigned|2c8af875-f38a-40b8-a0a9-056aed3fc8c0</vt:lpwstr>
  </property>
  <property fmtid="{D5CDD505-2E9C-101B-9397-08002B2CF9AE}" pid="5" name="Audience">
    <vt:lpwstr/>
  </property>
  <property fmtid="{D5CDD505-2E9C-101B-9397-08002B2CF9AE}" pid="6" name="Event Venue">
    <vt:lpwstr/>
  </property>
  <property fmtid="{D5CDD505-2E9C-101B-9397-08002B2CF9AE}" pid="7" name="Track">
    <vt:lpwstr/>
  </property>
  <property fmtid="{D5CDD505-2E9C-101B-9397-08002B2CF9AE}" pid="8" name="Event Location">
    <vt:lpwstr/>
  </property>
  <property fmtid="{D5CDD505-2E9C-101B-9397-08002B2CF9AE}" pid="9" name="Campaign">
    <vt:lpwstr/>
  </property>
</Properties>
</file>